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62" r:id="rId2"/>
  </p:sldIdLst>
  <p:sldSz cx="7559675" cy="10691813"/>
  <p:notesSz cx="6858000" cy="9144000"/>
  <p:defaultTextStyle>
    <a:defPPr>
      <a:defRPr lang="en-GB"/>
    </a:defPPr>
    <a:lvl1pPr marL="0" lvl="0" indent="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1pPr>
    <a:lvl2pPr marL="768350" lvl="1" indent="-295275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2pPr>
    <a:lvl3pPr marL="1181100" lvl="2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3pPr>
    <a:lvl4pPr marL="1654175" lvl="3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4pPr>
    <a:lvl5pPr marL="2127250" lvl="4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5pPr>
    <a:lvl6pPr marL="2286000" lvl="5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6pPr>
    <a:lvl7pPr marL="2743200" lvl="6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7pPr>
    <a:lvl8pPr marL="3200400" lvl="7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8pPr>
    <a:lvl9pPr marL="3657600" lvl="8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69" userDrawn="1">
          <p15:clr>
            <a:srgbClr val="A4A3A4"/>
          </p15:clr>
        </p15:guide>
        <p15:guide id="2" pos="229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994F"/>
    <a:srgbClr val="262626"/>
    <a:srgbClr val="34C75B"/>
    <a:srgbClr val="A65E52"/>
    <a:srgbClr val="6B0B0C"/>
    <a:srgbClr val="B519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98" d="100"/>
          <a:sy n="98" d="100"/>
        </p:scale>
        <p:origin x="1062" y="72"/>
      </p:cViewPr>
      <p:guideLst>
        <p:guide orient="horz" pos="3069"/>
        <p:guide pos="229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ia celestino" userId="c00e8204969b2b39" providerId="LiveId" clId="{9414D263-DE27-431E-9C8D-D3568232397E}"/>
    <pc:docChg chg="modSld">
      <pc:chgData name="Andreia celestino" userId="c00e8204969b2b39" providerId="LiveId" clId="{9414D263-DE27-431E-9C8D-D3568232397E}" dt="2024-07-09T22:37:05.718" v="0" actId="20577"/>
      <pc:docMkLst>
        <pc:docMk/>
      </pc:docMkLst>
      <pc:sldChg chg="modSp mod">
        <pc:chgData name="Andreia celestino" userId="c00e8204969b2b39" providerId="LiveId" clId="{9414D263-DE27-431E-9C8D-D3568232397E}" dt="2024-07-09T22:37:05.718" v="0" actId="20577"/>
        <pc:sldMkLst>
          <pc:docMk/>
          <pc:sldMk cId="0" sldId="262"/>
        </pc:sldMkLst>
        <pc:spChg chg="mod">
          <ac:chgData name="Andreia celestino" userId="c00e8204969b2b39" providerId="LiveId" clId="{9414D263-DE27-431E-9C8D-D3568232397E}" dt="2024-07-09T22:37:05.718" v="0" actId="20577"/>
          <ac:spMkLst>
            <pc:docMk/>
            <pc:sldMk cId="0" sldId="262"/>
            <ac:spMk id="16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/>
          <p:cNvSpPr/>
          <p:nvPr/>
        </p:nvSpPr>
        <p:spPr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</a:ln>
        </p:spPr>
        <p:txBody>
          <a:bodyPr wrap="none" anchor="ctr" anchorCtr="0"/>
          <a:lstStyle/>
          <a:p>
            <a:pPr lvl="0"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</a:pPr>
            <a:endParaRPr lang="pt-BR" altLang="pt-BR" dirty="0"/>
          </a:p>
        </p:txBody>
      </p:sp>
      <p:sp>
        <p:nvSpPr>
          <p:cNvPr id="2051" name="Rectangle 2"/>
          <p:cNvSpPr>
            <a:spLocks noGrp="1" noRot="1" noChangeAspect="1"/>
          </p:cNvSpPr>
          <p:nvPr>
            <p:ph type="sldImg"/>
          </p:nvPr>
        </p:nvSpPr>
        <p:spPr>
          <a:xfrm>
            <a:off x="2362200" y="812800"/>
            <a:ext cx="2830513" cy="4005263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2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5200" cy="48085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/>
          <a:p>
            <a:pPr marL="0" marR="0" lvl="0" indent="0" algn="l" defTabSz="4635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>
            <a:lvl1pPr defTabSz="464820" eaLnBrk="1" hangingPunct="0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 marL="0" marR="0" lvl="0" indent="0" algn="l" defTabSz="46482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DejaVu Sans" charset="0"/>
              <a:cs typeface="DejaVu Sans" charset="0"/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>
            <a:lvl1pPr algn="r" defTabSz="464820" eaLnBrk="1" hangingPunct="0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 marL="0" marR="0" lvl="0" indent="0" algn="r" defTabSz="46482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DejaVu Sans" charset="0"/>
              <a:cs typeface="DejaVu Sans" charset="0"/>
            </a:endParaRP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/>
          <a:lstStyle>
            <a:lvl1pPr defTabSz="464820" eaLnBrk="1" hangingPunct="0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 marL="0" marR="0" lvl="0" indent="0" algn="l" defTabSz="46482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DejaVu Sans" charset="0"/>
              <a:cs typeface="DejaVu Sans" charset="0"/>
            </a:endParaRP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/>
          <a:lstStyle/>
          <a:p>
            <a:pPr lvl="0" algn="r" defTabSz="463550" eaLnBrk="1">
              <a:lnSpc>
                <a:spcPct val="93000"/>
              </a:lnSpc>
              <a:buSzPct val="100000"/>
              <a:buNone/>
              <a:tabLst>
                <a:tab pos="0" algn="l"/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</a:tabLst>
            </a:pPr>
            <a:fld id="{9A0DB2DC-4C9A-4742-B13C-FB6460FD3503}" type="slidenum"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‹nº›</a:t>
            </a:fld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DejaVu San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68350" indent="-295275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81100" indent="-234950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54175" indent="-234950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127250" indent="-234950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364105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6pPr>
    <a:lvl7pPr marL="2837180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7pPr>
    <a:lvl8pPr marL="3310255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8pPr>
    <a:lvl9pPr marL="3782695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 txBox="1">
            <a:spLocks noGrp="1"/>
          </p:cNvSpPr>
          <p:nvPr>
            <p:ph type="sldNum" sz="quarter"/>
          </p:nvPr>
        </p:nvSpPr>
        <p:spPr>
          <a:xfrm>
            <a:off x="4278313" y="10156825"/>
            <a:ext cx="3278187" cy="531813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algn="r" defTabSz="463550" eaLnBrk="1">
              <a:lnSpc>
                <a:spcPct val="93000"/>
              </a:lnSpc>
              <a:spcBef>
                <a:spcPct val="0"/>
              </a:spcBef>
              <a:buClrTx/>
              <a:buFontTx/>
              <a:buChar char="•"/>
              <a:tabLst>
                <a:tab pos="0" algn="l"/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</a:tabLst>
            </a:pPr>
            <a:fld id="{9A0DB2DC-4C9A-4742-B13C-FB6460FD3503}" type="slidenum">
              <a:rPr lang="pt-BR" altLang="pt-BR" sz="1400" dirty="0">
                <a:ea typeface="DejaVu Sans"/>
              </a:rPr>
              <a:t>1</a:t>
            </a:fld>
            <a:endParaRPr lang="pt-BR" altLang="pt-BR" sz="1400" dirty="0">
              <a:ea typeface="DejaVu Sans"/>
            </a:endParaRPr>
          </a:p>
        </p:txBody>
      </p:sp>
      <p:sp>
        <p:nvSpPr>
          <p:cNvPr id="4099" name="Rectangl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362200" y="812800"/>
            <a:ext cx="2833688" cy="4008438"/>
          </a:xfrm>
          <a:solidFill>
            <a:srgbClr val="FFFFFF">
              <a:alpha val="100000"/>
            </a:srgbClr>
          </a:solidFill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4100" name="Text Box 2"/>
          <p:cNvSpPr txBox="1"/>
          <p:nvPr/>
        </p:nvSpPr>
        <p:spPr>
          <a:xfrm>
            <a:off x="755650" y="5078413"/>
            <a:ext cx="6048375" cy="4811712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lstStyle/>
          <a:p>
            <a:pPr lvl="0"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</a:pPr>
            <a:endParaRPr lang="pt-BR" alt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5"/>
            </a:lvl1pPr>
            <a:lvl2pPr marL="377825" indent="0" algn="ctr">
              <a:buNone/>
              <a:defRPr sz="1655"/>
            </a:lvl2pPr>
            <a:lvl3pPr marL="755650" indent="0" algn="ctr">
              <a:buNone/>
              <a:defRPr sz="1490"/>
            </a:lvl3pPr>
            <a:lvl4pPr marL="1134110" indent="0" algn="ctr">
              <a:buNone/>
              <a:defRPr sz="1325"/>
            </a:lvl4pPr>
            <a:lvl5pPr marL="1511935" indent="0" algn="ctr">
              <a:buNone/>
              <a:defRPr sz="1325"/>
            </a:lvl5pPr>
            <a:lvl6pPr marL="1889760" indent="0" algn="ctr">
              <a:buNone/>
              <a:defRPr sz="1325"/>
            </a:lvl6pPr>
            <a:lvl7pPr marL="2267585" indent="0" algn="ctr">
              <a:buNone/>
              <a:defRPr sz="1325"/>
            </a:lvl7pPr>
            <a:lvl8pPr marL="2646045" indent="0" algn="ctr">
              <a:buNone/>
              <a:defRPr sz="1325"/>
            </a:lvl8pPr>
            <a:lvl9pPr marL="3023870" indent="0" algn="ctr">
              <a:buNone/>
              <a:defRPr sz="1325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77389" y="426595"/>
            <a:ext cx="6800136" cy="1780472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7825" indent="0">
              <a:buNone/>
              <a:defRPr sz="1655">
                <a:solidFill>
                  <a:schemeClr val="tx1">
                    <a:tint val="75000"/>
                  </a:schemeClr>
                </a:solidFill>
              </a:defRPr>
            </a:lvl2pPr>
            <a:lvl3pPr marL="755650" indent="0">
              <a:buNone/>
              <a:defRPr sz="1490">
                <a:solidFill>
                  <a:schemeClr val="tx1">
                    <a:tint val="75000"/>
                  </a:schemeClr>
                </a:solidFill>
              </a:defRPr>
            </a:lvl3pPr>
            <a:lvl4pPr marL="113411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4pPr>
            <a:lvl5pPr marL="151193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5pPr>
            <a:lvl6pPr marL="188976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6pPr>
            <a:lvl7pPr marL="226758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7pPr>
            <a:lvl8pPr marL="264604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8pPr>
            <a:lvl9pPr marL="302387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5650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7585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5650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7585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5"/>
            </a:lvl3pPr>
            <a:lvl4pPr>
              <a:defRPr sz="1655"/>
            </a:lvl4pPr>
            <a:lvl5pPr>
              <a:defRPr sz="1655"/>
            </a:lvl5pPr>
            <a:lvl6pPr>
              <a:defRPr sz="1655"/>
            </a:lvl6pPr>
            <a:lvl7pPr>
              <a:defRPr sz="1655"/>
            </a:lvl7pPr>
            <a:lvl8pPr>
              <a:defRPr sz="1655"/>
            </a:lvl8pPr>
            <a:lvl9pPr>
              <a:defRPr sz="1655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55"/>
            </a:lvl2pPr>
            <a:lvl3pPr marL="755650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89760" indent="0">
              <a:buNone/>
              <a:defRPr sz="825"/>
            </a:lvl6pPr>
            <a:lvl7pPr marL="2267585" indent="0">
              <a:buNone/>
              <a:defRPr sz="825"/>
            </a:lvl7pPr>
            <a:lvl8pPr marL="2646045" indent="0">
              <a:buNone/>
              <a:defRPr sz="825"/>
            </a:lvl8pPr>
            <a:lvl9pPr marL="3023870" indent="0">
              <a:buNone/>
              <a:defRPr sz="825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2645"/>
            </a:lvl1pPr>
            <a:lvl2pPr marL="377825" indent="0">
              <a:buNone/>
              <a:defRPr sz="2315"/>
            </a:lvl2pPr>
            <a:lvl3pPr marL="755650" indent="0">
              <a:buNone/>
              <a:defRPr sz="1985"/>
            </a:lvl3pPr>
            <a:lvl4pPr marL="1134110" indent="0">
              <a:buNone/>
              <a:defRPr sz="1655"/>
            </a:lvl4pPr>
            <a:lvl5pPr marL="1511935" indent="0">
              <a:buNone/>
              <a:defRPr sz="1655"/>
            </a:lvl5pPr>
            <a:lvl6pPr marL="1889760" indent="0">
              <a:buNone/>
              <a:defRPr sz="1655"/>
            </a:lvl6pPr>
            <a:lvl7pPr marL="2267585" indent="0">
              <a:buNone/>
              <a:defRPr sz="1655"/>
            </a:lvl7pPr>
            <a:lvl8pPr marL="2646045" indent="0">
              <a:buNone/>
              <a:defRPr sz="1655"/>
            </a:lvl8pPr>
            <a:lvl9pPr marL="3023870" indent="0">
              <a:buNone/>
              <a:defRPr sz="1655"/>
            </a:lvl9pPr>
          </a:lstStyle>
          <a:p>
            <a:pPr marL="0" marR="0" lvl="0" indent="0" algn="l" defTabSz="755650" rtl="0" eaLnBrk="0" fontAlgn="base" latinLnBrk="0" hangingPunct="0">
              <a:lnSpc>
                <a:spcPct val="90000"/>
              </a:lnSpc>
              <a:spcBef>
                <a:spcPts val="825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pt-BR" sz="2645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sz="2645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55"/>
            </a:lvl2pPr>
            <a:lvl3pPr marL="755650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89760" indent="0">
              <a:buNone/>
              <a:defRPr sz="825"/>
            </a:lvl6pPr>
            <a:lvl7pPr marL="2267585" indent="0">
              <a:buNone/>
              <a:defRPr sz="825"/>
            </a:lvl7pPr>
            <a:lvl8pPr marL="2646045" indent="0">
              <a:buNone/>
              <a:defRPr sz="825"/>
            </a:lvl8pPr>
            <a:lvl9pPr marL="3023870" indent="0">
              <a:buNone/>
              <a:defRPr sz="825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pt-BR" altLang="pt-BR" dirty="0"/>
              <a:t>Clique para editar o título mestre</a:t>
            </a:r>
            <a:endParaRPr lang="en-US" altLang="pt-BR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>
          <a:xfrm>
            <a:off x="519113" y="2846388"/>
            <a:ext cx="6521450" cy="6783387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pt-BR" altLang="pt-BR" dirty="0"/>
              <a:t>Clique para editar o texto mestre</a:t>
            </a:r>
          </a:p>
          <a:p>
            <a:pPr lvl="1"/>
            <a:r>
              <a:rPr lang="pt-BR" altLang="pt-BR" dirty="0"/>
              <a:t>Segundo nível</a:t>
            </a:r>
          </a:p>
          <a:p>
            <a:pPr lvl="2"/>
            <a:r>
              <a:rPr lang="pt-BR" altLang="pt-BR" dirty="0"/>
              <a:t>Terceiro nível</a:t>
            </a:r>
          </a:p>
          <a:p>
            <a:pPr lvl="3"/>
            <a:r>
              <a:rPr lang="pt-BR" altLang="pt-BR" dirty="0"/>
              <a:t>Quarto nível</a:t>
            </a:r>
          </a:p>
          <a:p>
            <a:pPr lvl="4"/>
            <a:r>
              <a:rPr lang="pt-BR" altLang="pt-BR" dirty="0"/>
              <a:t>Quinto nível</a:t>
            </a:r>
            <a:endParaRPr lang="en-US" altLang="pt-B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464820" eaLnBrk="0" hangingPunct="0">
              <a:defRPr sz="990">
                <a:solidFill>
                  <a:schemeClr val="tx1">
                    <a:tint val="75000"/>
                  </a:schemeClr>
                </a:solidFill>
                <a:ea typeface="Droid Sans Fallback" charset="0"/>
                <a:cs typeface="Droid Sans Fallback" charset="0"/>
              </a:defRPr>
            </a:lvl1pPr>
          </a:lstStyle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464820" eaLnBrk="0" hangingPunct="0">
              <a:defRPr sz="990">
                <a:solidFill>
                  <a:schemeClr val="tx1">
                    <a:tint val="75000"/>
                  </a:schemeClr>
                </a:solidFill>
                <a:ea typeface="Droid Sans Fallback" charset="0"/>
                <a:cs typeface="Droid Sans Fallback" charset="0"/>
              </a:defRPr>
            </a:lvl1pPr>
          </a:lstStyle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900">
                <a:solidFill>
                  <a:srgbClr val="898989"/>
                </a:solidFill>
              </a:defRPr>
            </a:lvl1pPr>
          </a:lstStyle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2pPr>
      <a:lvl3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3pPr>
      <a:lvl4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4pPr>
      <a:lvl5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89230" indent="-189230" algn="l" defTabSz="755650" rtl="0" eaLnBrk="0" fontAlgn="base" hangingPunct="0">
        <a:lnSpc>
          <a:spcPct val="90000"/>
        </a:lnSpc>
        <a:spcBef>
          <a:spcPts val="825"/>
        </a:spcBef>
        <a:spcAft>
          <a:spcPct val="0"/>
        </a:spcAft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67055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44880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22705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700530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078990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45681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834640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21246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1pPr>
      <a:lvl2pPr marL="37782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2pPr>
      <a:lvl3pPr marL="75565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3pPr>
      <a:lvl4pPr marL="113411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4pPr>
      <a:lvl5pPr marL="151193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5pPr>
      <a:lvl6pPr marL="188976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26758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64604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02387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image" Target="../media/image1.png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notesSlide" Target="../notesSlides/notesSlide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slideLayout" Target="../slideLayouts/slideLayout2.xml"/><Relationship Id="rId5" Type="http://schemas.openxmlformats.org/officeDocument/2006/relationships/tags" Target="../tags/tag5.xml"/><Relationship Id="rId15" Type="http://schemas.openxmlformats.org/officeDocument/2006/relationships/image" Target="../media/image3.png"/><Relationship Id="rId10" Type="http://schemas.openxmlformats.org/officeDocument/2006/relationships/tags" Target="../tags/tag10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m 1"/>
          <p:cNvPicPr>
            <a:picLocks noGrp="1" noChangeAspect="1"/>
          </p:cNvPicPr>
          <p:nvPr>
            <p:ph idx="1"/>
            <p:custDataLst>
              <p:tags r:id="rId1"/>
            </p:custDataLst>
          </p:nvPr>
        </p:nvPicPr>
        <p:blipFill>
          <a:blip r:embed="rId13"/>
          <a:stretch>
            <a:fillRect/>
          </a:stretch>
        </p:blipFill>
        <p:spPr>
          <a:xfrm>
            <a:off x="-12065" y="265320"/>
            <a:ext cx="7571740" cy="1069721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6" name="CaixaDeTexto 3"/>
          <p:cNvSpPr txBox="1"/>
          <p:nvPr/>
        </p:nvSpPr>
        <p:spPr>
          <a:xfrm>
            <a:off x="293688" y="1467011"/>
            <a:ext cx="7010400" cy="707886"/>
          </a:xfrm>
          <a:prstGeom prst="rect">
            <a:avLst/>
          </a:prstGeom>
          <a:noFill/>
          <a:ln w="9525">
            <a:solidFill>
              <a:schemeClr val="bg1"/>
            </a:solidFill>
          </a:ln>
        </p:spPr>
        <p:txBody>
          <a:bodyPr>
            <a:spAutoFit/>
          </a:bodyPr>
          <a:lstStyle/>
          <a:p>
            <a:pPr algn="ctr"/>
            <a:r>
              <a:rPr lang="pt-BR" sz="2000" b="1" dirty="0">
                <a:solidFill>
                  <a:schemeClr val="tx1"/>
                </a:solidFill>
                <a:latin typeface="Times" pitchFamily="18" charset="0"/>
              </a:rPr>
              <a:t>Desigualdade social e políticas de redistribuição de renda no Brasil: O Impacto do Bolsa Família</a:t>
            </a:r>
            <a:endParaRPr lang="pt-BR" altLang="pt-BR" sz="2000" b="1" dirty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412433" y="2105660"/>
            <a:ext cx="6756400" cy="30777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ctr" defTabSz="464820">
              <a:buClrTx/>
              <a:buSzTx/>
              <a:buFontTx/>
              <a:buNone/>
              <a:defRPr/>
            </a:pPr>
            <a:endParaRPr kumimoji="0" lang="pt-BR" sz="1400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4189413" y="4336028"/>
            <a:ext cx="2649538" cy="4064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ctr" defTabSz="464820">
              <a:buClrTx/>
              <a:buSzTx/>
              <a:buFontTx/>
              <a:buNone/>
              <a:defRPr/>
            </a:pPr>
            <a:r>
              <a:rPr kumimoji="0" lang="pt-BR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Imagem </a:t>
            </a:r>
            <a:r>
              <a:rPr kumimoji="0" lang="pt-BR" sz="1200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(caso seja oportuno)</a:t>
            </a:r>
            <a:endParaRPr kumimoji="0" lang="pt-BR" kern="1200" cap="none" spc="0" normalizeH="0" baseline="0" noProof="0" dirty="0"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26" name="CaixaDeTexto 25"/>
          <p:cNvSpPr txBox="1"/>
          <p:nvPr/>
        </p:nvSpPr>
        <p:spPr>
          <a:xfrm>
            <a:off x="625475" y="7618978"/>
            <a:ext cx="2647950" cy="4064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ctr" defTabSz="464820">
              <a:buClrTx/>
              <a:buSzTx/>
              <a:buFontTx/>
              <a:buNone/>
              <a:defRPr/>
            </a:pPr>
            <a:r>
              <a:rPr kumimoji="0" lang="pt-BR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Imagem </a:t>
            </a:r>
            <a:r>
              <a:rPr kumimoji="0" lang="pt-BR" sz="1200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(caso seja oportuno)</a:t>
            </a:r>
            <a:endParaRPr kumimoji="0" lang="pt-BR" kern="1200" cap="none" spc="0" normalizeH="0" baseline="0" noProof="0" dirty="0"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2" name="CaixaDeTexto 18"/>
          <p:cNvSpPr txBox="1"/>
          <p:nvPr>
            <p:custDataLst>
              <p:tags r:id="rId2"/>
            </p:custDataLst>
          </p:nvPr>
        </p:nvSpPr>
        <p:spPr>
          <a:xfrm>
            <a:off x="300831" y="2519316"/>
            <a:ext cx="6853238" cy="147732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INTRODUÇÃO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lang="pt-BR" sz="1200" b="0" i="0" u="none" strike="noStrike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+mn-lt"/>
              </a:rPr>
              <a:t>A desigualdade social é um dos maiores desafios enfrentados pelo Brasil, um país marcado por disparidades econômicas e sociais. Desde a década de 1990, diversas políticas de redistribuição de renda foram implementadas para </a:t>
            </a:r>
            <a:r>
              <a:rPr lang="pt-BR" sz="1200" dirty="0">
                <a:solidFill>
                  <a:srgbClr val="0D0D0D"/>
                </a:solidFill>
                <a:highlight>
                  <a:srgbClr val="FFFFFF"/>
                </a:highlight>
                <a:latin typeface="+mn-lt"/>
              </a:rPr>
              <a:t>diminuir</a:t>
            </a:r>
            <a:r>
              <a:rPr lang="pt-BR" sz="1200" b="0" i="0" u="none" strike="noStrike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+mn-lt"/>
              </a:rPr>
              <a:t> esses problemas. Entre elas, destaca-se o Bolsa Família, criado em 2003, considerado o maior programa de transferência de renda do Brasil. Além de garantir renda para as famílias em situação de pobreza, o programa busca integrar políticas públicas, fortalecendo o acesso das famílias a direitos básicos como saúde, educação e assistência. </a:t>
            </a:r>
            <a:endParaRPr kumimoji="0" lang="pt-BR" sz="1200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4" name="CaixaDeTexto 20"/>
          <p:cNvSpPr txBox="1"/>
          <p:nvPr>
            <p:custDataLst>
              <p:tags r:id="rId3"/>
            </p:custDataLst>
          </p:nvPr>
        </p:nvSpPr>
        <p:spPr>
          <a:xfrm>
            <a:off x="3773805" y="8586153"/>
            <a:ext cx="337185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1600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REFERÊNCIAS</a:t>
            </a:r>
            <a:r>
              <a:rPr kumimoji="0" lang="pt-BR" sz="2000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 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lang="pt-BR" sz="800" dirty="0">
                <a:solidFill>
                  <a:srgbClr val="0D0D0D"/>
                </a:solidFill>
                <a:highlight>
                  <a:srgbClr val="FFFFFF"/>
                </a:highlight>
                <a:latin typeface="+mn-lt"/>
              </a:rPr>
              <a:t>MINISTÉRIO</a:t>
            </a:r>
            <a:r>
              <a:rPr lang="pt-BR" sz="800" b="0" i="0" u="none" strike="noStrike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+mn-lt"/>
              </a:rPr>
              <a:t> DO DESENVOLVIMENTO E ASSISTÊNCIA SOCIAL, FAMÍLIA E COMBATE À FOME. BRASIL. Disponível em: https://www.gov.br/</a:t>
            </a:r>
            <a:r>
              <a:rPr lang="pt-BR" sz="800" b="0" i="0" u="none" strike="noStrike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+mn-lt"/>
              </a:rPr>
              <a:t>mds</a:t>
            </a:r>
            <a:r>
              <a:rPr lang="pt-BR" sz="800" b="0" i="0" u="none" strike="noStrike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+mn-lt"/>
              </a:rPr>
              <a:t>/</a:t>
            </a:r>
            <a:r>
              <a:rPr lang="pt-BR" sz="800" b="0" i="0" u="none" strike="noStrike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+mn-lt"/>
              </a:rPr>
              <a:t>pt-br</a:t>
            </a:r>
            <a:r>
              <a:rPr lang="pt-BR" sz="800" b="0" i="0" u="none" strike="noStrike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+mn-lt"/>
              </a:rPr>
              <a:t>/noticias-e-</a:t>
            </a:r>
            <a:r>
              <a:rPr lang="pt-BR" sz="800" b="0" i="0" u="none" strike="noStrike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+mn-lt"/>
              </a:rPr>
              <a:t>conteudos</a:t>
            </a:r>
            <a:r>
              <a:rPr lang="pt-BR" sz="800" b="0" i="0" u="none" strike="noStrike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+mn-lt"/>
              </a:rPr>
              <a:t>/desenvolvimento-social/noticias-desenvolvimento-social/bolsa-familia-reduz-em-91-7-pobreza-na-primeira-infancia#:~:</a:t>
            </a:r>
            <a:r>
              <a:rPr lang="pt-BR" sz="800" b="0" i="0" u="none" strike="noStrike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+mn-lt"/>
              </a:rPr>
              <a:t>text</a:t>
            </a:r>
            <a:r>
              <a:rPr lang="pt-BR" sz="800" b="0" i="0" u="none" strike="noStrike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+mn-lt"/>
              </a:rPr>
              <a:t>=Estudo%20in%C3%A9dito%20do%20Minist%C3%A9rio%20do,de%20pobreza%20ou%20extrema%20pobreza%20. Acesso em: 5 jul. 2024.</a:t>
            </a:r>
            <a:br>
              <a:rPr lang="pt-BR" sz="800" dirty="0">
                <a:latin typeface="+mn-lt"/>
              </a:rPr>
            </a:br>
            <a:r>
              <a:rPr lang="pt-BR" sz="800" b="0" i="0" u="none" strike="noStrike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+mn-lt"/>
              </a:rPr>
              <a:t>SANTOS, Mariana Cristina Silva </a:t>
            </a:r>
            <a:r>
              <a:rPr lang="pt-BR" sz="800" b="0" i="1" u="none" strike="noStrike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+mn-lt"/>
              </a:rPr>
              <a:t>et al</a:t>
            </a:r>
            <a:r>
              <a:rPr lang="pt-BR" sz="800" b="0" i="0" u="none" strike="noStrike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+mn-lt"/>
              </a:rPr>
              <a:t>. Programa Bolsa Família e indicadores educacionais em crianças, adolescentes e escolas no Brasil: revisão sistemática. C</a:t>
            </a:r>
            <a:r>
              <a:rPr lang="pt-BR" sz="800" b="1" i="0" u="none" strike="noStrike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+mn-lt"/>
              </a:rPr>
              <a:t>iência &amp; Saúde Coletiva</a:t>
            </a:r>
            <a:r>
              <a:rPr lang="pt-BR" sz="800" b="0" i="0" u="none" strike="noStrike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+mn-lt"/>
              </a:rPr>
              <a:t>, aa, Disponível em: https://www.scielo.br/j/</a:t>
            </a:r>
            <a:r>
              <a:rPr lang="pt-BR" sz="800" b="0" i="0" u="none" strike="noStrike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+mn-lt"/>
              </a:rPr>
              <a:t>csc</a:t>
            </a:r>
            <a:r>
              <a:rPr lang="pt-BR" sz="800" b="0" i="0" u="none" strike="noStrike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+mn-lt"/>
              </a:rPr>
              <a:t>/a/yqg93sK7XtqR5MYb4GQJMsC/#. Acesso em: 5 jul. 2024</a:t>
            </a:r>
          </a:p>
        </p:txBody>
      </p:sp>
      <p:sp>
        <p:nvSpPr>
          <p:cNvPr id="5" name="CaixaDeTexto 19"/>
          <p:cNvSpPr txBox="1"/>
          <p:nvPr>
            <p:custDataLst>
              <p:tags r:id="rId4"/>
            </p:custDataLst>
          </p:nvPr>
        </p:nvSpPr>
        <p:spPr>
          <a:xfrm>
            <a:off x="303769" y="4103693"/>
            <a:ext cx="3340100" cy="22159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OBJETIVOS</a:t>
            </a:r>
          </a:p>
          <a:p>
            <a:pPr marL="171450" marR="0" indent="-171450" algn="just" defTabSz="464820">
              <a:buClrTx/>
              <a:buSzTx/>
              <a:buFontTx/>
              <a:buChar char="-"/>
              <a:defRPr/>
            </a:pPr>
            <a:r>
              <a:rPr lang="pt-BR" sz="1200" b="1" dirty="0">
                <a:solidFill>
                  <a:schemeClr val="tx1"/>
                </a:solidFill>
                <a:latin typeface="+mn-lt"/>
              </a:rPr>
              <a:t>Objetivo Geral: </a:t>
            </a:r>
            <a:r>
              <a:rPr lang="pt-BR" sz="1200" dirty="0">
                <a:solidFill>
                  <a:schemeClr val="tx1"/>
                </a:solidFill>
                <a:latin typeface="+mn-lt"/>
              </a:rPr>
              <a:t>Analisar o impacto do programa Bolsa Família na redução da desigualdade social no Brasil.</a:t>
            </a:r>
          </a:p>
          <a:p>
            <a:pPr marL="171450" marR="0" indent="-171450" algn="just" defTabSz="464820">
              <a:buClrTx/>
              <a:buSzTx/>
              <a:buFontTx/>
              <a:buChar char="-"/>
              <a:defRPr/>
            </a:pPr>
            <a:r>
              <a:rPr lang="pt-BR" sz="1200" b="1" dirty="0">
                <a:solidFill>
                  <a:schemeClr val="tx1"/>
                </a:solidFill>
                <a:latin typeface="+mn-lt"/>
              </a:rPr>
              <a:t>Objetivos Específicos: </a:t>
            </a:r>
          </a:p>
          <a:p>
            <a:pPr marL="171450" marR="0" indent="-171450" algn="just" defTabSz="464820"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pt-BR" sz="1200" dirty="0">
                <a:solidFill>
                  <a:schemeClr val="tx1"/>
                </a:solidFill>
                <a:latin typeface="+mn-lt"/>
              </a:rPr>
              <a:t>Avaliar a eficácia do Bolsa Família na diminuição da pobreza extrema.</a:t>
            </a:r>
          </a:p>
          <a:p>
            <a:pPr marL="171450" marR="0" indent="-171450" algn="just" defTabSz="464820"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pt-BR" sz="1200" dirty="0">
                <a:solidFill>
                  <a:schemeClr val="tx1"/>
                </a:solidFill>
                <a:latin typeface="+mn-lt"/>
              </a:rPr>
              <a:t>Examinar a melhoria nos indicadores sociais, como educação e saúde, entre os beneficiários.</a:t>
            </a:r>
          </a:p>
          <a:p>
            <a:pPr marL="171450" marR="0" indent="-171450" algn="just" defTabSz="464820"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pt-BR" sz="1200" dirty="0">
                <a:solidFill>
                  <a:schemeClr val="tx1"/>
                </a:solidFill>
                <a:latin typeface="+mn-lt"/>
              </a:rPr>
              <a:t>Identificar desafios e limitações na implementação </a:t>
            </a:r>
            <a:r>
              <a:rPr lang="pt-BR" sz="1100" dirty="0">
                <a:solidFill>
                  <a:schemeClr val="tx1"/>
                </a:solidFill>
                <a:latin typeface="+mn-lt"/>
              </a:rPr>
              <a:t>do </a:t>
            </a:r>
            <a:r>
              <a:rPr lang="pt-BR" sz="1200" i="0" u="none" strike="noStrike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programa.</a:t>
            </a:r>
          </a:p>
        </p:txBody>
      </p:sp>
      <p:sp>
        <p:nvSpPr>
          <p:cNvPr id="9" name="CaixaDeTexto 23"/>
          <p:cNvSpPr txBox="1"/>
          <p:nvPr>
            <p:custDataLst>
              <p:tags r:id="rId5"/>
            </p:custDataLst>
          </p:nvPr>
        </p:nvSpPr>
        <p:spPr>
          <a:xfrm>
            <a:off x="3760788" y="6309300"/>
            <a:ext cx="3408045" cy="24929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lang="pt-BR" sz="1200" dirty="0">
                <a:solidFill>
                  <a:schemeClr val="tx1"/>
                </a:solidFill>
                <a:latin typeface="+mn-lt"/>
              </a:rPr>
              <a:t>O programa Bolsa Família contribui significativamente para a redução da pobreza extrema. Dados do Ministério do Desenvolvimento Social (MDS) indicam uma redução de 91,7% na pobreza na primeira infância entre os beneficiários. Além disso, há melhorias nos indicadores sociais, como aumento da frequência escolar, desempenho educacional dos filhos das famílias beneficiadas e melhor acesso a serviços de saúde, resultando em melhores indicadores de saúde infantil e materna. No entanto, ainda há desafios na atualização do Cadastro Único e na fiscalização e prevenção de fraudes.</a:t>
            </a:r>
            <a:endParaRPr kumimoji="0" lang="pt-BR" sz="1200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10" name="CaixaDeTexto 20"/>
          <p:cNvSpPr txBox="1"/>
          <p:nvPr>
            <p:custDataLst>
              <p:tags r:id="rId6"/>
            </p:custDataLst>
          </p:nvPr>
        </p:nvSpPr>
        <p:spPr>
          <a:xfrm>
            <a:off x="292101" y="8450628"/>
            <a:ext cx="3221355" cy="18466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CONCLUSÃO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lang="pt-BR" sz="1200" b="0" i="0" u="none" strike="noStrike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+mn-lt"/>
              </a:rPr>
              <a:t>Conclui-se que o programa Bolsa Família tem um impacto significativo e positivo na redução da desigualdade social e na melhoria dos indicadores de bem-estar entre os beneficiários, conforme mostram os dados do governo. No entanto, para maximizar seu impacto, é necessário aprimorar a implementação do programa.</a:t>
            </a:r>
            <a:endParaRPr kumimoji="0" lang="pt-BR" sz="1200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23" name="CaixaDeTexto 23"/>
          <p:cNvSpPr txBox="1"/>
          <p:nvPr>
            <p:custDataLst>
              <p:tags r:id="rId7"/>
            </p:custDataLst>
          </p:nvPr>
        </p:nvSpPr>
        <p:spPr>
          <a:xfrm>
            <a:off x="3717256" y="4088196"/>
            <a:ext cx="3398838" cy="20313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METODOLOGIA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lang="pt-BR" sz="1200" dirty="0">
                <a:solidFill>
                  <a:schemeClr val="tx1"/>
                </a:solidFill>
                <a:latin typeface="+mn-lt"/>
              </a:rPr>
              <a:t>A metodologia consiste em uma revisão bibliográfica, analisando literatura acadêmica, artigos científicos e relatórios governamentais sobre o Bolsa Família e políticas de redistribuição de renda. Além disso, foi realizada uma análise de dados quantitativos, utilizando bases de dados estatísticos fornecidos por fontes oficiais, como o IBGE e o Ministério do Desenvolvimento Social, para medir o impacto do Bolsa Família.</a:t>
            </a:r>
          </a:p>
        </p:txBody>
      </p:sp>
      <p:sp>
        <p:nvSpPr>
          <p:cNvPr id="28" name="CaixaDeTexto 24"/>
          <p:cNvSpPr txBox="1"/>
          <p:nvPr>
            <p:custDataLst>
              <p:tags r:id="rId8"/>
            </p:custDataLst>
          </p:nvPr>
        </p:nvSpPr>
        <p:spPr>
          <a:xfrm>
            <a:off x="3727450" y="6014753"/>
            <a:ext cx="181974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RESULTADOS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endParaRPr kumimoji="0" lang="pt-BR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34" name="CaixaDeTexto 25"/>
          <p:cNvSpPr txBox="1"/>
          <p:nvPr>
            <p:custDataLst>
              <p:tags r:id="rId9"/>
            </p:custDataLst>
          </p:nvPr>
        </p:nvSpPr>
        <p:spPr>
          <a:xfrm>
            <a:off x="683895" y="7245280"/>
            <a:ext cx="2559685" cy="310515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R="0" algn="ctr" defTabSz="464820">
              <a:buClrTx/>
              <a:buSzTx/>
              <a:buFontTx/>
              <a:buNone/>
              <a:defRPr/>
            </a:pPr>
            <a:r>
              <a:rPr kumimoji="0" lang="pt-BR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Imagem </a:t>
            </a:r>
            <a:r>
              <a:rPr kumimoji="0" lang="pt-BR" sz="1200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(caso seja oportuno)</a:t>
            </a:r>
            <a:endParaRPr kumimoji="0" lang="pt-BR" kern="1200" cap="none" spc="0" normalizeH="0" baseline="0" noProof="0" dirty="0">
              <a:latin typeface="+mn-lt"/>
              <a:ea typeface="Droid Sans Fallback" charset="0"/>
              <a:cs typeface="Droid Sans Fallback" charset="0"/>
            </a:endParaRPr>
          </a:p>
        </p:txBody>
      </p:sp>
      <p:pic>
        <p:nvPicPr>
          <p:cNvPr id="3087" name="Imagem 8"/>
          <p:cNvPicPr>
            <a:picLocks noChangeAspect="1"/>
          </p:cNvPicPr>
          <p:nvPr>
            <p:custDataLst>
              <p:tags r:id="rId10"/>
            </p:custDataLst>
          </p:nvPr>
        </p:nvPicPr>
        <p:blipFill>
          <a:blip r:embed="rId14"/>
          <a:stretch>
            <a:fillRect/>
          </a:stretch>
        </p:blipFill>
        <p:spPr>
          <a:xfrm>
            <a:off x="293688" y="117475"/>
            <a:ext cx="3005137" cy="12001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" name="Imagem 6" descr="Uma imagem contendo Diagrama&#10;&#10;Descrição gerada automaticamente">
            <a:extLst>
              <a:ext uri="{FF2B5EF4-FFF2-40B4-BE49-F238E27FC236}">
                <a16:creationId xmlns:a16="http://schemas.microsoft.com/office/drawing/2014/main" id="{6B8CBF97-2B63-6CF4-EFA3-4CA01F33359B}"/>
              </a:ext>
            </a:extLst>
          </p:cNvPr>
          <p:cNvPicPr>
            <a:picLocks noChangeAspect="1"/>
          </p:cNvPicPr>
          <p:nvPr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46" r="42906"/>
          <a:stretch/>
        </p:blipFill>
        <p:spPr>
          <a:xfrm>
            <a:off x="679296" y="6264617"/>
            <a:ext cx="2647950" cy="2203260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1292</TotalTime>
  <Words>548</Words>
  <Application>Microsoft Office PowerPoint</Application>
  <PresentationFormat>Personalizar</PresentationFormat>
  <Paragraphs>21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DejaVu Sans</vt:lpstr>
      <vt:lpstr>Times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XXI SEMINARIO DE PESQUISA DO CCSA</dc:title>
  <dc:creator>ASSTEC</dc:creator>
  <cp:lastModifiedBy>Andreia celestino</cp:lastModifiedBy>
  <cp:revision>47</cp:revision>
  <dcterms:created xsi:type="dcterms:W3CDTF">2015-12-02T19:07:00Z</dcterms:created>
  <dcterms:modified xsi:type="dcterms:W3CDTF">2024-07-09T22:37:16Z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0D36887F5AA949D99BC3C0B81F2CE5F2_13</vt:lpwstr>
  </property>
  <property fmtid="{D5CDD505-2E9C-101B-9397-08002B2CF9AE}" pid="3" name="KSOProductBuildVer">
    <vt:lpwstr>1046-12.2.0.17119</vt:lpwstr>
  </property>
</Properties>
</file>