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EB Garamond" panose="00000500000000000000" pitchFamily="2" charset="0"/>
      <p:regular r:id="rId4"/>
      <p:bold r:id="rId5"/>
      <p:italic r:id="rId6"/>
      <p:boldItalic r:id="rId7"/>
    </p:embeddedFont>
    <p:embeddedFont>
      <p:font typeface="EB Garamond SemiBold" panose="00000700000000000000" pitchFamily="2" charset="0"/>
      <p:regular r:id="rId8"/>
      <p:bold r:id="rId9"/>
      <p:italic r:id="rId10"/>
      <p:boldItalic r:id="rId11"/>
    </p:embeddedFont>
    <p:embeddedFont>
      <p:font typeface="Times" panose="020206030504050203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69">
          <p15:clr>
            <a:srgbClr val="A4A3A4"/>
          </p15:clr>
        </p15:guide>
        <p15:guide id="2" pos="229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WKOHulghajAq8ut19eWoDybAc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-96" y="-1220"/>
      </p:cViewPr>
      <p:guideLst>
        <p:guide orient="horz" pos="3069"/>
        <p:guide pos="2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812800"/>
            <a:ext cx="2830513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5200" cy="480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278313" y="0"/>
            <a:ext cx="3278188" cy="5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88" cy="5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fld id="{00000000-1234-1234-1234-123412341234}" type="slidenum">
              <a:rPr lang="pt-BR" sz="1400"/>
              <a:t>1</a:t>
            </a:fld>
            <a:endParaRPr sz="140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812800"/>
            <a:ext cx="28336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/>
          <p:nvPr/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5200" cy="480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88145" y="2977357"/>
            <a:ext cx="6783387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77389" y="426595"/>
            <a:ext cx="6800136" cy="178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96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/>
            </a:lvl1pPr>
            <a:lvl2pPr lvl="1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90"/>
              <a:buNone/>
              <a:defRPr sz="1490"/>
            </a:lvl3pPr>
            <a:lvl4pPr lvl="3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4pPr>
            <a:lvl5pPr lvl="4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5pPr>
            <a:lvl6pPr lvl="5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6pPr>
            <a:lvl7pPr lvl="6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7pPr>
            <a:lvl8pPr lvl="7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8pPr>
            <a:lvl9pPr lvl="8" algn="ctr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96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655"/>
              <a:buNone/>
              <a:defRPr sz="165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490"/>
              <a:buNone/>
              <a:defRPr sz="14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325"/>
              <a:buNone/>
              <a:defRPr sz="132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325"/>
              <a:buNone/>
              <a:defRPr sz="132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325"/>
              <a:buNone/>
              <a:defRPr sz="132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325"/>
              <a:buNone/>
              <a:defRPr sz="132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325"/>
              <a:buNone/>
              <a:defRPr sz="132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1325"/>
              <a:buNone/>
              <a:defRPr sz="132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 b="1"/>
            </a:lvl1pPr>
            <a:lvl2pPr marL="914400" lvl="1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None/>
              <a:defRPr sz="1654" b="1"/>
            </a:lvl2pPr>
            <a:lvl3pPr marL="1371600" lvl="2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90"/>
              <a:buNone/>
              <a:defRPr sz="1490" b="1"/>
            </a:lvl3pPr>
            <a:lvl4pPr marL="1828800" lvl="3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4pPr>
            <a:lvl5pPr marL="2286000" lvl="4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5pPr>
            <a:lvl6pPr marL="2743200" lvl="5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6pPr>
            <a:lvl7pPr marL="3200400" lvl="6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7pPr>
            <a:lvl8pPr marL="3657600" lvl="7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8pPr>
            <a:lvl9pPr marL="4114800" lvl="8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 b="1"/>
            </a:lvl1pPr>
            <a:lvl2pPr marL="914400" lvl="1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None/>
              <a:defRPr sz="1654" b="1"/>
            </a:lvl2pPr>
            <a:lvl3pPr marL="1371600" lvl="2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90"/>
              <a:buNone/>
              <a:defRPr sz="1490" b="1"/>
            </a:lvl3pPr>
            <a:lvl4pPr marL="1828800" lvl="3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4pPr>
            <a:lvl5pPr marL="2286000" lvl="4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5pPr>
            <a:lvl6pPr marL="2743200" lvl="5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6pPr>
            <a:lvl7pPr marL="3200400" lvl="6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7pPr>
            <a:lvl8pPr marL="3657600" lvl="7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8pPr>
            <a:lvl9pPr marL="4114800" lvl="8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4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6557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647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3pPr>
            <a:lvl4pPr marL="1828800" lvl="3" indent="-333692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Char char="•"/>
              <a:defRPr sz="1654"/>
            </a:lvl4pPr>
            <a:lvl5pPr marL="2286000" lvl="4" indent="-333692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Char char="•"/>
              <a:defRPr sz="1654"/>
            </a:lvl5pPr>
            <a:lvl6pPr marL="2743200" lvl="5" indent="-333692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Char char="•"/>
              <a:defRPr sz="1654"/>
            </a:lvl6pPr>
            <a:lvl7pPr marL="3200400" lvl="6" indent="-333692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Char char="•"/>
              <a:defRPr sz="1654"/>
            </a:lvl7pPr>
            <a:lvl8pPr marL="3657600" lvl="7" indent="-333692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Char char="•"/>
              <a:defRPr sz="1654"/>
            </a:lvl8pPr>
            <a:lvl9pPr marL="4114800" lvl="8" indent="-333692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55"/>
              <a:buChar char="•"/>
              <a:defRPr sz="1654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1pPr>
            <a:lvl2pPr marL="914400" lvl="1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155"/>
              <a:buNone/>
              <a:defRPr sz="1155"/>
            </a:lvl2pPr>
            <a:lvl3pPr marL="1371600" lvl="2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89"/>
            </a:lvl3pPr>
            <a:lvl4pPr marL="1828800" lvl="3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4pPr>
            <a:lvl5pPr marL="2286000" lvl="4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5pPr>
            <a:lvl6pPr marL="2743200" lvl="5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6pPr>
            <a:lvl7pPr marL="3200400" lvl="6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7pPr>
            <a:lvl8pPr marL="3657600" lvl="7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8pPr>
            <a:lvl9pPr marL="4114800" lvl="8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45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5"/>
              <a:buNone/>
              <a:defRPr sz="1325"/>
            </a:lvl1pPr>
            <a:lvl2pPr marL="914400" lvl="1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155"/>
              <a:buNone/>
              <a:defRPr sz="1155"/>
            </a:lvl2pPr>
            <a:lvl3pPr marL="1371600" lvl="2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89"/>
            </a:lvl3pPr>
            <a:lvl4pPr marL="1828800" lvl="3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4pPr>
            <a:lvl5pPr marL="2286000" lvl="4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5pPr>
            <a:lvl6pPr marL="2743200" lvl="5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6pPr>
            <a:lvl7pPr marL="3200400" lvl="6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7pPr>
            <a:lvl8pPr marL="3657600" lvl="7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8pPr>
            <a:lvl9pPr marL="4114800" lvl="8" indent="-228600" algn="l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214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•"/>
              <a:defRPr sz="14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214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•"/>
              <a:defRPr sz="14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215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•"/>
              <a:defRPr sz="14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215" algn="l" rtl="0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1490"/>
              <a:buFont typeface="Arial"/>
              <a:buChar char="•"/>
              <a:defRPr sz="14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90"/>
              <a:buFont typeface="Arial"/>
              <a:buNone/>
              <a:defRPr sz="9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90"/>
              <a:buFont typeface="Arial"/>
              <a:buNone/>
              <a:defRPr sz="9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9515" y="-90515"/>
            <a:ext cx="7571700" cy="106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51143" y="1195070"/>
            <a:ext cx="7010400" cy="36929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Contratos de hospedagem em plataformas digitais</a:t>
            </a:r>
            <a:endParaRPr sz="1800" b="0" i="0" u="none" strike="noStrike" cap="none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05258" y="1532685"/>
            <a:ext cx="6756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Arthur Morais Rodrigues Cavalcanti Alves, UFRN, arthur.alves.092@ufrn.edu.br</a:t>
            </a:r>
            <a:endParaRPr sz="1100" b="0" i="0" u="none" strike="noStrike" cap="none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Fábio Luiz de Oliveira Bezerra, UFRN, f</a:t>
            </a:r>
            <a:r>
              <a:rPr lang="pt-BR" sz="11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abio.bezerra@ufrn.br</a:t>
            </a:r>
            <a:endParaRPr sz="1100" b="0" i="0" u="none" strike="noStrike" cap="none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189413" y="4256088"/>
            <a:ext cx="2649538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Imagem </a:t>
            </a:r>
            <a:r>
              <a:rPr lang="pt-B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(caso seja oportuno)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625475" y="7539038"/>
            <a:ext cx="264795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Imagem </a:t>
            </a:r>
            <a:r>
              <a:rPr lang="pt-B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(caso seja oportuno)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23975" y="1901775"/>
            <a:ext cx="69375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INTRODUÇÃO</a:t>
            </a:r>
            <a:endParaRPr sz="160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As plataformas digitais proporcionam a inovação de institutos jurídicos que outrora eram consolidados e, por conseguinte, estimulam as cortes, os acadêmicos e os legisladores a compreenderem as novas relações sociais que se estabelecem. Utilizando tais plataformas digitais, como Airbnb, pessoas destinam com facilidade seus imóveis ou cômodos destes à locação para terceiros por curtos períodos. Devido à ausência de legislação específica, tal prática vem produzindo diversos conflitos sobre alguns pontos da hospedagem, tais como a possibilidade de condomínio proibir a contratação e a responsabilidade da plataforma, o que justifica o aprofundamento da matéria.</a:t>
            </a:r>
            <a:endParaRPr sz="1100" b="0" i="0" u="none" strike="noStrike" cap="none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51143" y="9073570"/>
            <a:ext cx="6937500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REFERÊNCIAS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SUPERIOR TRIBUNAL DE JUSTIÇA.</a:t>
            </a:r>
            <a:r>
              <a:rPr lang="pt-BR" sz="1100" b="1" i="0" u="none" strike="noStrike" cap="none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Recurso Especial nº 1.819.075/RS</a:t>
            </a:r>
            <a:r>
              <a:rPr lang="pt-BR" sz="11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. Quarta Turma. Relator Min </a:t>
            </a:r>
            <a:r>
              <a:rPr lang="pt-BR" sz="1100" b="0" i="0" u="none" strike="noStrike" cap="none" dirty="0" err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Luis</a:t>
            </a:r>
            <a:r>
              <a:rPr lang="pt-BR" sz="11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Felipe Salomão. Data de Julgamento: 20/04/2021. Data de Publicação: </a:t>
            </a:r>
            <a:r>
              <a:rPr lang="pt-BR" sz="1100" b="0" i="0" u="none" strike="noStrike" cap="none" dirty="0" err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DJe</a:t>
            </a:r>
            <a:r>
              <a:rPr lang="pt-BR" sz="11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27/05/2021.</a:t>
            </a:r>
            <a:endParaRPr sz="1100" b="0" i="0" u="none" strike="noStrike" cap="none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1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FARIAS, Cristiano; ROSENVALD, Nelson. </a:t>
            </a:r>
            <a:r>
              <a:rPr lang="pt-BR" sz="11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Curso de direito civil:</a:t>
            </a:r>
            <a:r>
              <a:rPr lang="pt-BR" sz="11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Contratos. 7. ed. Salvador: </a:t>
            </a:r>
            <a:r>
              <a:rPr lang="pt-BR" sz="1100" dirty="0" err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JusPodivm</a:t>
            </a:r>
            <a:r>
              <a:rPr lang="pt-BR" sz="11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, 2017.</a:t>
            </a:r>
            <a:endParaRPr sz="11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23975" y="3810625"/>
            <a:ext cx="33147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OBJETIVOS</a:t>
            </a:r>
            <a:endParaRPr sz="160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O objetivo geral do trabalho é estabelecer o regime jurídico do contrato de hospedagem celebrado nas plataformas online. Os objetivos específicos são: </a:t>
            </a:r>
            <a:r>
              <a:rPr lang="pt-BR" sz="11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a)</a:t>
            </a:r>
            <a:r>
              <a:rPr lang="pt-BR" sz="11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diferenciar o contrato oferecido por essas plataformas dos já existentes; e </a:t>
            </a:r>
            <a:r>
              <a:rPr lang="pt-BR" sz="11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b)</a:t>
            </a:r>
            <a:r>
              <a:rPr lang="pt-BR" sz="11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identificar as consequências jurídicas decorrentes da classificação do contrato.</a:t>
            </a:r>
            <a:endParaRPr sz="1100" b="0" i="0" u="none" strike="noStrike" cap="none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87575" y="7722665"/>
            <a:ext cx="69375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CONCLUSÃO</a:t>
            </a:r>
            <a:endParaRPr sz="1600" b="0" i="0" u="none" strike="noStrike" cap="none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Os contratos ofertados pelas plataformas digitais para estadia temporária de hóspedes tem natureza de contrato atípico, nos moldes do art. 425 do Código Civil. Portanto, não detém institutos jurídicos próprios aplicados a essa relação, o que produz insegurança jurídica para as partes interessadas no negócio, contudo ele também se caracteriza por ser uma relação de consumo atrav</a:t>
            </a:r>
            <a:r>
              <a:rPr lang="pt-BR" sz="11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és da prestação de serviço</a:t>
            </a:r>
            <a:r>
              <a:rPr lang="pt-BR" sz="11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, o que confere proteção específica ao hóspede. </a:t>
            </a:r>
            <a:endParaRPr sz="1100" b="0" i="0" u="none" strike="noStrike" cap="none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781700" y="3829575"/>
            <a:ext cx="35934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METODOLOGIA</a:t>
            </a:r>
            <a:endParaRPr sz="160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 metodologia adotada no trabalho é a pesquisa bibliográfica a partir do método dedutivo, realizado através da análise da legislação e jurisprudência atuais sobre os contratos de locação e de hospedagem, bem como dos serviços disponibilizados pelas plataformas digitais de hospedagem de curta duração. </a:t>
            </a:r>
            <a:endParaRPr sz="1100" b="0" i="0" u="none" strike="noStrike" cap="none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93700" y="5428500"/>
            <a:ext cx="701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RESULTADOS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688" y="117475"/>
            <a:ext cx="3005137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7314" y="5767200"/>
            <a:ext cx="5550866" cy="195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Personalizar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EB Garamond SemiBold</vt:lpstr>
      <vt:lpstr>Calibri</vt:lpstr>
      <vt:lpstr>Arial</vt:lpstr>
      <vt:lpstr>EB Garamond</vt:lpstr>
      <vt:lpstr>Times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ASSTEC</dc:creator>
  <cp:lastModifiedBy>Fábio Luiz de Oliveira Bezerra</cp:lastModifiedBy>
  <cp:revision>1</cp:revision>
  <dcterms:created xsi:type="dcterms:W3CDTF">2015-12-02T19:07:00Z</dcterms:created>
  <dcterms:modified xsi:type="dcterms:W3CDTF">2024-07-10T01:22:39Z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0D36887F5AA949D99BC3C0B81F2CE5F2_13</vt:lpwstr>
  </property>
  <property fmtid="{D5CDD505-2E9C-101B-9397-08002B2CF9AE}" pid="3" name="KSOProductBuildVer">
    <vt:lpwstr>1046-12.2.0.17119</vt:lpwstr>
  </property>
</Properties>
</file>