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7559675" cy="10691813"/>
  <p:notesSz cx="6858000" cy="9144000"/>
  <p:defaultTextStyle>
    <a:defPPr>
      <a:defRPr lang="en-GB"/>
    </a:defPPr>
    <a:lvl1pPr marL="0" lvl="0" indent="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1pPr>
    <a:lvl2pPr marL="768350" lvl="1" indent="-295275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2pPr>
    <a:lvl3pPr marL="1181100" lvl="2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3pPr>
    <a:lvl4pPr marL="1654175" lvl="3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4pPr>
    <a:lvl5pPr marL="2127250" lvl="4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5pPr>
    <a:lvl6pPr marL="2286000" lvl="5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6pPr>
    <a:lvl7pPr marL="2743200" lvl="6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7pPr>
    <a:lvl8pPr marL="3200400" lvl="7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8pPr>
    <a:lvl9pPr marL="3657600" lvl="8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69" userDrawn="1">
          <p15:clr>
            <a:srgbClr val="A4A3A4"/>
          </p15:clr>
        </p15:guide>
        <p15:guide id="2" pos="22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94F"/>
    <a:srgbClr val="262626"/>
    <a:srgbClr val="34C75B"/>
    <a:srgbClr val="A65E52"/>
    <a:srgbClr val="6B0B0C"/>
    <a:srgbClr val="B51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0" d="100"/>
          <a:sy n="60" d="100"/>
        </p:scale>
        <p:origin x="-1872" y="-72"/>
      </p:cViewPr>
      <p:guideLst>
        <p:guide orient="horz" pos="3069"/>
        <p:guide pos="22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2051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2362200" y="812800"/>
            <a:ext cx="2830513" cy="4005263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4635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r"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r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/>
          <a:p>
            <a:pPr lvl="0" algn="r" defTabSz="463550" eaLnBrk="1">
              <a:lnSpc>
                <a:spcPct val="93000"/>
              </a:lnSpc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‹nº›</a:t>
            </a:fld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1597171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68350" indent="-295275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8110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54175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12725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36410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6pPr>
    <a:lvl7pPr marL="2837180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7pPr>
    <a:lvl8pPr marL="331025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8pPr>
    <a:lvl9pPr marL="378269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63550" eaLnBrk="1">
              <a:lnSpc>
                <a:spcPct val="93000"/>
              </a:lnSpc>
              <a:spcBef>
                <a:spcPct val="0"/>
              </a:spcBef>
              <a:buClrTx/>
              <a:buFontTx/>
              <a:buChar char="•"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ea typeface="DejaVu Sans"/>
              </a:rPr>
              <a:t>1</a:t>
            </a:fld>
            <a:endParaRPr lang="pt-BR" altLang="pt-BR" sz="1400" dirty="0">
              <a:ea typeface="DejaVu Sans"/>
            </a:endParaRPr>
          </a:p>
        </p:txBody>
      </p:sp>
      <p:sp>
        <p:nvSpPr>
          <p:cNvPr id="4099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62200" y="812800"/>
            <a:ext cx="2833688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100" name="Text Box 2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389" y="426595"/>
            <a:ext cx="6800136" cy="178047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pPr marL="0" marR="0" lvl="0" indent="0" algn="l" defTabSz="755650" rtl="0" eaLnBrk="0" fontAlgn="base" latinLnBrk="0" hangingPunct="0">
              <a:lnSpc>
                <a:spcPct val="90000"/>
              </a:lnSpc>
              <a:spcBef>
                <a:spcPts val="825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645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sz="264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pt-BR" altLang="pt-BR" dirty="0"/>
              <a:t>Clique para editar o título mestre</a:t>
            </a:r>
            <a:endParaRPr lang="en-US" altLang="pt-BR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pt-BR" altLang="pt-BR" dirty="0"/>
              <a:t>Clique para editar o texto mestre</a:t>
            </a:r>
          </a:p>
          <a:p>
            <a:pPr lvl="1"/>
            <a:r>
              <a:rPr lang="pt-BR" altLang="pt-BR" dirty="0"/>
              <a:t>Segundo nível</a:t>
            </a:r>
          </a:p>
          <a:p>
            <a:pPr lvl="2"/>
            <a:r>
              <a:rPr lang="pt-BR" altLang="pt-BR" dirty="0"/>
              <a:t>Terceiro nível</a:t>
            </a:r>
          </a:p>
          <a:p>
            <a:pPr lvl="3"/>
            <a:r>
              <a:rPr lang="pt-BR" altLang="pt-BR" dirty="0"/>
              <a:t>Quarto nível</a:t>
            </a:r>
          </a:p>
          <a:p>
            <a:pPr lvl="4"/>
            <a:r>
              <a:rPr lang="pt-BR" altLang="pt-BR" dirty="0"/>
              <a:t>Quinto nível</a:t>
            </a:r>
            <a:endParaRPr lang="en-US" alt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2pPr>
      <a:lvl3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3pPr>
      <a:lvl4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4pPr>
      <a:lvl5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9230" indent="-189230" algn="l" defTabSz="755650" rtl="0" eaLnBrk="0" fontAlgn="base" hangingPunct="0">
        <a:lnSpc>
          <a:spcPct val="90000"/>
        </a:lnSpc>
        <a:spcBef>
          <a:spcPts val="825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53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2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1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-12065" y="3810"/>
            <a:ext cx="7571740" cy="106972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CaixaDeTexto 2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34" name="CaixaDeTexto 25"/>
          <p:cNvSpPr txBox="1"/>
          <p:nvPr>
            <p:custDataLst>
              <p:tags r:id="rId2"/>
            </p:custDataLst>
          </p:nvPr>
        </p:nvSpPr>
        <p:spPr>
          <a:xfrm>
            <a:off x="683895" y="7165340"/>
            <a:ext cx="2559685" cy="310515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pic>
        <p:nvPicPr>
          <p:cNvPr id="3087" name="Imagem 8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" name="CaixaDeTexto 3"/>
          <p:cNvSpPr txBox="1"/>
          <p:nvPr/>
        </p:nvSpPr>
        <p:spPr>
          <a:xfrm>
            <a:off x="35560" y="1377479"/>
            <a:ext cx="7524115" cy="9233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pt-BR" altLang="pt-BR" b="1" dirty="0" smtClean="0">
                <a:solidFill>
                  <a:schemeClr val="tx1"/>
                </a:solidFill>
                <a:latin typeface="Times" pitchFamily="18" charset="0"/>
              </a:rPr>
              <a:t>ESTABELECIMENTO DE CRITÉRIOS E DE INDICADORES DE DESEMPENHO PARA SERVIÇOS DE TRANSPORTE DE CARGAS COMERCIAIS EM PERÍMETROS URBANOS</a:t>
            </a:r>
            <a:endParaRPr lang="pt-BR" altLang="pt-BR" b="1" dirty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35560" y="2557338"/>
            <a:ext cx="752411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INTRODUÇÃO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As cidades representam a expansão</a:t>
            </a:r>
            <a:r>
              <a:rPr kumimoji="0" lang="pt-BR" kern="1200" cap="none" spc="0" normalizeH="0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populacional experimentada desde a Revolução Urbana e, com isso o crescimento urbano trouxe consigo inúmeras mudanças que impactaram, principalmente o segmento de transporte de cargas com vistas a atender as necessidades das sociedades urbanas.</a:t>
            </a:r>
            <a:endParaRPr kumimoji="0" lang="pt-BR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4462617" y="4034666"/>
            <a:ext cx="309531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METODOLOGIA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Pesquisa de natureza qualitativa e de caráter descritivo</a:t>
            </a:r>
            <a:r>
              <a:rPr kumimoji="0" lang="pt-BR" kern="1200" cap="none" spc="0" normalizeH="0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com viés analítico, amparado por pesquisa bibliográfica e documental.</a:t>
            </a:r>
            <a:r>
              <a:rPr kumimoji="0" lang="pt-BR" kern="1200" cap="none" spc="0" normalizeH="0" baseline="0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</a:t>
            </a:r>
            <a:endParaRPr kumimoji="0" lang="pt-BR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-10774" y="5721529"/>
            <a:ext cx="755967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RESULTADOS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 pesquisa mostra que se faz necessária</a:t>
            </a:r>
            <a:r>
              <a:rPr kumimoji="0" lang="pt-BR" kern="1200" cap="none" spc="0" normalizeH="0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a instituição de indicadores e observância de cenários com o estabelecimento de critérios que possam se basear nos custos, tempo de ciclo dos transportes, capacidade, qualidade de nível do serviço, uso do solo e rede viária para que o processo decisório seja mais assertivo para as organizações.</a:t>
            </a:r>
            <a:endParaRPr kumimoji="0" lang="pt-BR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-1" y="4034666"/>
            <a:ext cx="435590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OBJETIVOS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Instrumentalizar o segmento</a:t>
            </a:r>
            <a:r>
              <a:rPr kumimoji="0" lang="pt-BR" kern="1200" cap="none" spc="0" normalizeH="0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logístico com a criação de indicadores de desempenho e critérios capazes de apoiar o processo decisório quanto aos serviços de transporte de cargas comerciais urbanas utilizáveis.</a:t>
            </a:r>
            <a:endParaRPr kumimoji="0" lang="pt-BR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4" name="CaixaDeTexto 20"/>
          <p:cNvSpPr txBox="1"/>
          <p:nvPr/>
        </p:nvSpPr>
        <p:spPr>
          <a:xfrm>
            <a:off x="11501" y="7563066"/>
            <a:ext cx="3586257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CONCLUSÃO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Diante de</a:t>
            </a:r>
            <a:r>
              <a:rPr kumimoji="0" lang="pt-BR" kern="1200" cap="none" spc="0" normalizeH="0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realidades de transporte de cargas urbanas cada vez mais intensificadas, principalmente em ações derivadas do comércio eletrônico, os indicadores de desempenho se constituem como elementos imprescindíveis para o sucesso das operações logísticas.</a:t>
            </a:r>
            <a:endParaRPr kumimoji="0" lang="pt-BR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3696675" y="7286067"/>
            <a:ext cx="386125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REFERÊNCIAS</a:t>
            </a:r>
            <a:endParaRPr kumimoji="0" lang="pt-BR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CAIXETA FILHO José V.;</a:t>
            </a:r>
            <a:r>
              <a:rPr kumimoji="0" lang="pt-BR" kern="1200" cap="none" spc="0" normalizeH="0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MARTINS, Ricardo S. (Org.).</a:t>
            </a:r>
            <a:r>
              <a:rPr kumimoji="0" lang="pt-BR" kern="1200" cap="none" spc="0" normalizeH="0" baseline="0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Gestão logística do transporte</a:t>
            </a:r>
            <a:r>
              <a:rPr kumimoji="0" lang="pt-BR" kern="1200" cap="none" spc="0" normalizeH="0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de cargas. 1. ed. São Paulo: Atlas, 2012.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endParaRPr lang="pt-BR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VALENTE, Amir M.; NOVAES, </a:t>
            </a:r>
            <a:r>
              <a:rPr kumimoji="0" lang="pt-BR" kern="1200" cap="none" spc="0" normalizeH="0" baseline="0" noProof="0" dirty="0" err="1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Antonio</a:t>
            </a:r>
            <a:r>
              <a:rPr kumimoji="0" lang="pt-BR" kern="1200" cap="none" spc="0" normalizeH="0" baseline="0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G.; PASSAGLIA, Eunice.</a:t>
            </a:r>
            <a:r>
              <a:rPr kumimoji="0" lang="pt-BR" kern="1200" cap="none" spc="0" normalizeH="0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</a:t>
            </a:r>
            <a:r>
              <a:rPr lang="pt-BR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Gerenciamento de transporte e frotas. 3. ed. São Paulo: </a:t>
            </a:r>
            <a:r>
              <a:rPr lang="pt-BR" noProof="0" dirty="0" err="1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Cengage</a:t>
            </a:r>
            <a:r>
              <a:rPr lang="pt-BR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</a:t>
            </a:r>
            <a:r>
              <a:rPr lang="pt-BR" noProof="0" dirty="0" err="1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learning</a:t>
            </a:r>
            <a:r>
              <a:rPr lang="pt-BR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, 2016.</a:t>
            </a:r>
            <a:r>
              <a:rPr kumimoji="0" lang="pt-BR" kern="1200" cap="none" spc="0" normalizeH="0" baseline="0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</a:t>
            </a:r>
            <a:endParaRPr kumimoji="0" lang="pt-BR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125209" y="2249561"/>
            <a:ext cx="734481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sz="1400" kern="1200" cap="none" spc="0" normalizeH="0" baseline="0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Henrique Clementino de Souza, Senac/Natal-RN, henriques@rn.senac.br</a:t>
            </a:r>
            <a:endParaRPr kumimoji="0" lang="pt-BR" sz="14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301</Words>
  <Application>Microsoft Office PowerPoint</Application>
  <PresentationFormat>Personalizar</PresentationFormat>
  <Paragraphs>20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XXI SEMINARIO DE PESQUISA DO CCSA</dc:title>
  <dc:creator>ASSTEC</dc:creator>
  <cp:lastModifiedBy>Usuario</cp:lastModifiedBy>
  <cp:revision>36</cp:revision>
  <dcterms:created xsi:type="dcterms:W3CDTF">2015-12-02T19:07:00Z</dcterms:created>
  <dcterms:modified xsi:type="dcterms:W3CDTF">2024-07-13T10:44:21Z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