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691800"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 uri="GoogleSlidesCustomDataVersion2">
      <go:slidesCustomData xmlns:go="http://customooxmlschemas.google.com/" r:id="rId7" roundtripDataSignature="AMtx7mg/QXGBhdg4GA9ep/8hgZhngOsS7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8890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3" name="Google Shape;93;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4" name="Google Shape;94;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95" name="Google Shape;95;p1:notes"/>
          <p:cNvSpPr txBox="1"/>
          <p:nvPr>
            <p:ph idx="1" type="body"/>
          </p:nvPr>
        </p:nvSpPr>
        <p:spPr>
          <a:xfrm>
            <a:off x="755650" y="5078413"/>
            <a:ext cx="6045200" cy="4808538"/>
          </a:xfrm>
          <a:prstGeom prst="rect">
            <a:avLst/>
          </a:prstGeom>
        </p:spPr>
        <p:txBody>
          <a:bodyPr anchorCtr="0" anchor="t" bIns="0" lIns="0" spcFirstLastPara="1" rIns="0" wrap="square" tIns="0">
            <a:noAutofit/>
          </a:bodyPr>
          <a:lstStyle/>
          <a:p>
            <a:pPr indent="0" lvl="0" marL="0" rtl="0" algn="l">
              <a:spcBef>
                <a:spcPts val="36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9" name="Google Shape;19;p3"/>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20" name="Google Shape;20;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2" name="Google Shape;22;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4" name="Shape 74"/>
        <p:cNvGrpSpPr/>
        <p:nvPr/>
      </p:nvGrpSpPr>
      <p:grpSpPr>
        <a:xfrm>
          <a:off x="0" y="0"/>
          <a:ext cx="0" cy="0"/>
          <a:chOff x="0" y="0"/>
          <a:chExt cx="0" cy="0"/>
        </a:xfrm>
      </p:grpSpPr>
      <p:sp>
        <p:nvSpPr>
          <p:cNvPr id="75" name="Google Shape;75;p1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6" name="Google Shape;76;p12"/>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7" name="Google Shape;77;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9" name="Google Shape;79;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80" name="Shape 80"/>
        <p:cNvGrpSpPr/>
        <p:nvPr/>
      </p:nvGrpSpPr>
      <p:grpSpPr>
        <a:xfrm>
          <a:off x="0" y="0"/>
          <a:ext cx="0" cy="0"/>
          <a:chOff x="0" y="0"/>
          <a:chExt cx="0" cy="0"/>
        </a:xfrm>
      </p:grpSpPr>
      <p:sp>
        <p:nvSpPr>
          <p:cNvPr id="81" name="Google Shape;81;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2" name="Google Shape;82;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3" name="Google Shape;83;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5" name="Google Shape;85;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6" name="Shape 86"/>
        <p:cNvGrpSpPr/>
        <p:nvPr/>
      </p:nvGrpSpPr>
      <p:grpSpPr>
        <a:xfrm>
          <a:off x="0" y="0"/>
          <a:ext cx="0" cy="0"/>
          <a:chOff x="0" y="0"/>
          <a:chExt cx="0" cy="0"/>
        </a:xfrm>
      </p:grpSpPr>
      <p:sp>
        <p:nvSpPr>
          <p:cNvPr id="87" name="Google Shape;87;p14"/>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8" name="Google Shape;88;p1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90" name="Google Shape;90;p1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3" name="Shape 23"/>
        <p:cNvGrpSpPr/>
        <p:nvPr/>
      </p:nvGrpSpPr>
      <p:grpSpPr>
        <a:xfrm>
          <a:off x="0" y="0"/>
          <a:ext cx="0" cy="0"/>
          <a:chOff x="0" y="0"/>
          <a:chExt cx="0" cy="0"/>
        </a:xfrm>
      </p:grpSpPr>
      <p:sp>
        <p:nvSpPr>
          <p:cNvPr id="24" name="Google Shape;24;p4"/>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5" name="Google Shape;25;p4"/>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6" name="Google Shape;26;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8" name="Google Shape;28;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9" name="Shape 29"/>
        <p:cNvGrpSpPr/>
        <p:nvPr/>
      </p:nvGrpSpPr>
      <p:grpSpPr>
        <a:xfrm>
          <a:off x="0" y="0"/>
          <a:ext cx="0" cy="0"/>
          <a:chOff x="0" y="0"/>
          <a:chExt cx="0" cy="0"/>
        </a:xfrm>
      </p:grpSpPr>
      <p:sp>
        <p:nvSpPr>
          <p:cNvPr id="30" name="Google Shape;30;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1" name="Google Shape;31;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2" name="Google Shape;32;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4" name="Google Shape;34;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5" name="Shape 35"/>
        <p:cNvGrpSpPr/>
        <p:nvPr/>
      </p:nvGrpSpPr>
      <p:grpSpPr>
        <a:xfrm>
          <a:off x="0" y="0"/>
          <a:ext cx="0" cy="0"/>
          <a:chOff x="0" y="0"/>
          <a:chExt cx="0" cy="0"/>
        </a:xfrm>
      </p:grpSpPr>
      <p:sp>
        <p:nvSpPr>
          <p:cNvPr id="36" name="Google Shape;36;p6"/>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7" name="Google Shape;37;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9" name="Google Shape;39;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1" name="Google Shape;41;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2" name="Shape 42"/>
        <p:cNvGrpSpPr/>
        <p:nvPr/>
      </p:nvGrpSpPr>
      <p:grpSpPr>
        <a:xfrm>
          <a:off x="0" y="0"/>
          <a:ext cx="0" cy="0"/>
          <a:chOff x="0" y="0"/>
          <a:chExt cx="0" cy="0"/>
        </a:xfrm>
      </p:grpSpPr>
      <p:sp>
        <p:nvSpPr>
          <p:cNvPr id="43" name="Google Shape;43;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4" name="Google Shape;44;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5" name="Google Shape;45;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6" name="Google Shape;46;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7" name="Google Shape;47;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8" name="Google Shape;48;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0" name="Google Shape;50;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1" name="Shape 51"/>
        <p:cNvGrpSpPr/>
        <p:nvPr/>
      </p:nvGrpSpPr>
      <p:grpSpPr>
        <a:xfrm>
          <a:off x="0" y="0"/>
          <a:ext cx="0" cy="0"/>
          <a:chOff x="0" y="0"/>
          <a:chExt cx="0" cy="0"/>
        </a:xfrm>
      </p:grpSpPr>
      <p:sp>
        <p:nvSpPr>
          <p:cNvPr id="52" name="Google Shape;52;p8"/>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3" name="Google Shape;53;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5" name="Google Shape;55;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6" name="Shape 56"/>
        <p:cNvGrpSpPr/>
        <p:nvPr/>
      </p:nvGrpSpPr>
      <p:grpSpPr>
        <a:xfrm>
          <a:off x="0" y="0"/>
          <a:ext cx="0" cy="0"/>
          <a:chOff x="0" y="0"/>
          <a:chExt cx="0" cy="0"/>
        </a:xfrm>
      </p:grpSpPr>
      <p:sp>
        <p:nvSpPr>
          <p:cNvPr id="57" name="Google Shape;57;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9" name="Google Shape;59;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60" name="Shape 60"/>
        <p:cNvGrpSpPr/>
        <p:nvPr/>
      </p:nvGrpSpPr>
      <p:grpSpPr>
        <a:xfrm>
          <a:off x="0" y="0"/>
          <a:ext cx="0" cy="0"/>
          <a:chOff x="0" y="0"/>
          <a:chExt cx="0" cy="0"/>
        </a:xfrm>
      </p:grpSpPr>
      <p:sp>
        <p:nvSpPr>
          <p:cNvPr id="61" name="Google Shape;61;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2" name="Google Shape;62;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3" name="Google Shape;63;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4" name="Google Shape;64;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6" name="Google Shape;66;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7" name="Shape 67"/>
        <p:cNvGrpSpPr/>
        <p:nvPr/>
      </p:nvGrpSpPr>
      <p:grpSpPr>
        <a:xfrm>
          <a:off x="0" y="0"/>
          <a:ext cx="0" cy="0"/>
          <a:chOff x="0" y="0"/>
          <a:chExt cx="0" cy="0"/>
        </a:xfrm>
      </p:grpSpPr>
      <p:sp>
        <p:nvSpPr>
          <p:cNvPr id="68" name="Google Shape;68;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9" name="Google Shape;69;p11"/>
          <p:cNvSpPr/>
          <p:nvPr>
            <p:ph idx="2" type="pic"/>
          </p:nvPr>
        </p:nvSpPr>
        <p:spPr>
          <a:xfrm>
            <a:off x="3213847" y="1539425"/>
            <a:ext cx="3827085" cy="7598117"/>
          </a:xfrm>
          <a:prstGeom prst="rect">
            <a:avLst/>
          </a:prstGeom>
          <a:noFill/>
          <a:ln>
            <a:noFill/>
          </a:ln>
        </p:spPr>
      </p:sp>
      <p:sp>
        <p:nvSpPr>
          <p:cNvPr id="70" name="Google Shape;70;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1" name="Google Shape;71;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3" name="Google Shape;73;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2" name="Google Shape;12;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
        <p:nvSpPr>
          <p:cNvPr id="16" name="Google Shape;16;p2"/>
          <p:cNvSpPr txBox="1"/>
          <p:nvPr/>
        </p:nvSpPr>
        <p:spPr>
          <a:xfrm>
            <a:off x="3240850" y="10475913"/>
            <a:ext cx="1106487" cy="1524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8000"/>
              </a:buClr>
              <a:buSzPts val="1000"/>
              <a:buFont typeface="Calibri"/>
              <a:buNone/>
            </a:pPr>
            <a:r>
              <a:rPr b="0" i="0" lang="pt-BR" sz="1000" u="none" cap="none" strike="noStrike">
                <a:solidFill>
                  <a:srgbClr val="008000"/>
                </a:solidFill>
                <a:latin typeface="Calibri"/>
                <a:ea typeface="Calibri"/>
                <a:cs typeface="Calibri"/>
                <a:sym typeface="Calibri"/>
              </a:rPr>
              <a:t>Classificação: Pública</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caio.tino.079@ufrn.edu.br" TargetMode="External"/><Relationship Id="rId5" Type="http://schemas.openxmlformats.org/officeDocument/2006/relationships/hyperlink" Target="mailto:fausto.pn@hotmail.com" TargetMode="External"/><Relationship Id="rId6" Type="http://schemas.openxmlformats.org/officeDocument/2006/relationships/hyperlink" Target="mailto:francisco.sousa@ufrn.br" TargetMode="External"/><Relationship Id="rId7" Type="http://schemas.openxmlformats.org/officeDocument/2006/relationships/hyperlink" Target="mailto:isabelacavalcantidesouza@gmail.com" TargetMode="External"/><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6" name="Shape 96"/>
        <p:cNvGrpSpPr/>
        <p:nvPr/>
      </p:nvGrpSpPr>
      <p:grpSpPr>
        <a:xfrm>
          <a:off x="0" y="0"/>
          <a:ext cx="0" cy="0"/>
          <a:chOff x="0" y="0"/>
          <a:chExt cx="0" cy="0"/>
        </a:xfrm>
      </p:grpSpPr>
      <p:pic>
        <p:nvPicPr>
          <p:cNvPr id="97" name="Google Shape;97;p1"/>
          <p:cNvPicPr preferRelativeResize="0"/>
          <p:nvPr>
            <p:ph idx="1" type="body"/>
          </p:nvPr>
        </p:nvPicPr>
        <p:blipFill rotWithShape="1">
          <a:blip r:embed="rId3">
            <a:alphaModFix/>
          </a:blip>
          <a:srcRect b="0" l="0" r="0" t="0"/>
          <a:stretch/>
        </p:blipFill>
        <p:spPr>
          <a:xfrm>
            <a:off x="-12065" y="3810"/>
            <a:ext cx="7571700" cy="10697100"/>
          </a:xfrm>
          <a:prstGeom prst="rect">
            <a:avLst/>
          </a:prstGeom>
          <a:noFill/>
          <a:ln>
            <a:noFill/>
          </a:ln>
        </p:spPr>
      </p:pic>
      <p:sp>
        <p:nvSpPr>
          <p:cNvPr id="98" name="Google Shape;98;p1"/>
          <p:cNvSpPr txBox="1"/>
          <p:nvPr/>
        </p:nvSpPr>
        <p:spPr>
          <a:xfrm>
            <a:off x="285431" y="1010783"/>
            <a:ext cx="7010400" cy="7080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Times"/>
              <a:buNone/>
            </a:pPr>
            <a:r>
              <a:rPr b="1" lang="pt-BR" sz="2000">
                <a:solidFill>
                  <a:schemeClr val="dk1"/>
                </a:solidFill>
                <a:latin typeface="Times"/>
                <a:ea typeface="Times"/>
                <a:cs typeface="Times"/>
                <a:sym typeface="Times"/>
              </a:rPr>
              <a:t>INVESTIGAÇÃO INTERNA, ACORDO DE LENIÊNCIA E A LEI ANTICORRUPÇÃO 12.846/2013</a:t>
            </a:r>
            <a:endParaRPr/>
          </a:p>
        </p:txBody>
      </p:sp>
      <p:sp>
        <p:nvSpPr>
          <p:cNvPr id="99" name="Google Shape;99;p1"/>
          <p:cNvSpPr txBox="1"/>
          <p:nvPr/>
        </p:nvSpPr>
        <p:spPr>
          <a:xfrm>
            <a:off x="412483" y="1659185"/>
            <a:ext cx="67563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400"/>
              <a:buFont typeface="Calibri"/>
              <a:buNone/>
            </a:pPr>
            <a:r>
              <a:rPr lang="pt-BR" sz="1200">
                <a:solidFill>
                  <a:schemeClr val="dk1"/>
                </a:solidFill>
                <a:latin typeface="Calibri"/>
                <a:ea typeface="Calibri"/>
                <a:cs typeface="Calibri"/>
                <a:sym typeface="Calibri"/>
              </a:rPr>
              <a:t>Caio Lucas Lopes Tinô, UFRN, </a:t>
            </a:r>
            <a:r>
              <a:rPr lang="pt-BR" sz="1200" u="sng">
                <a:solidFill>
                  <a:schemeClr val="hlink"/>
                </a:solidFill>
                <a:latin typeface="Calibri"/>
                <a:ea typeface="Calibri"/>
                <a:cs typeface="Calibri"/>
                <a:sym typeface="Calibri"/>
                <a:hlinkClick r:id="rId4"/>
              </a:rPr>
              <a:t>caio.tino.079@ufrn.edu.br</a:t>
            </a:r>
            <a:endParaRPr sz="12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400"/>
              <a:buFont typeface="Calibri"/>
              <a:buNone/>
            </a:pPr>
            <a:r>
              <a:rPr lang="pt-BR" sz="1200">
                <a:solidFill>
                  <a:schemeClr val="dk1"/>
                </a:solidFill>
                <a:latin typeface="Calibri"/>
                <a:ea typeface="Calibri"/>
                <a:cs typeface="Calibri"/>
                <a:sym typeface="Calibri"/>
              </a:rPr>
              <a:t>Fausto Pereira Neto, UFRN, </a:t>
            </a:r>
            <a:r>
              <a:rPr lang="pt-BR" sz="1200" u="sng">
                <a:solidFill>
                  <a:schemeClr val="hlink"/>
                </a:solidFill>
                <a:latin typeface="Calibri"/>
                <a:ea typeface="Calibri"/>
                <a:cs typeface="Calibri"/>
                <a:sym typeface="Calibri"/>
                <a:hlinkClick r:id="rId5"/>
              </a:rPr>
              <a:t>fausto.pn@hotmail.com</a:t>
            </a:r>
            <a:endParaRPr sz="12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400"/>
              <a:buFont typeface="Calibri"/>
              <a:buNone/>
            </a:pPr>
            <a:r>
              <a:rPr lang="pt-BR" sz="1200">
                <a:solidFill>
                  <a:schemeClr val="dk1"/>
                </a:solidFill>
                <a:latin typeface="Calibri"/>
                <a:ea typeface="Calibri"/>
                <a:cs typeface="Calibri"/>
                <a:sym typeface="Calibri"/>
              </a:rPr>
              <a:t>Francisco Canindé de Sousa Júnior, UFRN, </a:t>
            </a:r>
            <a:r>
              <a:rPr lang="pt-BR" sz="1200" u="sng">
                <a:solidFill>
                  <a:schemeClr val="hlink"/>
                </a:solidFill>
                <a:latin typeface="Calibri"/>
                <a:ea typeface="Calibri"/>
                <a:cs typeface="Calibri"/>
                <a:sym typeface="Calibri"/>
                <a:hlinkClick r:id="rId6"/>
              </a:rPr>
              <a:t>francisco.sousa@ufrn.br</a:t>
            </a:r>
            <a:endParaRPr sz="12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400"/>
              <a:buFont typeface="Calibri"/>
              <a:buNone/>
            </a:pPr>
            <a:r>
              <a:rPr lang="pt-BR" sz="1200">
                <a:solidFill>
                  <a:schemeClr val="dk1"/>
                </a:solidFill>
                <a:latin typeface="Calibri"/>
                <a:ea typeface="Calibri"/>
                <a:cs typeface="Calibri"/>
                <a:sym typeface="Calibri"/>
              </a:rPr>
              <a:t>Isabela Cavalcanti de Souza, UFRN, </a:t>
            </a:r>
            <a:r>
              <a:rPr lang="pt-BR" sz="1200" u="sng">
                <a:solidFill>
                  <a:schemeClr val="hlink"/>
                </a:solidFill>
                <a:latin typeface="Calibri"/>
                <a:ea typeface="Calibri"/>
                <a:cs typeface="Calibri"/>
                <a:sym typeface="Calibri"/>
                <a:hlinkClick r:id="rId7"/>
              </a:rPr>
              <a:t>isabelacavalcantidesouza@gmail.com</a:t>
            </a:r>
            <a:endParaRPr b="0" i="0" sz="1200" u="none" cap="none" strike="noStrike">
              <a:solidFill>
                <a:schemeClr val="dk1"/>
              </a:solidFill>
              <a:latin typeface="Calibri"/>
              <a:ea typeface="Calibri"/>
              <a:cs typeface="Calibri"/>
              <a:sym typeface="Calibri"/>
            </a:endParaRPr>
          </a:p>
        </p:txBody>
      </p:sp>
      <p:sp>
        <p:nvSpPr>
          <p:cNvPr id="100" name="Google Shape;100;p1"/>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1" name="Google Shape;101;p1"/>
          <p:cNvSpPr txBox="1"/>
          <p:nvPr/>
        </p:nvSpPr>
        <p:spPr>
          <a:xfrm>
            <a:off x="625475" y="7539038"/>
            <a:ext cx="2647950"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2" name="Google Shape;102;p1"/>
          <p:cNvSpPr txBox="1"/>
          <p:nvPr/>
        </p:nvSpPr>
        <p:spPr>
          <a:xfrm>
            <a:off x="285423" y="2429898"/>
            <a:ext cx="6853200" cy="1923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700" u="none" cap="none" strike="noStrike">
                <a:solidFill>
                  <a:schemeClr val="dk1"/>
                </a:solidFill>
                <a:latin typeface="Calibri"/>
                <a:ea typeface="Calibri"/>
                <a:cs typeface="Calibri"/>
                <a:sym typeface="Calibri"/>
              </a:rPr>
              <a:t>INTRODUÇÃO</a:t>
            </a:r>
            <a:endParaRPr sz="1700"/>
          </a:p>
          <a:p>
            <a:pPr indent="0" lvl="0" marL="0" marR="0" rtl="0" algn="just">
              <a:lnSpc>
                <a:spcPct val="100000"/>
              </a:lnSpc>
              <a:spcBef>
                <a:spcPts val="0"/>
              </a:spcBef>
              <a:spcAft>
                <a:spcPts val="0"/>
              </a:spcAft>
              <a:buClr>
                <a:schemeClr val="dk1"/>
              </a:buClr>
              <a:buSzPts val="1800"/>
              <a:buFont typeface="Calibri"/>
              <a:buNone/>
            </a:pPr>
            <a:r>
              <a:rPr lang="pt-BR" sz="1700">
                <a:solidFill>
                  <a:schemeClr val="dk1"/>
                </a:solidFill>
                <a:latin typeface="Calibri"/>
                <a:ea typeface="Calibri"/>
                <a:cs typeface="Calibri"/>
                <a:sym typeface="Calibri"/>
              </a:rPr>
              <a:t>A lei anticorrupção é incorporada na legislação brasileira principalmente por problemas de corrupção que assolava o cenário da economia política nacional em 2013. Essa lei possui como escopo mecanismos voltados à detecção de ilícitos e envolvimento de pessoas jurídicas de direito privado, sendo possíveis de aplicações nas </a:t>
            </a:r>
            <a:r>
              <a:rPr lang="pt-BR" sz="1700">
                <a:solidFill>
                  <a:schemeClr val="dk1"/>
                </a:solidFill>
                <a:latin typeface="Calibri"/>
                <a:ea typeface="Calibri"/>
                <a:cs typeface="Calibri"/>
                <a:sym typeface="Calibri"/>
              </a:rPr>
              <a:t>investigações</a:t>
            </a:r>
            <a:r>
              <a:rPr lang="pt-BR" sz="1700">
                <a:solidFill>
                  <a:schemeClr val="dk1"/>
                </a:solidFill>
                <a:latin typeface="Calibri"/>
                <a:ea typeface="Calibri"/>
                <a:cs typeface="Calibri"/>
                <a:sym typeface="Calibri"/>
              </a:rPr>
              <a:t> internas e nos acordos de </a:t>
            </a:r>
            <a:r>
              <a:rPr lang="pt-BR" sz="1700">
                <a:solidFill>
                  <a:schemeClr val="dk1"/>
                </a:solidFill>
                <a:latin typeface="Calibri"/>
                <a:ea typeface="Calibri"/>
                <a:cs typeface="Calibri"/>
                <a:sym typeface="Calibri"/>
              </a:rPr>
              <a:t>leniência</a:t>
            </a:r>
            <a:r>
              <a:rPr lang="pt-BR" sz="1700">
                <a:solidFill>
                  <a:schemeClr val="dk1"/>
                </a:solidFill>
                <a:latin typeface="Calibri"/>
                <a:ea typeface="Calibri"/>
                <a:cs typeface="Calibri"/>
                <a:sym typeface="Calibri"/>
              </a:rPr>
              <a:t>.</a:t>
            </a:r>
            <a:endParaRPr sz="1700">
              <a:solidFill>
                <a:schemeClr val="dk1"/>
              </a:solidFill>
              <a:latin typeface="Calibri"/>
              <a:ea typeface="Calibri"/>
              <a:cs typeface="Calibri"/>
              <a:sym typeface="Calibri"/>
            </a:endParaRPr>
          </a:p>
        </p:txBody>
      </p:sp>
      <p:sp>
        <p:nvSpPr>
          <p:cNvPr id="103" name="Google Shape;103;p1"/>
          <p:cNvSpPr txBox="1"/>
          <p:nvPr/>
        </p:nvSpPr>
        <p:spPr>
          <a:xfrm>
            <a:off x="2974450" y="8455700"/>
            <a:ext cx="4116300" cy="2031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REFERÊNCIAS </a:t>
            </a:r>
            <a:r>
              <a:rPr b="0" i="0" lang="pt-BR" sz="1200" u="none" cap="none" strike="noStrike">
                <a:solidFill>
                  <a:schemeClr val="dk1"/>
                </a:solidFill>
                <a:latin typeface="Calibri"/>
                <a:ea typeface="Calibri"/>
                <a:cs typeface="Calibri"/>
                <a:sym typeface="Calibri"/>
              </a:rPr>
              <a:t>(principais)</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800">
                <a:solidFill>
                  <a:schemeClr val="dk1"/>
                </a:solidFill>
                <a:latin typeface="Calibri"/>
                <a:ea typeface="Calibri"/>
                <a:cs typeface="Calibri"/>
                <a:sym typeface="Calibri"/>
              </a:rPr>
              <a:t>SILVA, D. R. O acordo de leniência e as investigações internas: a privatização da persecução do ilícito e o advento da lei anticorrupção. Conhecimento Interativo, SJP/PR, 2021, p. 133-149.</a:t>
            </a:r>
            <a:endParaRPr sz="1200">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
        <p:nvSpPr>
          <p:cNvPr id="104" name="Google Shape;104;p1"/>
          <p:cNvSpPr txBox="1"/>
          <p:nvPr/>
        </p:nvSpPr>
        <p:spPr>
          <a:xfrm>
            <a:off x="299075" y="4420225"/>
            <a:ext cx="3890400" cy="11391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700" u="none" cap="none" strike="noStrike">
                <a:solidFill>
                  <a:schemeClr val="dk1"/>
                </a:solidFill>
                <a:latin typeface="Calibri"/>
                <a:ea typeface="Calibri"/>
                <a:cs typeface="Calibri"/>
                <a:sym typeface="Calibri"/>
              </a:rPr>
              <a:t>OBJETIVOS</a:t>
            </a:r>
            <a:endParaRPr sz="1700"/>
          </a:p>
          <a:p>
            <a:pPr indent="0" lvl="0" marL="0" marR="0" rtl="0" algn="just">
              <a:lnSpc>
                <a:spcPct val="100000"/>
              </a:lnSpc>
              <a:spcBef>
                <a:spcPts val="0"/>
              </a:spcBef>
              <a:spcAft>
                <a:spcPts val="0"/>
              </a:spcAft>
              <a:buClr>
                <a:schemeClr val="dk1"/>
              </a:buClr>
              <a:buSzPts val="1800"/>
              <a:buFont typeface="Calibri"/>
              <a:buNone/>
            </a:pPr>
            <a:r>
              <a:rPr lang="pt-BR" sz="1700">
                <a:solidFill>
                  <a:schemeClr val="dk1"/>
                </a:solidFill>
                <a:latin typeface="Calibri"/>
                <a:ea typeface="Calibri"/>
                <a:cs typeface="Calibri"/>
                <a:sym typeface="Calibri"/>
              </a:rPr>
              <a:t>Abordar a lei anticorrupção nas investigações internas e nos acordos de </a:t>
            </a:r>
            <a:r>
              <a:rPr lang="pt-BR" sz="1700">
                <a:solidFill>
                  <a:schemeClr val="dk1"/>
                </a:solidFill>
                <a:latin typeface="Calibri"/>
                <a:ea typeface="Calibri"/>
                <a:cs typeface="Calibri"/>
                <a:sym typeface="Calibri"/>
              </a:rPr>
              <a:t>leniência</a:t>
            </a:r>
            <a:r>
              <a:rPr lang="pt-BR" sz="1700">
                <a:solidFill>
                  <a:schemeClr val="dk1"/>
                </a:solidFill>
                <a:latin typeface="Calibri"/>
                <a:ea typeface="Calibri"/>
                <a:cs typeface="Calibri"/>
                <a:sym typeface="Calibri"/>
              </a:rPr>
              <a:t> difundidos nas empresas. </a:t>
            </a:r>
            <a:endParaRPr sz="1700"/>
          </a:p>
        </p:txBody>
      </p:sp>
      <p:sp>
        <p:nvSpPr>
          <p:cNvPr id="105" name="Google Shape;105;p1"/>
          <p:cNvSpPr txBox="1"/>
          <p:nvPr/>
        </p:nvSpPr>
        <p:spPr>
          <a:xfrm>
            <a:off x="325500" y="8446700"/>
            <a:ext cx="2584200" cy="1400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700" u="none" cap="none" strike="noStrike">
                <a:solidFill>
                  <a:schemeClr val="dk1"/>
                </a:solidFill>
                <a:latin typeface="Calibri"/>
                <a:ea typeface="Calibri"/>
                <a:cs typeface="Calibri"/>
                <a:sym typeface="Calibri"/>
              </a:rPr>
              <a:t>CONCLUSÃO</a:t>
            </a:r>
            <a:endParaRPr sz="1700"/>
          </a:p>
          <a:p>
            <a:pPr indent="0" lvl="0" marL="0" marR="0" rtl="0" algn="just">
              <a:lnSpc>
                <a:spcPct val="100000"/>
              </a:lnSpc>
              <a:spcBef>
                <a:spcPts val="0"/>
              </a:spcBef>
              <a:spcAft>
                <a:spcPts val="0"/>
              </a:spcAft>
              <a:buClr>
                <a:schemeClr val="dk1"/>
              </a:buClr>
              <a:buSzPts val="1800"/>
              <a:buFont typeface="Calibri"/>
              <a:buNone/>
            </a:pPr>
            <a:r>
              <a:rPr lang="pt-BR" sz="1700">
                <a:solidFill>
                  <a:schemeClr val="dk1"/>
                </a:solidFill>
                <a:latin typeface="Calibri"/>
                <a:ea typeface="Calibri"/>
                <a:cs typeface="Calibri"/>
                <a:sym typeface="Calibri"/>
              </a:rPr>
              <a:t>A lei anticorrupção possibilitou a privatização da investigação e reduziu a ação do estado.</a:t>
            </a:r>
            <a:endParaRPr sz="1700"/>
          </a:p>
        </p:txBody>
      </p:sp>
      <p:sp>
        <p:nvSpPr>
          <p:cNvPr id="106" name="Google Shape;106;p1"/>
          <p:cNvSpPr txBox="1"/>
          <p:nvPr/>
        </p:nvSpPr>
        <p:spPr>
          <a:xfrm>
            <a:off x="4243125" y="4432625"/>
            <a:ext cx="2935500" cy="1200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METODOLOGIA</a:t>
            </a:r>
            <a:endParaRPr/>
          </a:p>
          <a:p>
            <a:pPr indent="0" lvl="0" marL="0" marR="0" rtl="0" algn="just">
              <a:lnSpc>
                <a:spcPct val="100000"/>
              </a:lnSpc>
              <a:spcBef>
                <a:spcPts val="0"/>
              </a:spcBef>
              <a:spcAft>
                <a:spcPts val="0"/>
              </a:spcAft>
              <a:buClr>
                <a:schemeClr val="dk1"/>
              </a:buClr>
              <a:buSzPts val="1800"/>
              <a:buFont typeface="Calibri"/>
              <a:buNone/>
            </a:pPr>
            <a:r>
              <a:rPr lang="pt-BR" sz="1800">
                <a:solidFill>
                  <a:schemeClr val="dk1"/>
                </a:solidFill>
                <a:latin typeface="Calibri"/>
                <a:ea typeface="Calibri"/>
                <a:cs typeface="Calibri"/>
                <a:sym typeface="Calibri"/>
              </a:rPr>
              <a:t>Abordagem qualitativa, com finalidade descritiva e por meio de revisão bibliográfica.</a:t>
            </a:r>
            <a:endParaRPr/>
          </a:p>
        </p:txBody>
      </p:sp>
      <p:sp>
        <p:nvSpPr>
          <p:cNvPr id="107" name="Google Shape;107;p1"/>
          <p:cNvSpPr txBox="1"/>
          <p:nvPr/>
        </p:nvSpPr>
        <p:spPr>
          <a:xfrm>
            <a:off x="291428" y="5669120"/>
            <a:ext cx="6846000" cy="2709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700" u="none" cap="none" strike="noStrike">
                <a:solidFill>
                  <a:schemeClr val="dk1"/>
                </a:solidFill>
                <a:latin typeface="Calibri"/>
                <a:ea typeface="Calibri"/>
                <a:cs typeface="Calibri"/>
                <a:sym typeface="Calibri"/>
              </a:rPr>
              <a:t>RESULTADOS</a:t>
            </a:r>
            <a:endParaRPr sz="1700"/>
          </a:p>
          <a:p>
            <a:pPr indent="0" lvl="0" marL="0" marR="0" rtl="0" algn="just">
              <a:lnSpc>
                <a:spcPct val="100000"/>
              </a:lnSpc>
              <a:spcBef>
                <a:spcPts val="0"/>
              </a:spcBef>
              <a:spcAft>
                <a:spcPts val="0"/>
              </a:spcAft>
              <a:buClr>
                <a:schemeClr val="dk1"/>
              </a:buClr>
              <a:buSzPts val="1800"/>
              <a:buFont typeface="Calibri"/>
              <a:buNone/>
            </a:pPr>
            <a:r>
              <a:rPr lang="pt-BR" sz="1700">
                <a:solidFill>
                  <a:schemeClr val="dk1"/>
                </a:solidFill>
                <a:latin typeface="Calibri"/>
                <a:ea typeface="Calibri"/>
                <a:cs typeface="Calibri"/>
                <a:sym typeface="Calibri"/>
              </a:rPr>
              <a:t>As investigações internas perpassam a resolutividade de interesse privado, incluindo interesses públicos, </a:t>
            </a:r>
            <a:r>
              <a:rPr lang="pt-BR" sz="1700">
                <a:solidFill>
                  <a:schemeClr val="dk1"/>
                </a:solidFill>
                <a:latin typeface="Calibri"/>
                <a:ea typeface="Calibri"/>
                <a:cs typeface="Calibri"/>
                <a:sym typeface="Calibri"/>
              </a:rPr>
              <a:t>especialmente</a:t>
            </a:r>
            <a:r>
              <a:rPr lang="pt-BR" sz="1700">
                <a:solidFill>
                  <a:schemeClr val="dk1"/>
                </a:solidFill>
                <a:latin typeface="Calibri"/>
                <a:ea typeface="Calibri"/>
                <a:cs typeface="Calibri"/>
                <a:sym typeface="Calibri"/>
              </a:rPr>
              <a:t> no que diz respeito </a:t>
            </a:r>
            <a:r>
              <a:rPr lang="pt-BR" sz="1700">
                <a:solidFill>
                  <a:schemeClr val="dk1"/>
                </a:solidFill>
                <a:latin typeface="Calibri"/>
                <a:ea typeface="Calibri"/>
                <a:cs typeface="Calibri"/>
                <a:sym typeface="Calibri"/>
              </a:rPr>
              <a:t>às</a:t>
            </a:r>
            <a:r>
              <a:rPr lang="pt-BR" sz="1700">
                <a:solidFill>
                  <a:schemeClr val="dk1"/>
                </a:solidFill>
                <a:latin typeface="Calibri"/>
                <a:ea typeface="Calibri"/>
                <a:cs typeface="Calibri"/>
                <a:sym typeface="Calibri"/>
              </a:rPr>
              <a:t> investigações policiais e do Ministério Público, que podem auxiliar nas investigações penais. Em processo instaurado pela Controladoria Geral da União, em 2019, empresas norueguesas de prestação de serviços de afretamento de navios petroleiros firmaram acordo de </a:t>
            </a:r>
            <a:r>
              <a:rPr lang="pt-BR" sz="1700">
                <a:solidFill>
                  <a:schemeClr val="dk1"/>
                </a:solidFill>
                <a:latin typeface="Calibri"/>
                <a:ea typeface="Calibri"/>
                <a:cs typeface="Calibri"/>
                <a:sym typeface="Calibri"/>
              </a:rPr>
              <a:t>leniência da ordem de USD 28.384.835, para ressarcir danos, devolver vantagem indevida e pagar multa prevista na Lei de Improbidade Administrativa, além de criar programa de integridade (CGU, 2024). </a:t>
            </a:r>
            <a:endParaRPr sz="1700"/>
          </a:p>
        </p:txBody>
      </p:sp>
      <p:pic>
        <p:nvPicPr>
          <p:cNvPr id="108" name="Google Shape;108;p1"/>
          <p:cNvPicPr preferRelativeResize="0"/>
          <p:nvPr/>
        </p:nvPicPr>
        <p:blipFill rotWithShape="1">
          <a:blip r:embed="rId8">
            <a:alphaModFix/>
          </a:blip>
          <a:srcRect b="0" l="0" r="0" t="0"/>
          <a:stretch/>
        </p:blipFill>
        <p:spPr>
          <a:xfrm>
            <a:off x="293688" y="41275"/>
            <a:ext cx="3005136" cy="1200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y fmtid="{D5CDD505-2E9C-101B-9397-08002B2CF9AE}" pid="4" name="MSIP_Label_40a83aed-4ff2-443d-a0cb-a0188107753d_Enabled">
    <vt:lpwstr>true</vt:lpwstr>
  </property>
  <property fmtid="{D5CDD505-2E9C-101B-9397-08002B2CF9AE}" pid="5" name="MSIP_Label_40a83aed-4ff2-443d-a0cb-a0188107753d_SetDate">
    <vt:lpwstr>2024-07-12T01:10:17Z</vt:lpwstr>
  </property>
  <property fmtid="{D5CDD505-2E9C-101B-9397-08002B2CF9AE}" pid="6" name="MSIP_Label_40a83aed-4ff2-443d-a0cb-a0188107753d_Method">
    <vt:lpwstr>Privileged</vt:lpwstr>
  </property>
  <property fmtid="{D5CDD505-2E9C-101B-9397-08002B2CF9AE}" pid="7" name="MSIP_Label_40a83aed-4ff2-443d-a0cb-a0188107753d_Name">
    <vt:lpwstr>Pública</vt:lpwstr>
  </property>
  <property fmtid="{D5CDD505-2E9C-101B-9397-08002B2CF9AE}" pid="8" name="MSIP_Label_40a83aed-4ff2-443d-a0cb-a0188107753d_SiteId">
    <vt:lpwstr>8a0ffb54-9716-4a93-9158-9e3a7206f18e</vt:lpwstr>
  </property>
  <property fmtid="{D5CDD505-2E9C-101B-9397-08002B2CF9AE}" pid="9" name="MSIP_Label_40a83aed-4ff2-443d-a0cb-a0188107753d_ActionId">
    <vt:lpwstr>cd4dc698-6cf3-4a3f-b3d5-785f165f3477</vt:lpwstr>
  </property>
  <property fmtid="{D5CDD505-2E9C-101B-9397-08002B2CF9AE}" pid="10" name="MSIP_Label_40a83aed-4ff2-443d-a0cb-a0188107753d_ContentBits">
    <vt:lpwstr>2</vt:lpwstr>
  </property>
  <property fmtid="{D5CDD505-2E9C-101B-9397-08002B2CF9AE}" pid="11" name="ClassificationContentMarkingFooterLocations">
    <vt:lpwstr>Tema do Office:3</vt:lpwstr>
  </property>
  <property fmtid="{D5CDD505-2E9C-101B-9397-08002B2CF9AE}" pid="12" name="ClassificationContentMarkingFooterText">
    <vt:lpwstr>Classificação: Pública</vt:lpwstr>
  </property>
</Properties>
</file>