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692125" cx="75596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69">
          <p15:clr>
            <a:srgbClr val="A4A3A4"/>
          </p15:clr>
        </p15:guide>
        <p15:guide id="2" pos="2292">
          <p15:clr>
            <a:srgbClr val="A4A3A4"/>
          </p15:clr>
        </p15:guide>
      </p15:sldGuideLst>
    </p:ext>
    <p:ext uri="GoogleSlidesCustomDataVersion2">
      <go:slidesCustomData xmlns:go="http://customooxmlschemas.google.com/" r:id="rId7" roundtripDataSignature="AMtx7mhTnYpH4Af1kTelizRqlkGMZ8Ucn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69" orient="horz"/>
        <p:guide pos="229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fmla="val 19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4;n"/>
          <p:cNvSpPr/>
          <p:nvPr>
            <p:ph idx="2" type="sldImg"/>
          </p:nvPr>
        </p:nvSpPr>
        <p:spPr>
          <a:xfrm>
            <a:off x="2362200" y="812800"/>
            <a:ext cx="2830513" cy="40052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" name="Google Shape;5;n"/>
          <p:cNvSpPr txBox="1"/>
          <p:nvPr>
            <p:ph idx="1" type="body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" name="Google Shape;6;n"/>
          <p:cNvSpPr txBox="1"/>
          <p:nvPr>
            <p:ph idx="3" type="hdr"/>
          </p:nvPr>
        </p:nvSpPr>
        <p:spPr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0" type="dt"/>
          </p:nvPr>
        </p:nvSpPr>
        <p:spPr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1" type="ftr"/>
          </p:nvPr>
        </p:nvSpPr>
        <p:spPr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n"/>
          <p:cNvSpPr txBox="1"/>
          <p:nvPr>
            <p:ph idx="12" type="sldNum"/>
          </p:nvPr>
        </p:nvSpPr>
        <p:spPr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pt-BR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 txBox="1"/>
          <p:nvPr>
            <p:ph idx="12" type="sldNum"/>
          </p:nvPr>
        </p:nvSpPr>
        <p:spPr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-88900" lvl="0" marL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</a:pPr>
            <a:fld id="{00000000-1234-1234-1234-123412341234}" type="slidenum">
              <a:rPr lang="pt-BR" sz="1400"/>
              <a:t>‹#›</a:t>
            </a:fld>
            <a:endParaRPr sz="1400"/>
          </a:p>
        </p:txBody>
      </p:sp>
      <p:sp>
        <p:nvSpPr>
          <p:cNvPr id="92" name="Google Shape;92;p1:notes"/>
          <p:cNvSpPr/>
          <p:nvPr>
            <p:ph idx="2" type="sldImg"/>
          </p:nvPr>
        </p:nvSpPr>
        <p:spPr>
          <a:xfrm>
            <a:off x="2362200" y="812800"/>
            <a:ext cx="2833688" cy="40084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3" name="Google Shape;93;p1:notes"/>
          <p:cNvSpPr txBox="1"/>
          <p:nvPr/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:notes"/>
          <p:cNvSpPr txBox="1"/>
          <p:nvPr>
            <p:ph idx="1" type="body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" type="body"/>
          </p:nvPr>
        </p:nvSpPr>
        <p:spPr>
          <a:xfrm rot="5400000">
            <a:off x="388145" y="2977357"/>
            <a:ext cx="6783387" cy="6521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/>
          <p:nvPr>
            <p:ph type="title"/>
          </p:nvPr>
        </p:nvSpPr>
        <p:spPr>
          <a:xfrm rot="5400000">
            <a:off x="1694512" y="4284621"/>
            <a:ext cx="9060817" cy="1630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" type="body"/>
          </p:nvPr>
        </p:nvSpPr>
        <p:spPr>
          <a:xfrm rot="5400000">
            <a:off x="-1612846" y="2701814"/>
            <a:ext cx="9060817" cy="47956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yout Personalizado">
  <p:cSld name="Layout Personalizado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/>
          <p:nvPr>
            <p:ph type="title"/>
          </p:nvPr>
        </p:nvSpPr>
        <p:spPr>
          <a:xfrm>
            <a:off x="377389" y="426595"/>
            <a:ext cx="6800136" cy="17804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4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8" name="Google Shape;88;p14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9" name="Google Shape;89;p14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" type="subTitle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/>
            </a:lvl1pPr>
            <a:lvl2pPr lvl="1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sz="1654"/>
            </a:lvl2pPr>
            <a:lvl3pPr lvl="2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sz="1490"/>
            </a:lvl3pPr>
            <a:lvl4pPr lvl="3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4pPr>
            <a:lvl5pPr lvl="4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5pPr>
            <a:lvl6pPr lvl="5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6pPr>
            <a:lvl7pPr lvl="6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7pPr>
            <a:lvl8pPr lvl="7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8pPr>
            <a:lvl9pPr lvl="8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9pPr>
          </a:lstStyle>
          <a:p/>
        </p:txBody>
      </p:sp>
      <p:sp>
        <p:nvSpPr>
          <p:cNvPr id="25" name="Google Shape;25;p4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/>
          <p:nvPr>
            <p:ph type="title"/>
          </p:nvPr>
        </p:nvSpPr>
        <p:spPr>
          <a:xfrm>
            <a:off x="515791" y="2665532"/>
            <a:ext cx="6520220" cy="444749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515791" y="7155103"/>
            <a:ext cx="6520220" cy="23388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655"/>
              <a:buNone/>
              <a:defRPr sz="1654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490"/>
              <a:buNone/>
              <a:defRPr sz="149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2" type="body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/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" type="body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4" name="Google Shape;44;p7"/>
          <p:cNvSpPr txBox="1"/>
          <p:nvPr>
            <p:ph idx="2" type="body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3" type="body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6" name="Google Shape;46;p7"/>
          <p:cNvSpPr txBox="1"/>
          <p:nvPr>
            <p:ph idx="4" type="body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0"/>
          <p:cNvSpPr txBox="1"/>
          <p:nvPr>
            <p:ph idx="1" type="body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6557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645"/>
              <a:buChar char="•"/>
              <a:defRPr sz="2645"/>
            </a:lvl1pPr>
            <a:lvl2pPr indent="-375602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2315"/>
              <a:buChar char="•"/>
              <a:defRPr sz="2315"/>
            </a:lvl2pPr>
            <a:lvl3pPr indent="-354647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85"/>
              <a:buChar char="•"/>
              <a:defRPr sz="1985"/>
            </a:lvl3pPr>
            <a:lvl4pPr indent="-333692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4pPr>
            <a:lvl5pPr indent="-333692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5pPr>
            <a:lvl6pPr indent="-333692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6pPr>
            <a:lvl7pPr indent="-333692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7pPr>
            <a:lvl8pPr indent="-333692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8pPr>
            <a:lvl9pPr indent="-333692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9pPr>
          </a:lstStyle>
          <a:p/>
        </p:txBody>
      </p:sp>
      <p:sp>
        <p:nvSpPr>
          <p:cNvPr id="62" name="Google Shape;62;p10"/>
          <p:cNvSpPr txBox="1"/>
          <p:nvPr>
            <p:ph idx="2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63" name="Google Shape;63;p10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1"/>
          <p:cNvSpPr/>
          <p:nvPr>
            <p:ph idx="2" type="pic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11"/>
          <p:cNvSpPr txBox="1"/>
          <p:nvPr>
            <p:ph idx="1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70" name="Google Shape;70;p11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4650" lvl="0" marL="457200" marR="0" rtl="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b="0" i="0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9250" lvl="1" marL="914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3214" lvl="5" marL="27432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3214" lvl="6" marL="3200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3215" lvl="7" marL="3657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3215" lvl="8" marL="4114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hyperlink" Target="mailto:caio.tino.079@ufrn.edu.br" TargetMode="External"/><Relationship Id="rId6" Type="http://schemas.openxmlformats.org/officeDocument/2006/relationships/hyperlink" Target="mailto:fausto.pn@hotmail.com" TargetMode="External"/><Relationship Id="rId7" Type="http://schemas.openxmlformats.org/officeDocument/2006/relationships/hyperlink" Target="mailto:francisco.sousa@ufrn.br" TargetMode="External"/><Relationship Id="rId8" Type="http://schemas.openxmlformats.org/officeDocument/2006/relationships/hyperlink" Target="mailto:isabelacavalcantidesouza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2065" y="3810"/>
            <a:ext cx="7571740" cy="1069721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"/>
          <p:cNvSpPr txBox="1"/>
          <p:nvPr/>
        </p:nvSpPr>
        <p:spPr>
          <a:xfrm>
            <a:off x="274643" y="1205233"/>
            <a:ext cx="7010400" cy="6771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</a:pPr>
            <a:r>
              <a:rPr b="1" lang="pt-BR" sz="19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C</a:t>
            </a:r>
            <a:r>
              <a:rPr b="1" lang="pt-BR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UMPRIMENTO DE SENTENÇA COLETIVA E SUAS LIGAÇÕES COM O DIREITO PROCESSUAL CIVIL</a:t>
            </a:r>
            <a:endParaRPr b="1" i="0" sz="19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4189413" y="4256088"/>
            <a:ext cx="2649538" cy="40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625475" y="7539038"/>
            <a:ext cx="2647950" cy="40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281623" y="2681923"/>
            <a:ext cx="6853200" cy="209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2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Observa-se nos últimos anos um aumento das ações coletivas no Brasil. Esse acontecimento demonstra o aprimoramento na defesa das relações jurídicas da coletividade, </a:t>
            </a:r>
            <a:r>
              <a:rPr lang="pt-BR" sz="12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fruto de uma sociedade com mais acesso à Justiça</a:t>
            </a:r>
            <a:r>
              <a:rPr lang="pt-BR" sz="12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. Outro fato relevante para esse aumento no número de ações coletivas são as vantagens que elas oferecem, sendo um processo menos oneroso e mais célere para resolução de tais conflitos. </a:t>
            </a:r>
            <a:r>
              <a:rPr lang="pt-BR" sz="1200">
                <a:solidFill>
                  <a:srgbClr val="361B28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No entanto, o cumprimento de sentença coletiva é alvo de controvérsias no âmbito da doutrina, jurisprudência e, pela sociedade em geral que, na maioria das vezes, não tem conhecimento da existência, importância e efetividade do processo coletivo (MORAES, </a:t>
            </a:r>
            <a:r>
              <a:rPr lang="pt-BR" sz="12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2019).</a:t>
            </a:r>
            <a:endParaRPr sz="1200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299085" y="4496435"/>
            <a:ext cx="3427500" cy="13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Abordar as peculiaridades que envolvem o cumprimento de sentença coletiva, buscando apontar suas ligações com o direito processual civil.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323850" y="8298180"/>
            <a:ext cx="3221400" cy="184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CONCLUSÃO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Pelo exposto fica evidente a importância de se tratar o processo coletivo como verdadeiro instrumento para se alcançar o direito material, devendo as partes envolvidas na lide processual utilizarem dos princípios que o regem para atenderem plenamente os anseios da coletividade dentro da execução no processo civil.</a:t>
            </a:r>
            <a:endParaRPr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3779838" y="4508818"/>
            <a:ext cx="3398700" cy="153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METODOLOGIA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Este trabalho utilizou uma abordagem científica hipotético-dedutiva sobre o tema por meio de metodologia qualitativa ao longo da pesquisa bibliográfica.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367575" y="5698532"/>
            <a:ext cx="6846000" cy="25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RESULTADOS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execução das sentenças coletivas que, por serem necessariamente genéricas, necessita de uma liquidação posterior para apuração dos danos. As referidas sentenças não especificam os titulares do direito e qual o valor e prestação que cada um necessita receber. Outro ponto que merece destaque é a notificação dos interessados. Carneiro (2021) aponta a baixa eficácia da notificação dos interessados, disposta no art. 94 do CDC, prevendo a publicação de edital no órgão oficial após a propositura de uma ação coletiva. A notificação por edital possui baixa eficácia, em razão da ausência dos hábitos culturais do povo brasileiro. Assim, algumas medidas podem ser adotadas para proporcionar a melhoria dessa comunicação, como: a condenação dos causadores dos danos a veicular informações nas principais mídias utilizadas pelo público-alvo; a modificação do sistema de pesquisa processual para permitir a consulta das ações coletivas através de palavras-chave; uma melhor divulgação por parte dos Tribunais e órgãos de defesa do consumidor, construir grupos de estudos dedicados a incrementar e retirar os obstáculos, rumo ao verdadeiro acesso à Justiça.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5" name="Google Shape;105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93688" y="117475"/>
            <a:ext cx="3005137" cy="1200150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"/>
          <p:cNvSpPr txBox="1"/>
          <p:nvPr/>
        </p:nvSpPr>
        <p:spPr>
          <a:xfrm>
            <a:off x="3677920" y="8370570"/>
            <a:ext cx="3372000" cy="21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REFERÊNCIAS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CARNEIRO, Márcia Maria Pires. A Notificação dos Interessados em Ações Coletivas Envolvendo Direitos Individuais Homogêneos e sua Relação com o Acesso à Justiça. Revista Ibero-Americana de Humanidades, Ciências e Educação, [S. l.], v. 7, n. 10, p. 1515–1538, 2021. 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MORAES, Daniela Alves. O Processo Coletivo como Vertente de Acesso à Justiça. Âmbito Jurídico. 2019. 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1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"/>
          <p:cNvSpPr txBox="1"/>
          <p:nvPr/>
        </p:nvSpPr>
        <p:spPr>
          <a:xfrm>
            <a:off x="412483" y="1887785"/>
            <a:ext cx="67563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pt-BR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Caio Lucas Lopes Tinô, UFRN, </a:t>
            </a:r>
            <a:r>
              <a:rPr lang="pt-BR" sz="1200" u="sng">
                <a:solidFill>
                  <a:srgbClr val="0563C1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caio.tino.079@ufrn.edu.br</a:t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pt-BR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Fausto Pereira Neto, UFRN, </a:t>
            </a:r>
            <a:r>
              <a:rPr lang="pt-BR" sz="1200" u="sng">
                <a:solidFill>
                  <a:srgbClr val="0563C1"/>
                </a:solidFill>
                <a:latin typeface="Calibri"/>
                <a:ea typeface="Calibri"/>
                <a:cs typeface="Calibri"/>
                <a:sym typeface="Calibri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fausto.pn@hotmail.com</a:t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pt-BR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Francisco Canindé de Sousa Júnior, UFRN, </a:t>
            </a:r>
            <a:r>
              <a:rPr lang="pt-BR" sz="1200" u="sng">
                <a:solidFill>
                  <a:srgbClr val="0563C1"/>
                </a:solidFill>
                <a:latin typeface="Calibri"/>
                <a:ea typeface="Calibri"/>
                <a:cs typeface="Calibri"/>
                <a:sym typeface="Calibri"/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francisco.sousa@ufrn.br</a:t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pt-BR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Isabela Cavalcanti de Souza, UFRN, </a:t>
            </a:r>
            <a:r>
              <a:rPr lang="pt-BR" sz="1200" u="sng">
                <a:solidFill>
                  <a:srgbClr val="0563C1"/>
                </a:solidFill>
                <a:latin typeface="Calibri"/>
                <a:ea typeface="Calibri"/>
                <a:cs typeface="Calibri"/>
                <a:sym typeface="Calibri"/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isabelacavalcantidesouza@gmail.com</a:t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2015-12-02T19:07:00Z</dcterms:created>
  <dc:creator>ASSTEC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0D36887F5AA949D99BC3C0B81F2CE5F2_13</vt:lpwstr>
  </property>
  <property fmtid="{D5CDD505-2E9C-101B-9397-08002B2CF9AE}" pid="3" name="KSOProductBuildVer">
    <vt:lpwstr>1046-12.2.0.17119</vt:lpwstr>
  </property>
</Properties>
</file>