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1800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c/9cN+VKY4eQrTTMh3dnvSlXA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7" name="Google Shape;47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3" name="Google Shape;63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6" name="Google Shape;16;p2"/>
          <p:cNvSpPr txBox="1"/>
          <p:nvPr/>
        </p:nvSpPr>
        <p:spPr>
          <a:xfrm>
            <a:off x="3240850" y="10475913"/>
            <a:ext cx="1106487" cy="1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1000"/>
              <a:buFont typeface="Calibri"/>
              <a:buNone/>
            </a:pPr>
            <a:r>
              <a:rPr b="0" i="0" lang="pt-BR" sz="1000" u="none" cap="none" strike="noStrike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Classificação: Pública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mailto:caio.tino.079@ufrn.edu.br" TargetMode="External"/><Relationship Id="rId6" Type="http://schemas.openxmlformats.org/officeDocument/2006/relationships/hyperlink" Target="mailto:fausto.pn@hotmail.com" TargetMode="External"/><Relationship Id="rId7" Type="http://schemas.openxmlformats.org/officeDocument/2006/relationships/hyperlink" Target="mailto:francisco.sousa@ufrn.br" TargetMode="External"/><Relationship Id="rId8" Type="http://schemas.openxmlformats.org/officeDocument/2006/relationships/hyperlink" Target="mailto:isabelacavalcantidesouz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/>
        </p:nvSpPr>
        <p:spPr>
          <a:xfrm>
            <a:off x="219000" y="1010775"/>
            <a:ext cx="7185000" cy="1015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IDEIAS DO ALEMÃO KLAUS TIPKE SOBRE A MORALIDADE TRIBUTÁRIA E SUAS INTERSEÇÕES COM O CASO BRASILEIRO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85423" y="2734698"/>
            <a:ext cx="68532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moralidade tributária é por vezes trazida à baila quando as questões fiscais são abordadas. O livro “Moral Tributária Do Estado E Dos Contribuintes” do autor Klaus Tipke auxilia na sistematização do direito tributário e na reflexão sobre o tema. D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acordo com o autor, a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moralidade fiscal deficiente de parte dos cidadãos é reflexo da medíocre moral fiscal do Estado. Ou seja, o contribuinte se pergunta se é justo pagar impostos diante da gastança estatal esbanjadora e da distribuição desigual da carga tributária total. O autor provoca os leitores a refletir se é ético punir cidadãos por sonegação enquanto os impostos cobrados são inconstitucionais.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894900" y="8308375"/>
            <a:ext cx="31746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b="0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BRASIL. Constituição (1988). Constituição da República Federativa do Brasil. Brasília, DF: Senado Federal.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TIPKE, Klaus. Moral tributária do estado e dos contribuintes. Trad. Luiz Dória Furquim. Porto Alegre: S.A. Fabris, 2012.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99075" y="4752500"/>
            <a:ext cx="4748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Analisar ideias de Klaus Tipke sobre a moralidade tributária e relacioná-las ao sistema tributário brasileiro, refletindo sobre o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agir moral-impositivo dos Poderes e o agir moral-tributário do contribuinte.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291425" y="5923100"/>
            <a:ext cx="68460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 palavras de Klaus Tipke, sem impostos e contribuintes não há como manter um Estado, nem Estado de Direito, nem Estado Social. No Direito Tributário a justiça se dará pela igualdade na distribuição da carga tributária. Para o autor o princípio da capacidade contributiva de fato se mostra como o mais coerente e adequado à manutenção dos direitos fundamentais de Estados de Direito Social, sendo inclusive ancorado pela Carta Magna brasileira. Ademais, com o consumo, a renda é tributada em seu surgimento (IR) e durante seu uso. No Brasil, sobre o consumo, a União cobra a Cofins e o PIS/Pasep, os estados o ICMS e os municípios o ISS. Assim, quem tem menor renda paga mais impostos proporcionalmente, pois usa quase toda sua renda para o consumo. Já quem tem maior renda possui a capacidade de realizar investimentos e constituir patrimônio.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25500" y="8370500"/>
            <a:ext cx="35694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Estado deve tributar e fazer uso dos recursos de forma a aumentar o bem estar social e não para reduzi-lo. Assim, o contribuinte se sentirá moralmente obrigado a pagar os tributos, entendendo que sonegar é, além de ilegal, imoral.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5047775" y="4752500"/>
            <a:ext cx="21309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evisão bibliográfica de a</a:t>
            </a:r>
            <a:r>
              <a:rPr b="0" i="0" lang="pt-BR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bordagem qualitativa, com finalidade descritiva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reflexiva.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41275"/>
            <a:ext cx="3005137" cy="120015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 txBox="1"/>
          <p:nvPr/>
        </p:nvSpPr>
        <p:spPr>
          <a:xfrm>
            <a:off x="412483" y="1963985"/>
            <a:ext cx="67563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Caio Lucas Lopes Tinô, UFRN, </a:t>
            </a:r>
            <a:r>
              <a:rPr lang="pt-BR" sz="12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caio.tino.079@ufrn.edu.br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Fausto Pereira Neto, UFRN, </a:t>
            </a:r>
            <a:r>
              <a:rPr lang="pt-BR" sz="12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fausto.pn@hotmail.com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Francisco Canindé de Sousa Júnior, UFRN, </a:t>
            </a:r>
            <a:r>
              <a:rPr lang="pt-BR" sz="12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francisco.sousa@ufrn.br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Isabela Cavalcanti de Souza, UFRN, </a:t>
            </a:r>
            <a:r>
              <a:rPr lang="pt-BR" sz="12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isabelacavalcantidesouza@gmail.com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  <property fmtid="{D5CDD505-2E9C-101B-9397-08002B2CF9AE}" pid="4" name="MSIP_Label_40a83aed-4ff2-443d-a0cb-a0188107753d_Enabled">
    <vt:lpwstr>true</vt:lpwstr>
  </property>
  <property fmtid="{D5CDD505-2E9C-101B-9397-08002B2CF9AE}" pid="5" name="MSIP_Label_40a83aed-4ff2-443d-a0cb-a0188107753d_SetDate">
    <vt:lpwstr>2024-07-12T01:10:17Z</vt:lpwstr>
  </property>
  <property fmtid="{D5CDD505-2E9C-101B-9397-08002B2CF9AE}" pid="6" name="MSIP_Label_40a83aed-4ff2-443d-a0cb-a0188107753d_Method">
    <vt:lpwstr>Privileged</vt:lpwstr>
  </property>
  <property fmtid="{D5CDD505-2E9C-101B-9397-08002B2CF9AE}" pid="7" name="MSIP_Label_40a83aed-4ff2-443d-a0cb-a0188107753d_Name">
    <vt:lpwstr>Pública</vt:lpwstr>
  </property>
  <property fmtid="{D5CDD505-2E9C-101B-9397-08002B2CF9AE}" pid="8" name="MSIP_Label_40a83aed-4ff2-443d-a0cb-a0188107753d_SiteId">
    <vt:lpwstr>8a0ffb54-9716-4a93-9158-9e3a7206f18e</vt:lpwstr>
  </property>
  <property fmtid="{D5CDD505-2E9C-101B-9397-08002B2CF9AE}" pid="9" name="MSIP_Label_40a83aed-4ff2-443d-a0cb-a0188107753d_ActionId">
    <vt:lpwstr>cd4dc698-6cf3-4a3f-b3d5-785f165f3477</vt:lpwstr>
  </property>
  <property fmtid="{D5CDD505-2E9C-101B-9397-08002B2CF9AE}" pid="10" name="MSIP_Label_40a83aed-4ff2-443d-a0cb-a0188107753d_ContentBits">
    <vt:lpwstr>2</vt:lpwstr>
  </property>
  <property fmtid="{D5CDD505-2E9C-101B-9397-08002B2CF9AE}" pid="11" name="ClassificationContentMarkingFooterLocations">
    <vt:lpwstr>Tema do Office:3</vt:lpwstr>
  </property>
  <property fmtid="{D5CDD505-2E9C-101B-9397-08002B2CF9AE}" pid="12" name="ClassificationContentMarkingFooterText">
    <vt:lpwstr>Classificação: Pública</vt:lpwstr>
  </property>
</Properties>
</file>