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trictFirstAndLastChars="0" autoCompressPictures="0" saveSubsetFonts="1">
  <p:sldMasterIdLst>
    <p:sldMasterId r:id="rId5" id="2147483648"/>
  </p:sldMasterIdLst>
  <p:notesMasterIdLst>
    <p:notesMasterId r:id="rId6"/>
  </p:notesMasterIdLst>
  <p:sldIdLst>
    <p:sldId r:id="rId7" id="256"/>
  </p:sldIdLst>
  <p:sldSz cx="7559675" cy="1069212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u="none" sz="1400" strike="noStrike" i="0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u="none" sz="1400" strike="noStrike" i="0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u="none" sz="1400" strike="noStrike" i="0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u="none" sz="1400" strike="noStrike" i="0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u="none" sz="1400" strike="noStrike" i="0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u="none" sz="1400" strike="noStrike" i="0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u="none" sz="1400" strike="noStrike" i="0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u="none" sz="1400" strike="noStrike" i="0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u="none" sz="1400" strike="noStrike" i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orient="horz" pos="3069" id="1">
          <p15:clr>
            <a:srgbClr val="A4A3A4"/>
          </p15:clr>
        </p15:guide>
        <p15:guide pos="2292" id="2">
          <p15:clr>
            <a:srgbClr val="A4A3A4"/>
          </p15:clr>
        </p15:guide>
      </p15:sldGuideLst>
    </p:ext>
    <p:ext uri="GoogleSlidesCustomDataVersion2">
      <go:slidesCustomData xmlns:go="http://customooxmlschemas.google.com/" roundtripDataSignature="AMtx7mhdlaajYsEpuKSSewHl0OpXLRnxow==" r:id="rId8"/>
    </p:ext>
    <p:ext uri="GoogleSlidesCustomDataVersion2">
      <go:slidesCustomData xmlns:go="http://customooxmlschemas.google.com/" roundtripDataSignature="AMtx7miLbFAD/cyyd0/0Rd8LGNTKpJh26Q==" r:id="rId8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69" orient="horz"/>
        <p:guide pos="229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/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2362200" y="812800"/>
            <a:ext cx="2830513" cy="40052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3" type="hdr"/>
          </p:nvPr>
        </p:nvSpPr>
        <p:spPr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2" type="sldNum"/>
          </p:nvPr>
        </p:nvSpPr>
        <p:spPr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pt-BR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2" type="sldNum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-88900" lvl="0" marL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fld id="{00000000-1234-1234-1234-123412341234}" type="slidenum">
              <a:rPr lang="pt-BR" sz="1400"/>
              <a:t>‹#›</a:t>
            </a:fld>
            <a:endParaRPr sz="1400"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2362200" y="812800"/>
            <a:ext cx="2833688" cy="40084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3" name="Google Shape;93;p1:notes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 rot="5400000">
            <a:off x="388145" y="2977357"/>
            <a:ext cx="6783387" cy="652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" type="body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">
  <p:cSld name="Layout Personalizado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/>
          <p:nvPr>
            <p:ph type="title"/>
          </p:nvPr>
        </p:nvSpPr>
        <p:spPr>
          <a:xfrm>
            <a:off x="377389" y="426595"/>
            <a:ext cx="6800136" cy="17804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/>
            </a:lvl1pPr>
            <a:lvl2pPr lvl="1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sz="1654"/>
            </a:lvl2pPr>
            <a:lvl3pPr lvl="2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sz="1490"/>
            </a:lvl3pPr>
            <a:lvl4pPr lvl="3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4pPr>
            <a:lvl5pPr lvl="4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5pPr>
            <a:lvl6pPr lvl="5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6pPr>
            <a:lvl7pPr lvl="6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7pPr>
            <a:lvl8pPr lvl="7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8pPr>
            <a:lvl9pPr lvl="8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655"/>
              <a:buNone/>
              <a:defRPr sz="1654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490"/>
              <a:buNone/>
              <a:defRPr sz="149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6" name="Google Shape;46;p7"/>
          <p:cNvSpPr txBox="1"/>
          <p:nvPr>
            <p:ph idx="4" type="body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6557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indent="-375602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indent="-354647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85"/>
              <a:buChar char="•"/>
              <a:defRPr sz="1985"/>
            </a:lvl3pPr>
            <a:lvl4pPr indent="-333692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4pPr>
            <a:lvl5pPr indent="-333692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5pPr>
            <a:lvl6pPr indent="-333692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6pPr>
            <a:lvl7pPr indent="-333692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7pPr>
            <a:lvl8pPr indent="-333692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8pPr>
            <a:lvl9pPr indent="-333692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9pPr>
          </a:lstStyle>
          <a:p/>
        </p:txBody>
      </p:sp>
      <p:sp>
        <p:nvSpPr>
          <p:cNvPr id="62" name="Google Shape;62;p10"/>
          <p:cNvSpPr txBox="1"/>
          <p:nvPr>
            <p:ph idx="2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63" name="Google Shape;63;p10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/>
          <p:nvPr>
            <p:ph idx="2" type="pic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70" name="Google Shape;70;p11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650" lvl="0" marL="457200" marR="0" rtl="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214" lvl="5" marL="27432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214" lvl="6" marL="3200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215" lvl="7" marL="3657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215" lvl="8" marL="4114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comments" Target="../comments/comment1.xml"/><Relationship Id="rId4" Type="http://schemas.openxmlformats.org/officeDocument/2006/relationships/image" Target="../media/image1.png"/><Relationship Id="rId5" Type="http://schemas.openxmlformats.org/officeDocument/2006/relationships/hyperlink" Target="mailto:ana.tereza.alves.101@ufrn.edu" TargetMode="External"/><Relationship Id="rId6" Type="http://schemas.openxmlformats.org/officeDocument/2006/relationships/hyperlink" Target="mailto:ana.tereza.alves.101@ufrn.edu" TargetMode="External"/><Relationship Id="rId7" Type="http://schemas.openxmlformats.org/officeDocument/2006/relationships/hyperlink" Target="mailto:camila.vidal.128@ufrn.edu.br" TargetMode="External"/><Relationship Id="rId8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"/>
          <p:cNvPicPr preferRelativeResize="0"/>
          <p:nvPr>
            <p:ph idx="1" type="body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12065" y="3810"/>
            <a:ext cx="7571740" cy="1069721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"/>
          <p:cNvSpPr txBox="1"/>
          <p:nvPr/>
        </p:nvSpPr>
        <p:spPr>
          <a:xfrm>
            <a:off x="285418" y="1308245"/>
            <a:ext cx="7010400" cy="7080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</a:pPr>
            <a:r>
              <a:rPr b="1" lang="pt-BR" sz="20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SERVIÇO SOCIAL E AS MULHERES: UMA CONSTRUÇÃO HISTÓRICA</a:t>
            </a:r>
            <a:endParaRPr b="1" i="0" sz="20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364025" y="2029450"/>
            <a:ext cx="6931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Autoras: </a:t>
            </a: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 Tereza da Silva Alves</a:t>
            </a: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pt-BR" sz="12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ana</a:t>
            </a:r>
            <a:r>
              <a:rPr lang="pt-BR" sz="12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.tereza.alves.101@ufrn.edu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.br; Camila Machado Vidal, </a:t>
            </a:r>
            <a:r>
              <a:rPr lang="pt-BR" sz="12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7"/>
              </a:rPr>
              <a:t>camila.vidal.128@ufrn.edu.br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Amanda Dayseane Ferreira Gomes, 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amanda.gomes.142@ufrn.edu.br –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UFRN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347200" y="2549400"/>
            <a:ext cx="68532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>
                <a:solidFill>
                  <a:schemeClr val="dk1"/>
                </a:solidFill>
              </a:rPr>
              <a:t>O trabalho aborda a inserção das mulheres no Serviço Social, um campo profissional majoritariamente feminino desde a criação da Escola de Serviço Social de Natal, em 1945, e sua expansão no século XX. Esse tema é discutido no Projeto de Pesquisa "Formação social e econômica do RN e a inserção das mulheres no mercado de trabalho: aspectos históricos e tendências contemporâneas", realizado pelos grupos de estudo GEPTED e QTEMOSS.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3504475" y="8123050"/>
            <a:ext cx="3664200" cy="223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 </a:t>
            </a: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(principais)</a:t>
            </a:r>
            <a:endParaRPr sz="1100">
              <a:solidFill>
                <a:schemeClr val="dk1"/>
              </a:solidFill>
            </a:endParaRPr>
          </a:p>
          <a:p>
            <a:pPr indent="0" lvl="0" marL="1397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100">
                <a:solidFill>
                  <a:schemeClr val="dk1"/>
                </a:solidFill>
              </a:rPr>
              <a:t>LIMA, Rita de 6L. de. </a:t>
            </a:r>
            <a:r>
              <a:rPr b="1" lang="pt-BR" sz="1100">
                <a:solidFill>
                  <a:schemeClr val="dk1"/>
                </a:solidFill>
              </a:rPr>
              <a:t>O serviço Social em Natal</a:t>
            </a:r>
            <a:r>
              <a:rPr lang="pt-BR" sz="1100">
                <a:solidFill>
                  <a:schemeClr val="dk1"/>
                </a:solidFill>
              </a:rPr>
              <a:t>. IN: MOTA, Ana. Elizabete., AMARAL, Angela Santana do., VIEIRA, Ana  Cristina. (orgs) Serviço Social no Nordeste: das origens à renovação. SP: Cortez, 2021.</a:t>
            </a:r>
            <a:endParaRPr sz="1100">
              <a:solidFill>
                <a:schemeClr val="dk1"/>
              </a:solidFill>
            </a:endParaRPr>
          </a:p>
          <a:p>
            <a:pPr indent="0" lvl="0" marL="1397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100">
                <a:solidFill>
                  <a:schemeClr val="dk1"/>
                </a:solidFill>
              </a:rPr>
              <a:t>LIMA, Rita de L.de;  ARAÚJO, Annamaria da S., SILVA, Márcia A. de M. e., FRANCO, Mavilainde F.  </a:t>
            </a:r>
            <a:r>
              <a:rPr b="1" lang="pt-BR" sz="1100">
                <a:solidFill>
                  <a:schemeClr val="dk1"/>
                </a:solidFill>
              </a:rPr>
              <a:t>As mulheres e o Serviço Social</a:t>
            </a:r>
            <a:r>
              <a:rPr lang="pt-BR" sz="1100">
                <a:solidFill>
                  <a:schemeClr val="dk1"/>
                </a:solidFill>
              </a:rPr>
              <a:t>: um caminho a ser investigado. In:  IV Jornada Internacional de Políticas Públicas (JOINP). Neoliberalismo e Lutas Sociais: perspectivas para as Políticas Públicas. São Luís: Maranhão. Universidade Federal do Maranhão. 2007.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347200" y="3774275"/>
            <a:ext cx="3053400" cy="24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b="1" sz="1200">
              <a:solidFill>
                <a:schemeClr val="dk1"/>
              </a:solidFill>
            </a:endParaRPr>
          </a:p>
          <a:p>
            <a:pPr indent="0" lvl="0" marL="0" marR="45720" rtl="0" algn="just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>
                <a:solidFill>
                  <a:schemeClr val="dk1"/>
                </a:solidFill>
              </a:rPr>
              <a:t>Conhecer sobre a inserção das mulheres no Serviço Social no Rio Grande do Norte dos anos 1970 aos dias atuais, a partir do levantamento da produção sobre o tema no acervo documental disponível na UFRN;</a:t>
            </a:r>
            <a:endParaRPr sz="1200">
              <a:solidFill>
                <a:schemeClr val="dk1"/>
              </a:solidFill>
            </a:endParaRPr>
          </a:p>
          <a:p>
            <a:pPr indent="0" lvl="0" marL="0" marR="45720" rtl="0" algn="just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marR="45720" rtl="0" algn="just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>
                <a:solidFill>
                  <a:schemeClr val="dk1"/>
                </a:solidFill>
              </a:rPr>
              <a:t>Produzir uma linha do tempo situando os marcos e contexto da inserção profissional de Assistentes Sociais no mercado de trabalho do RN.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352175" y="8131050"/>
            <a:ext cx="30534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>
                <a:solidFill>
                  <a:schemeClr val="dk1"/>
                </a:solidFill>
              </a:rPr>
              <a:t>Desde que a sociedade se tornou patriarcal, as mulheres foram direcionadas para tarefas de cuidado. O serviço social surgiu como uma profissão feminina voltada à caridade. No Brasil, essa área foi predominantemente construída por mulheres, mas a divisão sexual do trabalho ainda as coloca em posições subalternas.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3439325" y="3775175"/>
            <a:ext cx="38565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970" marR="7874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>
                <a:solidFill>
                  <a:schemeClr val="dk1"/>
                </a:solidFill>
              </a:rPr>
              <a:t>A pesquisa é qualitativa, baseada em pesquisa bibliográfica e documental, com levantamento de dados sobre a inserção das mulheres no Serviço Social, utilizando o acervo do Departamento de Serviço Social (DESSO). Foca-se nos trabalhos de pesquisa sobre a profissão, atuação das assistentes sociais, e espaços de intervenção, cobrindo o período dos anos 1970 até os dias atuais. A teoria do valor de Marx e a crítica feminista são essenciais para compreender as transformações no trabalho sob o capitalismo (FERREIRA, 2021).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364025" y="6113750"/>
            <a:ext cx="68046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200">
                <a:solidFill>
                  <a:schemeClr val="dk1"/>
                </a:solidFill>
              </a:rPr>
              <a:t>Realizamos um levantamento bibliográfico produção sobre sobre a formação do capitalismo no Rio Grande do Norte, buscando identificar e analisar a literatura existente sobre este processo a partir das categorias patriarcado, mulheres e desigualdades de sexo/gênero e raciais, disponíveis no acervo da UFRN e portais de periódicos científicos a serem delimitados, visando a produção das ciências sociais e humanas. Buscando, dados sobre a inserção das mulheres como profissionais do Serviço Social, tomar-se-á como fonte o acervo documental hoje em organização no âmbito do Departamento de Serviço Social – DESSO. Notadamente os trabalhos de pesquisa relacionados à: profissão, trabalho de Assistentes Sociais, espaços de ocupação, intervenção, mulheres, tendo como marco temporal o período dos anos 1970 aos dias de hoje. 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-3293580" y="6529515"/>
            <a:ext cx="25596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8" name="Google Shape;108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2015-12-02T19:07:00Z</dcterms:created>
  <dc:creator>ASSTEC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