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10692125" cx="75596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69">
          <p15:clr>
            <a:srgbClr val="A4A3A4"/>
          </p15:clr>
        </p15:guide>
        <p15:guide id="2" pos="2292">
          <p15:clr>
            <a:srgbClr val="A4A3A4"/>
          </p15:clr>
        </p15:guide>
      </p15:sldGuideLst>
    </p:ext>
    <p:ext uri="GoogleSlidesCustomDataVersion2">
      <go:slidesCustomData xmlns:go="http://customooxmlschemas.google.com/" r:id="rId7" roundtripDataSignature="AMtx7mgT+aBXPLXIXc5ujKCX7Dgk0IAoP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69" orient="horz"/>
        <p:guide pos="229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/>
        </p:nvSpPr>
        <p:spPr>
          <a:xfrm>
            <a:off x="0" y="0"/>
            <a:ext cx="7559675" cy="10691813"/>
          </a:xfrm>
          <a:prstGeom prst="roundRect">
            <a:avLst>
              <a:gd fmla="val 19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4;n"/>
          <p:cNvSpPr/>
          <p:nvPr>
            <p:ph idx="2" type="sldImg"/>
          </p:nvPr>
        </p:nvSpPr>
        <p:spPr>
          <a:xfrm>
            <a:off x="2362200" y="812800"/>
            <a:ext cx="2830513" cy="40052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" name="Google Shape;5;n"/>
          <p:cNvSpPr txBox="1"/>
          <p:nvPr>
            <p:ph idx="1" type="body"/>
          </p:nvPr>
        </p:nvSpPr>
        <p:spPr>
          <a:xfrm>
            <a:off x="755650" y="5078413"/>
            <a:ext cx="6045200" cy="48085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" name="Google Shape;6;n"/>
          <p:cNvSpPr txBox="1"/>
          <p:nvPr>
            <p:ph idx="3" type="hdr"/>
          </p:nvPr>
        </p:nvSpPr>
        <p:spPr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0" type="dt"/>
          </p:nvPr>
        </p:nvSpPr>
        <p:spPr>
          <a:xfrm>
            <a:off x="4278313" y="0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1" type="ftr"/>
          </p:nvPr>
        </p:nvSpPr>
        <p:spPr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n"/>
          <p:cNvSpPr txBox="1"/>
          <p:nvPr>
            <p:ph idx="12" type="sldNum"/>
          </p:nvPr>
        </p:nvSpPr>
        <p:spPr>
          <a:xfrm>
            <a:off x="4278313" y="10156825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pt-BR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1594b6eb1f_0_8:notes"/>
          <p:cNvSpPr txBox="1"/>
          <p:nvPr>
            <p:ph idx="12" type="sldNum"/>
          </p:nvPr>
        </p:nvSpPr>
        <p:spPr>
          <a:xfrm>
            <a:off x="4278313" y="10156825"/>
            <a:ext cx="3278100" cy="531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-88900" lvl="0" marL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</a:pPr>
            <a:fld id="{00000000-1234-1234-1234-123412341234}" type="slidenum">
              <a:rPr lang="pt-BR" sz="1400"/>
              <a:t>‹#›</a:t>
            </a:fld>
            <a:endParaRPr sz="1400"/>
          </a:p>
        </p:txBody>
      </p:sp>
      <p:sp>
        <p:nvSpPr>
          <p:cNvPr id="92" name="Google Shape;92;g21594b6eb1f_0_8:notes"/>
          <p:cNvSpPr/>
          <p:nvPr>
            <p:ph idx="2" type="sldImg"/>
          </p:nvPr>
        </p:nvSpPr>
        <p:spPr>
          <a:xfrm>
            <a:off x="2362200" y="812800"/>
            <a:ext cx="2833800" cy="4008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93" name="Google Shape;93;g21594b6eb1f_0_8:notes"/>
          <p:cNvSpPr txBox="1"/>
          <p:nvPr/>
        </p:nvSpPr>
        <p:spPr>
          <a:xfrm>
            <a:off x="755650" y="5078413"/>
            <a:ext cx="6048300" cy="481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g21594b6eb1f_0_8:notes"/>
          <p:cNvSpPr txBox="1"/>
          <p:nvPr>
            <p:ph idx="1" type="body"/>
          </p:nvPr>
        </p:nvSpPr>
        <p:spPr>
          <a:xfrm>
            <a:off x="755650" y="5078413"/>
            <a:ext cx="6045300" cy="4808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2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" type="body"/>
          </p:nvPr>
        </p:nvSpPr>
        <p:spPr>
          <a:xfrm rot="5400000">
            <a:off x="388145" y="2977357"/>
            <a:ext cx="6783387" cy="6521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/>
          <p:nvPr>
            <p:ph type="title"/>
          </p:nvPr>
        </p:nvSpPr>
        <p:spPr>
          <a:xfrm rot="5400000">
            <a:off x="1694512" y="4284621"/>
            <a:ext cx="9060817" cy="163005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" type="body"/>
          </p:nvPr>
        </p:nvSpPr>
        <p:spPr>
          <a:xfrm rot="5400000">
            <a:off x="-1612846" y="2701814"/>
            <a:ext cx="9060817" cy="47956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4" name="Google Shape;84;p13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yout Personalizado">
  <p:cSld name="Layout Personalizado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/>
          <p:nvPr>
            <p:ph type="title"/>
          </p:nvPr>
        </p:nvSpPr>
        <p:spPr>
          <a:xfrm>
            <a:off x="377389" y="426595"/>
            <a:ext cx="6800136" cy="17804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4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8" name="Google Shape;88;p14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9" name="Google Shape;89;p14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/>
          <p:nvPr>
            <p:ph type="ctrTitle"/>
          </p:nvPr>
        </p:nvSpPr>
        <p:spPr>
          <a:xfrm>
            <a:off x="566976" y="1749795"/>
            <a:ext cx="6425724" cy="37223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96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" type="subTitle"/>
          </p:nvPr>
        </p:nvSpPr>
        <p:spPr>
          <a:xfrm>
            <a:off x="944960" y="5615678"/>
            <a:ext cx="5669756" cy="25813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sz="1985"/>
            </a:lvl1pPr>
            <a:lvl2pPr lvl="1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None/>
              <a:defRPr sz="1654"/>
            </a:lvl2pPr>
            <a:lvl3pPr lvl="2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None/>
              <a:defRPr sz="1490"/>
            </a:lvl3pPr>
            <a:lvl4pPr lvl="3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4pPr>
            <a:lvl5pPr lvl="4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5pPr>
            <a:lvl6pPr lvl="5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6pPr>
            <a:lvl7pPr lvl="6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7pPr>
            <a:lvl8pPr lvl="7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8pPr>
            <a:lvl9pPr lvl="8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9pPr>
          </a:lstStyle>
          <a:p/>
        </p:txBody>
      </p:sp>
      <p:sp>
        <p:nvSpPr>
          <p:cNvPr id="25" name="Google Shape;25;p4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/>
          <p:nvPr>
            <p:ph type="title"/>
          </p:nvPr>
        </p:nvSpPr>
        <p:spPr>
          <a:xfrm>
            <a:off x="515791" y="2665532"/>
            <a:ext cx="6520220" cy="444749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96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" type="body"/>
          </p:nvPr>
        </p:nvSpPr>
        <p:spPr>
          <a:xfrm>
            <a:off x="515791" y="7155103"/>
            <a:ext cx="6520220" cy="23388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sz="1985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655"/>
              <a:buNone/>
              <a:defRPr sz="1654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490"/>
              <a:buNone/>
              <a:defRPr sz="149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1" name="Google Shape;31;p5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" type="body"/>
          </p:nvPr>
        </p:nvSpPr>
        <p:spPr>
          <a:xfrm>
            <a:off x="519728" y="2846200"/>
            <a:ext cx="3212862" cy="67838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2" type="body"/>
          </p:nvPr>
        </p:nvSpPr>
        <p:spPr>
          <a:xfrm>
            <a:off x="3827085" y="2846200"/>
            <a:ext cx="3212862" cy="67838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/>
          <p:nvPr>
            <p:ph type="title"/>
          </p:nvPr>
        </p:nvSpPr>
        <p:spPr>
          <a:xfrm>
            <a:off x="520712" y="569242"/>
            <a:ext cx="6520220" cy="20665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" type="body"/>
          </p:nvPr>
        </p:nvSpPr>
        <p:spPr>
          <a:xfrm>
            <a:off x="520713" y="2620980"/>
            <a:ext cx="3198096" cy="12845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b="1" sz="198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None/>
              <a:defRPr b="1" sz="1654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None/>
              <a:defRPr b="1" sz="1490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9pPr>
          </a:lstStyle>
          <a:p/>
        </p:txBody>
      </p:sp>
      <p:sp>
        <p:nvSpPr>
          <p:cNvPr id="44" name="Google Shape;44;p7"/>
          <p:cNvSpPr txBox="1"/>
          <p:nvPr>
            <p:ph idx="2" type="body"/>
          </p:nvPr>
        </p:nvSpPr>
        <p:spPr>
          <a:xfrm>
            <a:off x="520713" y="3905482"/>
            <a:ext cx="3198096" cy="5744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3" type="body"/>
          </p:nvPr>
        </p:nvSpPr>
        <p:spPr>
          <a:xfrm>
            <a:off x="3827086" y="2620980"/>
            <a:ext cx="3213847" cy="12845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b="1" sz="198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None/>
              <a:defRPr b="1" sz="1654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None/>
              <a:defRPr b="1" sz="1490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9pPr>
          </a:lstStyle>
          <a:p/>
        </p:txBody>
      </p:sp>
      <p:sp>
        <p:nvSpPr>
          <p:cNvPr id="46" name="Google Shape;46;p7"/>
          <p:cNvSpPr txBox="1"/>
          <p:nvPr>
            <p:ph idx="4" type="body"/>
          </p:nvPr>
        </p:nvSpPr>
        <p:spPr>
          <a:xfrm>
            <a:off x="3827086" y="3905482"/>
            <a:ext cx="3213847" cy="5744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 txBox="1"/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45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0"/>
          <p:cNvSpPr txBox="1"/>
          <p:nvPr>
            <p:ph idx="1" type="body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96557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2645"/>
              <a:buChar char="•"/>
              <a:defRPr sz="2645"/>
            </a:lvl1pPr>
            <a:lvl2pPr indent="-375602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2315"/>
              <a:buChar char="•"/>
              <a:defRPr sz="2315"/>
            </a:lvl2pPr>
            <a:lvl3pPr indent="-354647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985"/>
              <a:buChar char="•"/>
              <a:defRPr sz="1985"/>
            </a:lvl3pPr>
            <a:lvl4pPr indent="-333692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4pPr>
            <a:lvl5pPr indent="-333692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5pPr>
            <a:lvl6pPr indent="-333692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6pPr>
            <a:lvl7pPr indent="-333692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7pPr>
            <a:lvl8pPr indent="-333692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8pPr>
            <a:lvl9pPr indent="-333692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9pPr>
          </a:lstStyle>
          <a:p/>
        </p:txBody>
      </p:sp>
      <p:sp>
        <p:nvSpPr>
          <p:cNvPr id="62" name="Google Shape;62;p10"/>
          <p:cNvSpPr txBox="1"/>
          <p:nvPr>
            <p:ph idx="2" type="body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155"/>
              <a:buNone/>
              <a:defRPr sz="1155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990"/>
              <a:buNone/>
              <a:defRPr sz="989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9pPr>
          </a:lstStyle>
          <a:p/>
        </p:txBody>
      </p:sp>
      <p:sp>
        <p:nvSpPr>
          <p:cNvPr id="63" name="Google Shape;63;p10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65" name="Google Shape;65;p10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/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45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1"/>
          <p:cNvSpPr/>
          <p:nvPr>
            <p:ph idx="2" type="pic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  <a:noFill/>
          <a:ln>
            <a:noFill/>
          </a:ln>
        </p:spPr>
      </p:sp>
      <p:sp>
        <p:nvSpPr>
          <p:cNvPr id="69" name="Google Shape;69;p11"/>
          <p:cNvSpPr txBox="1"/>
          <p:nvPr>
            <p:ph idx="1" type="body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155"/>
              <a:buNone/>
              <a:defRPr sz="1155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990"/>
              <a:buNone/>
              <a:defRPr sz="989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9pPr>
          </a:lstStyle>
          <a:p/>
        </p:txBody>
      </p:sp>
      <p:sp>
        <p:nvSpPr>
          <p:cNvPr id="70" name="Google Shape;70;p11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body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74650" lvl="0" marL="457200" marR="0" rtl="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9250" lvl="1" marL="9144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3214" lvl="5" marL="27432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214" lvl="6" marL="32004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215" lvl="7" marL="36576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215" lvl="8" marL="41148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90"/>
              <a:buFont typeface="Arial"/>
              <a:buNone/>
              <a:defRPr b="0" i="0" sz="98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90"/>
              <a:buFont typeface="Arial"/>
              <a:buNone/>
              <a:defRPr b="0" i="0" sz="98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5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g21594b6eb1f_0_8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6015" y="117485"/>
            <a:ext cx="7571700" cy="1069710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g21594b6eb1f_0_8"/>
          <p:cNvSpPr txBox="1"/>
          <p:nvPr/>
        </p:nvSpPr>
        <p:spPr>
          <a:xfrm>
            <a:off x="240993" y="1433483"/>
            <a:ext cx="7010400" cy="4002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</a:pPr>
            <a:r>
              <a:rPr b="1" lang="pt-BR" sz="20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Avaliação do Clima Organizacional em um Ambiente Escolar</a:t>
            </a:r>
            <a:endParaRPr b="1" i="0" sz="2000" u="none" cap="none" strike="noStrik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98" name="Google Shape;98;g21594b6eb1f_0_8"/>
          <p:cNvSpPr txBox="1"/>
          <p:nvPr/>
        </p:nvSpPr>
        <p:spPr>
          <a:xfrm>
            <a:off x="401696" y="1949560"/>
            <a:ext cx="6756300" cy="5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Ivo Lucas Carvalho Bezerra - UFRN - ivo.bezerra.098@ufrn.edu.br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Nicole de Oliveira Pires - UFRN - nicole.pires.058@ufrn.edu.br</a:t>
            </a:r>
            <a:endParaRPr b="0" i="0" sz="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g21594b6eb1f_0_8"/>
          <p:cNvSpPr txBox="1"/>
          <p:nvPr/>
        </p:nvSpPr>
        <p:spPr>
          <a:xfrm>
            <a:off x="4161838" y="4249801"/>
            <a:ext cx="2649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0" i="0" lang="pt-BR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Imagem </a:t>
            </a:r>
            <a:r>
              <a:rPr b="0" i="0" lang="pt-BR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(caso seja oportuno)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g21594b6eb1f_0_8"/>
          <p:cNvSpPr txBox="1"/>
          <p:nvPr/>
        </p:nvSpPr>
        <p:spPr>
          <a:xfrm>
            <a:off x="625475" y="7539038"/>
            <a:ext cx="2648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0" i="0" lang="pt-BR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Imagem </a:t>
            </a:r>
            <a:r>
              <a:rPr b="0" i="0" lang="pt-BR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(caso seja oportuno)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g21594b6eb1f_0_8"/>
          <p:cNvSpPr txBox="1"/>
          <p:nvPr/>
        </p:nvSpPr>
        <p:spPr>
          <a:xfrm>
            <a:off x="281623" y="2681923"/>
            <a:ext cx="68532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INTRODUÇÃO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Pesquisa de Clima Organizacional (PCO), foi feita com 10 funcionários de uma escola em Natal, com perguntas sobre o ambiente de trabalho, remuneração e gestão.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g21594b6eb1f_0_8"/>
          <p:cNvSpPr txBox="1"/>
          <p:nvPr/>
        </p:nvSpPr>
        <p:spPr>
          <a:xfrm>
            <a:off x="3765620" y="8217320"/>
            <a:ext cx="33720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REFERÊNCIAS </a:t>
            </a:r>
            <a:r>
              <a:rPr b="0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(principais)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Chiavenato, I. Recursos Humanos: edição compactada. São Paulo:Atlas, 1998. págs. 258-273.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g21594b6eb1f_0_8"/>
          <p:cNvSpPr txBox="1"/>
          <p:nvPr/>
        </p:nvSpPr>
        <p:spPr>
          <a:xfrm>
            <a:off x="305160" y="3863723"/>
            <a:ext cx="34275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OBJETIVOS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Identificar pontos fortes e áreas de melhoria, com base na percepção dos funcionários.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g21594b6eb1f_0_8"/>
          <p:cNvSpPr txBox="1"/>
          <p:nvPr/>
        </p:nvSpPr>
        <p:spPr>
          <a:xfrm>
            <a:off x="338750" y="8134000"/>
            <a:ext cx="3372000" cy="20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CONCLUSÃO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Positivos, temos a </a:t>
            </a: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valorização e bom relacionamento entre colegas são </a:t>
            </a: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aspectos, em contrapartida, temos </a:t>
            </a: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áreas como remuneração, benefícios e recursos de trabalho. 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g21594b6eb1f_0_8"/>
          <p:cNvSpPr txBox="1"/>
          <p:nvPr/>
        </p:nvSpPr>
        <p:spPr>
          <a:xfrm>
            <a:off x="3752263" y="3588131"/>
            <a:ext cx="33987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METODOLOGIA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Pesquisa com 20 perguntas fechadas e uma aberta, realizada anonimamente via Google Forms. Utilizou-se uma escala de 1 a 5.</a:t>
            </a:r>
            <a:endParaRPr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g21594b6eb1f_0_8"/>
          <p:cNvSpPr txBox="1"/>
          <p:nvPr/>
        </p:nvSpPr>
        <p:spPr>
          <a:xfrm>
            <a:off x="323190" y="5127470"/>
            <a:ext cx="68460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RESULTADOS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Ambiente de trabalho:</a:t>
            </a: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80% dos colaboradores se sentem valorizad</a:t>
            </a: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os. Remuneração: 7</a:t>
            </a: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0% estão insatisfeitos com benefícios e procuram outro emprego. Gestão: 80% destacam o ambiente colaborativo.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7" name="Google Shape;107;g21594b6eb1f_0_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93688" y="117475"/>
            <a:ext cx="3005136" cy="1200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g21594b6eb1f_0_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262582" y="6328075"/>
            <a:ext cx="2475193" cy="1533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g21594b6eb1f_0_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55375" y="6328075"/>
            <a:ext cx="2557650" cy="15829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g21594b6eb1f_0_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668425" y="6190475"/>
            <a:ext cx="2402175" cy="171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2015-12-02T19:07:00Z</dcterms:created>
  <dc:creator>ASSTEC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0D36887F5AA949D99BC3C0B81F2CE5F2_13</vt:lpwstr>
  </property>
  <property fmtid="{D5CDD505-2E9C-101B-9397-08002B2CF9AE}" pid="3" name="KSOProductBuildVer">
    <vt:lpwstr>1046-12.2.0.17119</vt:lpwstr>
  </property>
</Properties>
</file>