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7559675" cy="10691813"/>
  <p:notesSz cx="6858000" cy="9144000"/>
  <p:defaultTextStyle>
    <a:defPPr>
      <a:defRPr lang="en-GB"/>
    </a:defPPr>
    <a:lvl1pPr marL="0" lvl="0" indent="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1pPr>
    <a:lvl2pPr marL="768350" lvl="1" indent="-295275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2pPr>
    <a:lvl3pPr marL="1181100" lvl="2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3pPr>
    <a:lvl4pPr marL="1654175" lvl="3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4pPr>
    <a:lvl5pPr marL="2127250" lvl="4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5pPr>
    <a:lvl6pPr marL="2286000" lvl="5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6pPr>
    <a:lvl7pPr marL="2743200" lvl="6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7pPr>
    <a:lvl8pPr marL="3200400" lvl="7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8pPr>
    <a:lvl9pPr marL="3657600" lvl="8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9" userDrawn="1">
          <p15:clr>
            <a:srgbClr val="A4A3A4"/>
          </p15:clr>
        </p15:guide>
        <p15:guide id="2" pos="2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94F"/>
    <a:srgbClr val="262626"/>
    <a:srgbClr val="34C75B"/>
    <a:srgbClr val="A65E52"/>
    <a:srgbClr val="6B0B0C"/>
    <a:srgbClr val="B5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8" d="100"/>
          <a:sy n="78" d="100"/>
        </p:scale>
        <p:origin x="1452" y="78"/>
      </p:cViewPr>
      <p:guideLst>
        <p:guide orient="horz" pos="3069"/>
        <p:guide pos="22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051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2362200" y="812800"/>
            <a:ext cx="2830513" cy="4005263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635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r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lvl="0" algn="r" defTabSz="463550" eaLnBrk="1">
              <a:lnSpc>
                <a:spcPct val="93000"/>
              </a:lnSpc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‹nº›</a:t>
            </a:fld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358830831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68350" indent="-295275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8110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54175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12725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36410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6pPr>
    <a:lvl7pPr marL="2837180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7pPr>
    <a:lvl8pPr marL="331025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8pPr>
    <a:lvl9pPr marL="378269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63550" eaLnBrk="1">
              <a:lnSpc>
                <a:spcPct val="93000"/>
              </a:lnSpc>
              <a:spcBef>
                <a:spcPct val="0"/>
              </a:spcBef>
              <a:buClrTx/>
              <a:buFontTx/>
              <a:buChar char="•"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ea typeface="DejaVu Sans"/>
              </a:rPr>
              <a:t>1</a:t>
            </a:fld>
            <a:endParaRPr lang="pt-BR" altLang="pt-BR" sz="1400" dirty="0">
              <a:ea typeface="DejaVu Sans"/>
            </a:endParaRPr>
          </a:p>
        </p:txBody>
      </p:sp>
      <p:sp>
        <p:nvSpPr>
          <p:cNvPr id="4099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62200" y="812800"/>
            <a:ext cx="2833688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100" name="Text Box 2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56521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389" y="426595"/>
            <a:ext cx="6800136" cy="17804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pPr marL="0" marR="0" lvl="0" indent="0" algn="l" defTabSz="755650" rtl="0" eaLnBrk="0" fontAlgn="base" latinLnBrk="0" hangingPunct="0">
              <a:lnSpc>
                <a:spcPct val="90000"/>
              </a:lnSpc>
              <a:spcBef>
                <a:spcPts val="825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645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sz="264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pt-BR" altLang="pt-BR" dirty="0"/>
              <a:t>Clique para editar o título mestre</a:t>
            </a:r>
            <a:endParaRPr lang="en-US" altLang="pt-BR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pt-BR" altLang="pt-BR" dirty="0"/>
              <a:t>Clique para editar 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  <a:endParaRPr lang="en-US" alt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9230" indent="-189230" algn="l" defTabSz="755650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53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2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1.png"/><Relationship Id="rId5" Type="http://schemas.openxmlformats.org/officeDocument/2006/relationships/tags" Target="../tags/tag5.xml"/><Relationship Id="rId10" Type="http://schemas.openxmlformats.org/officeDocument/2006/relationships/notesSlide" Target="../notesSlides/notesSlide1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1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0" y="-34242"/>
            <a:ext cx="7571740" cy="106972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CaixaDeTexto 3"/>
          <p:cNvSpPr txBox="1"/>
          <p:nvPr/>
        </p:nvSpPr>
        <p:spPr>
          <a:xfrm>
            <a:off x="240982" y="1304194"/>
            <a:ext cx="7010400" cy="584775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txBody>
          <a:bodyPr>
            <a:spAutoFit/>
          </a:bodyPr>
          <a:lstStyle/>
          <a:p>
            <a:pPr algn="ctr"/>
            <a:r>
              <a:rPr lang="pt-BR" altLang="pt-BR" sz="1600" b="1" dirty="0">
                <a:solidFill>
                  <a:schemeClr val="tx1"/>
                </a:solidFill>
                <a:latin typeface="Times" pitchFamily="18" charset="0"/>
              </a:rPr>
              <a:t>FORMAÇÃO SOCIAL E ECONÔMICA DO RIO GRANDE DO NORTE E A INSERÇÃO DAS MULHERES NO SETOR TÊXTIL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367982" y="1920786"/>
            <a:ext cx="67564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64820">
              <a:defRPr/>
            </a:pPr>
            <a:r>
              <a:rPr lang="pt-BR" sz="14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Autoras: Bianca </a:t>
            </a:r>
            <a:r>
              <a:rPr lang="pt-BR" sz="140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Kaline</a:t>
            </a:r>
            <a:r>
              <a:rPr lang="pt-BR" sz="14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 L. dos Santos, Glaucia </a:t>
            </a:r>
            <a:r>
              <a:rPr lang="pt-BR" sz="140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Lavinea</a:t>
            </a:r>
            <a:r>
              <a:rPr lang="pt-BR" sz="14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 O. Xavier, Maria Luiza </a:t>
            </a:r>
            <a:r>
              <a:rPr lang="pt-BR" sz="140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A. de Lima, </a:t>
            </a:r>
            <a:r>
              <a:rPr lang="pt-BR" sz="14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Priscila Fernandes </a:t>
            </a:r>
            <a:r>
              <a:rPr lang="pt-BR" sz="140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Freire e Verônica Maria Ferreira – UFRN</a:t>
            </a:r>
            <a:endParaRPr kumimoji="0" lang="pt-BR" sz="14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189413" y="4256088"/>
            <a:ext cx="2649538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 smtClean="0">
                <a:latin typeface="+mn-lt"/>
                <a:ea typeface="Droid Sans Fallback" charset="0"/>
                <a:cs typeface="Droid Sans Fallback" charset="0"/>
              </a:rPr>
              <a:t>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" name="CaixaDeTexto 18"/>
          <p:cNvSpPr txBox="1"/>
          <p:nvPr>
            <p:custDataLst>
              <p:tags r:id="rId2"/>
            </p:custDataLst>
          </p:nvPr>
        </p:nvSpPr>
        <p:spPr>
          <a:xfrm>
            <a:off x="172618" y="2475823"/>
            <a:ext cx="3100188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600" b="1" kern="1200" cap="none" spc="0" normalizeH="0" baseline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INTRODUÇÃO</a:t>
            </a:r>
          </a:p>
          <a:p>
            <a:pPr algn="just" defTabSz="464820">
              <a:defRPr/>
            </a:pP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Este trabalho apresenta uma análise particularizada da atividade laboral de mulheres potiguares no setor têxtil, considerando o protagonismo feminino nessa área de atuação ainda na </a:t>
            </a:r>
            <a:r>
              <a:rPr lang="pt-BR" sz="120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contemporaneidade e 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 expressivo crescimento de empregos nesse contexto produtivo no RN, bem como sua intensa exploração e precarização da força de trabalho.</a:t>
            </a:r>
            <a:endParaRPr kumimoji="0" lang="pt-BR" sz="12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4" name="CaixaDeTexto 20"/>
          <p:cNvSpPr txBox="1"/>
          <p:nvPr>
            <p:custDataLst>
              <p:tags r:id="rId3"/>
            </p:custDataLst>
          </p:nvPr>
        </p:nvSpPr>
        <p:spPr>
          <a:xfrm>
            <a:off x="3521724" y="7879643"/>
            <a:ext cx="3864010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600" b="1" kern="1200" cap="none" spc="0" normalizeH="0" baseline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REFERÊNCIAS (principais)</a:t>
            </a:r>
          </a:p>
          <a:p>
            <a:pPr algn="just" defTabSz="464820">
              <a:defRPr/>
            </a:pP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ÁVILA, Maria Betânia; FERREIRA, Verônica; ARANTES, </a:t>
            </a:r>
            <a:r>
              <a:rPr lang="pt-BR" sz="120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Rivane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. </a:t>
            </a:r>
            <a:r>
              <a:rPr lang="pt-BR" sz="1200" b="1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Trabalho e Autonomia Econômica das Mulheres: uma análise crítica. 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Recife: Edições SOS Corpo, </a:t>
            </a:r>
            <a:r>
              <a:rPr lang="pt-BR" sz="120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201. AZEVEDO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, Francisco </a:t>
            </a:r>
            <a:r>
              <a:rPr lang="pt-BR" sz="120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Fransualdo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de. </a:t>
            </a:r>
            <a:r>
              <a:rPr lang="pt-BR" sz="1200" b="1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Reestruturação Produtiva no Rio Grande do Norte.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In: </a:t>
            </a:r>
            <a:r>
              <a:rPr lang="pt-BR" sz="120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Mercator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Revista de Geografia da UFC, Fortaleza, v. 12, número especial (2)., set. 2013, p. 113-132.6. Bezerra, E., de Fátima </a:t>
            </a:r>
            <a:r>
              <a:rPr lang="pt-BR" sz="120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Corteletti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, R., &amp; Maria de Araújo, I. (2020). </a:t>
            </a:r>
            <a:r>
              <a:rPr lang="pt-BR" sz="1200" b="1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RELAÇÕES DE TRABALHO E DESIGUALDADES DE GÊNERO NA INDÚSTRIA TÊXTIL E DE CONFECÇÕES DO NORDESTE.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Caderno CRH, 33, e020030. https://doi.org/10.9771/ccrh.v33i0.38029.</a:t>
            </a:r>
            <a:endParaRPr kumimoji="0" lang="pt-BR" sz="1200" kern="1200" cap="none" spc="0" normalizeH="0" baseline="0" noProof="0" dirty="0" smtClean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5" name="CaixaDeTexto 19"/>
          <p:cNvSpPr txBox="1"/>
          <p:nvPr>
            <p:custDataLst>
              <p:tags r:id="rId4"/>
            </p:custDataLst>
          </p:nvPr>
        </p:nvSpPr>
        <p:spPr>
          <a:xfrm>
            <a:off x="188493" y="4457187"/>
            <a:ext cx="3095987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6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OBJETIVOS</a:t>
            </a:r>
            <a:endParaRPr kumimoji="0" lang="pt-BR" sz="1400" b="1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algn="just" defTabSz="464820">
              <a:defRPr/>
            </a:pP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Identificar, sistematizar e apropriar-se dos fundamentos da formação social e econômica do Rio Grande do Norte; </a:t>
            </a:r>
            <a:r>
              <a:rPr lang="pt-BR" sz="120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Pesquisar 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e sistematizar estudos e dados sobre a atividade laboral de mulheres no setor têxtil no Rio Grande do Norte.</a:t>
            </a:r>
            <a:endParaRPr kumimoji="0" lang="pt-BR" sz="12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10" name="CaixaDeTexto 20"/>
          <p:cNvSpPr txBox="1"/>
          <p:nvPr>
            <p:custDataLst>
              <p:tags r:id="rId5"/>
            </p:custDataLst>
          </p:nvPr>
        </p:nvSpPr>
        <p:spPr>
          <a:xfrm>
            <a:off x="3521725" y="5509763"/>
            <a:ext cx="3864009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600" b="1" kern="1200" cap="none" spc="0" normalizeH="0" baseline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CONCLUSÃO</a:t>
            </a:r>
          </a:p>
          <a:p>
            <a:pPr algn="just" defTabSz="464820">
              <a:defRPr/>
            </a:pP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Apesar do pioneirismo feminino no setor têxtil e ramo das confecções, ainda há uma desvalorização e invisibilização das mulheres, tendo como reflexo às más condições de trabalho, baixa remuneração e longas jornadas laborais, somadas ao trabalho doméstico diário socialmente atribuído à elas. Nesse sentido, pode-se observar que o trabalho das mulheres nesse setor representa a busca pela autonomia feminina e independência de suas vidas que são impactadas diretamente pelo patriarcado, explicitando a relevância do estudo sobre as relações de gênero e divisão sexual do trabalho.</a:t>
            </a:r>
            <a:endParaRPr kumimoji="0" lang="pt-BR" sz="16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3" name="CaixaDeTexto 23"/>
          <p:cNvSpPr txBox="1"/>
          <p:nvPr>
            <p:custDataLst>
              <p:tags r:id="rId6"/>
            </p:custDataLst>
          </p:nvPr>
        </p:nvSpPr>
        <p:spPr>
          <a:xfrm>
            <a:off x="209585" y="5906438"/>
            <a:ext cx="3208159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600" b="1" kern="1200" cap="none" spc="0" normalizeH="0" baseline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METODOLOGIA</a:t>
            </a:r>
          </a:p>
          <a:p>
            <a:pPr algn="just" defTabSz="464820">
              <a:defRPr/>
            </a:pPr>
            <a:r>
              <a:rPr lang="pt-BR" sz="120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 metodologia 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está baseada em pesquisas qualitativas através de  estudos bibliográficos acerca da formação social e econômica do Rio Grande do Norte, e a inserção das mulheres do Rio Grande do Norte na indústria têxtil, incluindo a sistematização e levantamento de dados sobre a inserção e ocupação das mulheres no mercado de trabalho informal do RN, principalmente na indústria têxtil. Este trabalho é orientado pelo materialismo histórico-dialético e pelas teorias do feminismo materialista e marxista.</a:t>
            </a:r>
            <a:endParaRPr kumimoji="0" lang="pt-BR" sz="12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8" name="CaixaDeTexto 24"/>
          <p:cNvSpPr txBox="1"/>
          <p:nvPr>
            <p:custDataLst>
              <p:tags r:id="rId7"/>
            </p:custDataLst>
          </p:nvPr>
        </p:nvSpPr>
        <p:spPr>
          <a:xfrm>
            <a:off x="199747" y="8436334"/>
            <a:ext cx="320174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600" b="1" kern="1200" cap="none" spc="0" normalizeH="0" baseline="0" noProof="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RESULTADOS</a:t>
            </a:r>
            <a:endParaRPr kumimoji="0" lang="pt-BR" sz="1400" b="1" kern="1200" cap="none" spc="0" normalizeH="0" baseline="0" noProof="0" dirty="0" smtClean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algn="just" defTabSz="464820">
              <a:defRPr/>
            </a:pPr>
            <a:r>
              <a:rPr lang="pt-BR" sz="120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 processo de pesquisa iniciou-se com um estudo sobre a formação socioeconômica do Rio Grande do Norte, desde a segunda metade do século XX até os dias atuais. Exploramos as produções acadêmicas disponíveis na Biblioteca Central </a:t>
            </a:r>
            <a:r>
              <a:rPr lang="pt-BR" sz="1200" dirty="0" err="1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Zila</a:t>
            </a:r>
            <a:r>
              <a:rPr lang="pt-BR" sz="120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Mamede (BCZM/UFRN) e em portais de periódicos científicos da Universidade.</a:t>
            </a:r>
            <a:endParaRPr kumimoji="0" lang="pt-BR" sz="12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pic>
        <p:nvPicPr>
          <p:cNvPr id="3087" name="Imagem 8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Retângulo 5"/>
          <p:cNvSpPr/>
          <p:nvPr/>
        </p:nvSpPr>
        <p:spPr>
          <a:xfrm>
            <a:off x="3528092" y="2481429"/>
            <a:ext cx="385764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64820">
              <a:defRPr/>
            </a:pPr>
            <a:r>
              <a:rPr lang="pt-BR" sz="1200" dirty="0" smtClean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Segundo Santos (2022), o que ressalta a importância no aprofundamento da pesquisa no que se refere a inserção, permanência e condições no mercado de trabalho das mulheres potiguares, considerando o crescimento do gênero na PEA (População Economicamente Ativa) nas últimas décadas, onde dados nacionais do IBGE apontam que, em 1950 era de 13,6%, passando para 49,9% em 2010. O trabalho doméstico no Rio Grande do Norte é realizado por 3,38% dos homens, enquanto o de mulheres é de 80,97%, corroborando para a busca de trabalhos artesanais e autônomos, sobretudo no contexto da indústria têxtil, onde verifica-se considerável crescimento produtivo, segundo Cadastro Central de Empresas (IBGE-RN), passou de 10.762 em 2004, para 14.256 em 2006, balizado pela precariedade e informalidade do trabalho realizado por mulheres.</a:t>
            </a:r>
            <a:endParaRPr lang="pt-BR" sz="120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652</Words>
  <Application>Microsoft Office PowerPoint</Application>
  <PresentationFormat>Personalizar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DejaVu Sans</vt:lpstr>
      <vt:lpstr>Droid Sans Fallback</vt:lpstr>
      <vt:lpstr>Times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 SEMINARIO DE PESQUISA DO CCSA</dc:title>
  <dc:creator>ASSTEC</dc:creator>
  <cp:lastModifiedBy>Matheus Lucena</cp:lastModifiedBy>
  <cp:revision>43</cp:revision>
  <dcterms:created xsi:type="dcterms:W3CDTF">2015-12-02T19:07:00Z</dcterms:created>
  <dcterms:modified xsi:type="dcterms:W3CDTF">2024-07-15T00:18:51Z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