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211300" cy="20104100"/>
  <p:notesSz cx="142113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323" y="6232271"/>
            <a:ext cx="1208500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2647" y="11258296"/>
            <a:ext cx="995235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10882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22089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4211673" cy="201040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6778977" cy="266796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94107" y="7333865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30427" y="53730"/>
                </a:moveTo>
                <a:lnTo>
                  <a:pt x="23302" y="53730"/>
                </a:lnTo>
                <a:lnTo>
                  <a:pt x="19875" y="53048"/>
                </a:lnTo>
                <a:lnTo>
                  <a:pt x="0" y="30427"/>
                </a:lnTo>
                <a:lnTo>
                  <a:pt x="0" y="23302"/>
                </a:lnTo>
                <a:lnTo>
                  <a:pt x="23302" y="0"/>
                </a:lnTo>
                <a:lnTo>
                  <a:pt x="30427" y="0"/>
                </a:lnTo>
                <a:lnTo>
                  <a:pt x="53730" y="26865"/>
                </a:lnTo>
                <a:lnTo>
                  <a:pt x="53730" y="30427"/>
                </a:lnTo>
                <a:lnTo>
                  <a:pt x="30427" y="537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0882" y="804164"/>
            <a:ext cx="1279588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882" y="4623943"/>
            <a:ext cx="1279588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34001" y="18696814"/>
            <a:ext cx="454964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10882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36708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52113" y="7151609"/>
            <a:ext cx="5313680" cy="6165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10800"/>
              </a:lnSpc>
              <a:spcBef>
                <a:spcPts val="90"/>
              </a:spcBef>
              <a:tabLst>
                <a:tab pos="649605" algn="l"/>
                <a:tab pos="1292860" algn="l"/>
                <a:tab pos="1563370" algn="l"/>
                <a:tab pos="1599565" algn="l"/>
                <a:tab pos="2003425" algn="l"/>
                <a:tab pos="2710180" algn="l"/>
                <a:tab pos="3092450" algn="l"/>
                <a:tab pos="3644265" algn="l"/>
                <a:tab pos="3918585" algn="l"/>
              </a:tabLst>
            </a:pPr>
            <a:r>
              <a:rPr dirty="0" sz="1750" spc="110">
                <a:latin typeface="Arial MT"/>
                <a:cs typeface="Arial MT"/>
              </a:rPr>
              <a:t>Pesquisar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-50">
                <a:latin typeface="Arial MT"/>
                <a:cs typeface="Arial MT"/>
              </a:rPr>
              <a:t>e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0">
                <a:latin typeface="Arial MT"/>
                <a:cs typeface="Arial MT"/>
              </a:rPr>
              <a:t>sistematizar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00">
                <a:latin typeface="Arial MT"/>
                <a:cs typeface="Arial MT"/>
              </a:rPr>
              <a:t>dados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4">
                <a:latin typeface="Arial MT"/>
                <a:cs typeface="Arial MT"/>
              </a:rPr>
              <a:t>secundários </a:t>
            </a:r>
            <a:r>
              <a:rPr dirty="0" sz="1750" spc="80">
                <a:latin typeface="Arial MT"/>
                <a:cs typeface="Arial MT"/>
              </a:rPr>
              <a:t>para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05">
                <a:latin typeface="Arial MT"/>
                <a:cs typeface="Arial MT"/>
              </a:rPr>
              <a:t>análise</a:t>
            </a:r>
            <a:r>
              <a:rPr dirty="0" sz="1750">
                <a:latin typeface="Arial MT"/>
                <a:cs typeface="Arial MT"/>
              </a:rPr>
              <a:t>		</a:t>
            </a:r>
            <a:r>
              <a:rPr dirty="0" sz="1750" spc="45">
                <a:latin typeface="Arial MT"/>
                <a:cs typeface="Arial MT"/>
              </a:rPr>
              <a:t>do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00">
                <a:latin typeface="Arial MT"/>
                <a:cs typeface="Arial MT"/>
              </a:rPr>
              <a:t>perfil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05">
                <a:latin typeface="Arial MT"/>
                <a:cs typeface="Arial MT"/>
              </a:rPr>
              <a:t>dessas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4">
                <a:latin typeface="Arial MT"/>
                <a:cs typeface="Arial MT"/>
              </a:rPr>
              <a:t>trabalhadoras,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52113" y="7765962"/>
            <a:ext cx="5313680" cy="2978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05765" algn="l"/>
                <a:tab pos="1069975" algn="l"/>
                <a:tab pos="3261360" algn="l"/>
                <a:tab pos="3796665" algn="l"/>
                <a:tab pos="5032375" algn="l"/>
              </a:tabLst>
            </a:pPr>
            <a:r>
              <a:rPr dirty="0" sz="1750" spc="-50">
                <a:latin typeface="Arial MT"/>
                <a:cs typeface="Arial MT"/>
              </a:rPr>
              <a:t>o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70">
                <a:latin typeface="Arial MT"/>
                <a:cs typeface="Arial MT"/>
              </a:rPr>
              <a:t>seu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4">
                <a:latin typeface="Arial MT"/>
                <a:cs typeface="Arial MT"/>
              </a:rPr>
              <a:t>desenvolvimento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45">
                <a:latin typeface="Arial MT"/>
                <a:cs typeface="Arial MT"/>
              </a:rPr>
              <a:t>no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05">
                <a:latin typeface="Arial MT"/>
                <a:cs typeface="Arial MT"/>
              </a:rPr>
              <a:t>contexto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45">
                <a:latin typeface="Arial MT"/>
                <a:cs typeface="Arial MT"/>
              </a:rPr>
              <a:t>de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894105" y="8811449"/>
            <a:ext cx="53975" cy="1236345"/>
          </a:xfrm>
          <a:custGeom>
            <a:avLst/>
            <a:gdLst/>
            <a:ahLst/>
            <a:cxnLst/>
            <a:rect l="l" t="t" r="r" b="b"/>
            <a:pathLst>
              <a:path w="53975" h="1236345">
                <a:moveTo>
                  <a:pt x="53721" y="1205369"/>
                </a:moveTo>
                <a:lnTo>
                  <a:pt x="30429" y="1182077"/>
                </a:lnTo>
                <a:lnTo>
                  <a:pt x="23291" y="1182077"/>
                </a:lnTo>
                <a:lnTo>
                  <a:pt x="0" y="1205369"/>
                </a:lnTo>
                <a:lnTo>
                  <a:pt x="0" y="1212494"/>
                </a:lnTo>
                <a:lnTo>
                  <a:pt x="23291" y="1235798"/>
                </a:lnTo>
                <a:lnTo>
                  <a:pt x="30429" y="1235798"/>
                </a:lnTo>
                <a:lnTo>
                  <a:pt x="53721" y="1212494"/>
                </a:lnTo>
                <a:lnTo>
                  <a:pt x="53721" y="1208938"/>
                </a:lnTo>
                <a:lnTo>
                  <a:pt x="53721" y="1205369"/>
                </a:lnTo>
                <a:close/>
              </a:path>
              <a:path w="53975" h="1236345">
                <a:moveTo>
                  <a:pt x="53721" y="23304"/>
                </a:moveTo>
                <a:lnTo>
                  <a:pt x="30429" y="0"/>
                </a:lnTo>
                <a:lnTo>
                  <a:pt x="23291" y="0"/>
                </a:lnTo>
                <a:lnTo>
                  <a:pt x="0" y="23304"/>
                </a:lnTo>
                <a:lnTo>
                  <a:pt x="0" y="30429"/>
                </a:lnTo>
                <a:lnTo>
                  <a:pt x="23291" y="53733"/>
                </a:lnTo>
                <a:lnTo>
                  <a:pt x="30429" y="53733"/>
                </a:lnTo>
                <a:lnTo>
                  <a:pt x="53721" y="30429"/>
                </a:lnTo>
                <a:lnTo>
                  <a:pt x="53721" y="26873"/>
                </a:lnTo>
                <a:lnTo>
                  <a:pt x="53721" y="233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446469" y="7154464"/>
            <a:ext cx="6007100" cy="2978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75285" algn="l"/>
                <a:tab pos="1605280" algn="l"/>
                <a:tab pos="2072005" algn="l"/>
                <a:tab pos="3573779" algn="l"/>
                <a:tab pos="4624070" algn="l"/>
                <a:tab pos="5104130" algn="l"/>
              </a:tabLst>
            </a:pPr>
            <a:r>
              <a:rPr dirty="0" sz="1750" spc="-50">
                <a:latin typeface="Arial MT"/>
                <a:cs typeface="Arial MT"/>
              </a:rPr>
              <a:t>A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0">
                <a:latin typeface="Arial MT"/>
                <a:cs typeface="Arial MT"/>
              </a:rPr>
              <a:t>pesquisa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50">
                <a:latin typeface="Arial MT"/>
                <a:cs typeface="Arial MT"/>
              </a:rPr>
              <a:t>se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0">
                <a:latin typeface="Arial MT"/>
                <a:cs typeface="Arial MT"/>
              </a:rPr>
              <a:t>desenvolve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05">
                <a:latin typeface="Arial MT"/>
                <a:cs typeface="Arial MT"/>
              </a:rPr>
              <a:t>através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45">
                <a:latin typeface="Arial MT"/>
                <a:cs typeface="Arial MT"/>
              </a:rPr>
              <a:t>de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05">
                <a:latin typeface="Arial MT"/>
                <a:cs typeface="Arial MT"/>
              </a:rPr>
              <a:t>estudos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055245" y="7426662"/>
            <a:ext cx="6385560" cy="9658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>
              <a:lnSpc>
                <a:spcPct val="117500"/>
              </a:lnSpc>
              <a:spcBef>
                <a:spcPts val="90"/>
              </a:spcBef>
            </a:pPr>
            <a:r>
              <a:rPr dirty="0" sz="1750" spc="125">
                <a:latin typeface="Arial MT"/>
                <a:cs typeface="Arial MT"/>
              </a:rPr>
              <a:t>bibliográficos</a:t>
            </a:r>
            <a:r>
              <a:rPr dirty="0" sz="1750" spc="105">
                <a:latin typeface="Arial MT"/>
                <a:cs typeface="Arial MT"/>
              </a:rPr>
              <a:t>  </a:t>
            </a:r>
            <a:r>
              <a:rPr dirty="0" sz="1750" spc="110">
                <a:latin typeface="Arial MT"/>
                <a:cs typeface="Arial MT"/>
              </a:rPr>
              <a:t>sobre</a:t>
            </a:r>
            <a:r>
              <a:rPr dirty="0" sz="1750" spc="11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105">
                <a:latin typeface="Arial MT"/>
                <a:cs typeface="Arial MT"/>
              </a:rPr>
              <a:t>  </a:t>
            </a:r>
            <a:r>
              <a:rPr dirty="0" sz="1750" spc="120">
                <a:latin typeface="Arial MT"/>
                <a:cs typeface="Arial MT"/>
              </a:rPr>
              <a:t>capitalismo</a:t>
            </a:r>
            <a:r>
              <a:rPr dirty="0" sz="1750" spc="110">
                <a:latin typeface="Arial MT"/>
                <a:cs typeface="Arial MT"/>
              </a:rPr>
              <a:t>  </a:t>
            </a:r>
            <a:r>
              <a:rPr dirty="0" sz="1750" spc="70">
                <a:latin typeface="Arial MT"/>
                <a:cs typeface="Arial MT"/>
              </a:rPr>
              <a:t>no</a:t>
            </a:r>
            <a:r>
              <a:rPr dirty="0" sz="1750" spc="105">
                <a:latin typeface="Arial MT"/>
                <a:cs typeface="Arial MT"/>
              </a:rPr>
              <a:t>  </a:t>
            </a:r>
            <a:r>
              <a:rPr dirty="0" sz="1750" spc="95">
                <a:latin typeface="Arial MT"/>
                <a:cs typeface="Arial MT"/>
              </a:rPr>
              <a:t>Rio</a:t>
            </a:r>
            <a:r>
              <a:rPr dirty="0" sz="1750" spc="110">
                <a:latin typeface="Arial MT"/>
                <a:cs typeface="Arial MT"/>
              </a:rPr>
              <a:t>  Grande</a:t>
            </a:r>
            <a:r>
              <a:rPr dirty="0" sz="1750" spc="105">
                <a:latin typeface="Arial MT"/>
                <a:cs typeface="Arial MT"/>
              </a:rPr>
              <a:t>  </a:t>
            </a:r>
            <a:r>
              <a:rPr dirty="0" sz="1750" spc="45">
                <a:latin typeface="Arial MT"/>
                <a:cs typeface="Arial MT"/>
              </a:rPr>
              <a:t>do </a:t>
            </a:r>
            <a:r>
              <a:rPr dirty="0" sz="1750" spc="110">
                <a:latin typeface="Arial MT"/>
                <a:cs typeface="Arial MT"/>
              </a:rPr>
              <a:t>Norte,</a:t>
            </a:r>
            <a:r>
              <a:rPr dirty="0" sz="1750" spc="114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114">
                <a:latin typeface="Arial MT"/>
                <a:cs typeface="Arial MT"/>
              </a:rPr>
              <a:t>  </a:t>
            </a:r>
            <a:r>
              <a:rPr dirty="0" sz="1750" spc="120">
                <a:latin typeface="Arial MT"/>
                <a:cs typeface="Arial MT"/>
              </a:rPr>
              <a:t>inserção</a:t>
            </a:r>
            <a:r>
              <a:rPr dirty="0" sz="1750" spc="114">
                <a:latin typeface="Arial MT"/>
                <a:cs typeface="Arial MT"/>
              </a:rPr>
              <a:t>  </a:t>
            </a:r>
            <a:r>
              <a:rPr dirty="0" sz="1750" spc="95">
                <a:latin typeface="Arial MT"/>
                <a:cs typeface="Arial MT"/>
              </a:rPr>
              <a:t>das</a:t>
            </a:r>
            <a:r>
              <a:rPr dirty="0" sz="1750" spc="114">
                <a:latin typeface="Arial MT"/>
                <a:cs typeface="Arial MT"/>
              </a:rPr>
              <a:t>  mulheres</a:t>
            </a:r>
            <a:r>
              <a:rPr dirty="0" sz="1750" spc="114">
                <a:latin typeface="Arial MT"/>
                <a:cs typeface="Arial MT"/>
              </a:rPr>
              <a:t>  </a:t>
            </a:r>
            <a:r>
              <a:rPr dirty="0" sz="1750" spc="110">
                <a:latin typeface="Arial MT"/>
                <a:cs typeface="Arial MT"/>
              </a:rPr>
              <a:t>nesse</a:t>
            </a:r>
            <a:r>
              <a:rPr dirty="0" sz="1750" spc="120">
                <a:latin typeface="Arial MT"/>
                <a:cs typeface="Arial MT"/>
              </a:rPr>
              <a:t>  </a:t>
            </a:r>
            <a:r>
              <a:rPr dirty="0" sz="1750" spc="114">
                <a:latin typeface="Arial MT"/>
                <a:cs typeface="Arial MT"/>
              </a:rPr>
              <a:t>sistema</a:t>
            </a:r>
            <a:r>
              <a:rPr dirty="0" sz="1750" spc="114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114">
                <a:latin typeface="Arial MT"/>
                <a:cs typeface="Arial MT"/>
              </a:rPr>
              <a:t>  </a:t>
            </a:r>
            <a:r>
              <a:rPr dirty="0" sz="1750" spc="50">
                <a:latin typeface="Arial MT"/>
                <a:cs typeface="Arial MT"/>
              </a:rPr>
              <a:t>as </a:t>
            </a:r>
            <a:r>
              <a:rPr dirty="0" sz="1750" spc="120">
                <a:latin typeface="Arial MT"/>
                <a:cs typeface="Arial MT"/>
              </a:rPr>
              <a:t>relações</a:t>
            </a:r>
            <a:r>
              <a:rPr dirty="0" sz="1750" spc="345">
                <a:latin typeface="Arial MT"/>
                <a:cs typeface="Arial MT"/>
              </a:rPr>
              <a:t>   </a:t>
            </a:r>
            <a:r>
              <a:rPr dirty="0" sz="1750" spc="114">
                <a:latin typeface="Arial MT"/>
                <a:cs typeface="Arial MT"/>
              </a:rPr>
              <a:t>sociais</a:t>
            </a:r>
            <a:r>
              <a:rPr dirty="0" sz="1750" spc="345">
                <a:latin typeface="Arial MT"/>
                <a:cs typeface="Arial MT"/>
              </a:rPr>
              <a:t>   </a:t>
            </a:r>
            <a:r>
              <a:rPr dirty="0" sz="1750" spc="120">
                <a:latin typeface="Arial MT"/>
                <a:cs typeface="Arial MT"/>
              </a:rPr>
              <a:t>resultantes.</a:t>
            </a:r>
            <a:r>
              <a:rPr dirty="0" sz="1750" spc="350">
                <a:latin typeface="Arial MT"/>
                <a:cs typeface="Arial MT"/>
              </a:rPr>
              <a:t>   </a:t>
            </a:r>
            <a:r>
              <a:rPr dirty="0" sz="1750" spc="110">
                <a:latin typeface="Arial MT"/>
                <a:cs typeface="Arial MT"/>
              </a:rPr>
              <a:t>Também</a:t>
            </a:r>
            <a:r>
              <a:rPr dirty="0" sz="1750" spc="345">
                <a:latin typeface="Arial MT"/>
                <a:cs typeface="Arial MT"/>
              </a:rPr>
              <a:t>   </a:t>
            </a:r>
            <a:r>
              <a:rPr dirty="0" sz="1750" spc="110">
                <a:latin typeface="Arial MT"/>
                <a:cs typeface="Arial MT"/>
              </a:rPr>
              <a:t>inclui</a:t>
            </a:r>
            <a:r>
              <a:rPr dirty="0" sz="1750" spc="350">
                <a:latin typeface="Arial MT"/>
                <a:cs typeface="Arial MT"/>
              </a:rPr>
              <a:t>   </a:t>
            </a:r>
            <a:r>
              <a:rPr dirty="0" sz="1750" spc="-50">
                <a:latin typeface="Arial MT"/>
                <a:cs typeface="Arial MT"/>
              </a:rPr>
              <a:t>o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055245" y="8408172"/>
            <a:ext cx="6398260" cy="2978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683385" algn="l"/>
                <a:tab pos="1943735" algn="l"/>
                <a:tab pos="3784600" algn="l"/>
                <a:tab pos="4187190" algn="l"/>
                <a:tab pos="5003165" algn="l"/>
              </a:tabLst>
            </a:pPr>
            <a:r>
              <a:rPr dirty="0" sz="1750" spc="110">
                <a:latin typeface="Arial MT"/>
                <a:cs typeface="Arial MT"/>
              </a:rPr>
              <a:t>levantamento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-50">
                <a:latin typeface="Arial MT"/>
                <a:cs typeface="Arial MT"/>
              </a:rPr>
              <a:t>e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4">
                <a:latin typeface="Arial MT"/>
                <a:cs typeface="Arial MT"/>
              </a:rPr>
              <a:t>sistematização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45">
                <a:latin typeface="Arial MT"/>
                <a:cs typeface="Arial MT"/>
              </a:rPr>
              <a:t>de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00">
                <a:latin typeface="Arial MT"/>
                <a:cs typeface="Arial MT"/>
              </a:rPr>
              <a:t>dados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4">
                <a:latin typeface="Arial MT"/>
                <a:cs typeface="Arial MT"/>
              </a:rPr>
              <a:t>secundários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055245" y="8680370"/>
            <a:ext cx="6398260" cy="1279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17500"/>
              </a:lnSpc>
              <a:spcBef>
                <a:spcPts val="90"/>
              </a:spcBef>
            </a:pPr>
            <a:r>
              <a:rPr dirty="0" sz="1750" spc="110">
                <a:latin typeface="Arial MT"/>
                <a:cs typeface="Arial MT"/>
              </a:rPr>
              <a:t>sobre</a:t>
            </a:r>
            <a:r>
              <a:rPr dirty="0" sz="1750" spc="48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484">
                <a:latin typeface="Arial MT"/>
                <a:cs typeface="Arial MT"/>
              </a:rPr>
              <a:t>  </a:t>
            </a:r>
            <a:r>
              <a:rPr dirty="0" sz="1750" spc="120">
                <a:latin typeface="Arial MT"/>
                <a:cs typeface="Arial MT"/>
              </a:rPr>
              <a:t>inserção</a:t>
            </a:r>
            <a:r>
              <a:rPr dirty="0" sz="1750" spc="484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484">
                <a:latin typeface="Arial MT"/>
                <a:cs typeface="Arial MT"/>
              </a:rPr>
              <a:t>  </a:t>
            </a:r>
            <a:r>
              <a:rPr dirty="0" sz="1750" spc="120">
                <a:latin typeface="Arial MT"/>
                <a:cs typeface="Arial MT"/>
              </a:rPr>
              <a:t>ocupação</a:t>
            </a:r>
            <a:r>
              <a:rPr dirty="0" sz="1750" spc="480">
                <a:latin typeface="Arial MT"/>
                <a:cs typeface="Arial MT"/>
              </a:rPr>
              <a:t>  </a:t>
            </a:r>
            <a:r>
              <a:rPr dirty="0" sz="1750" spc="95">
                <a:latin typeface="Arial MT"/>
                <a:cs typeface="Arial MT"/>
              </a:rPr>
              <a:t>das</a:t>
            </a:r>
            <a:r>
              <a:rPr dirty="0" sz="1750" spc="484">
                <a:latin typeface="Arial MT"/>
                <a:cs typeface="Arial MT"/>
              </a:rPr>
              <a:t>  </a:t>
            </a:r>
            <a:r>
              <a:rPr dirty="0" sz="1750" spc="114">
                <a:latin typeface="Arial MT"/>
                <a:cs typeface="Arial MT"/>
              </a:rPr>
              <a:t>mulheres</a:t>
            </a:r>
            <a:r>
              <a:rPr dirty="0" sz="1750" spc="484">
                <a:latin typeface="Arial MT"/>
                <a:cs typeface="Arial MT"/>
              </a:rPr>
              <a:t>  </a:t>
            </a:r>
            <a:r>
              <a:rPr dirty="0" sz="1750" spc="-25">
                <a:latin typeface="Arial MT"/>
                <a:cs typeface="Arial MT"/>
              </a:rPr>
              <a:t>na </a:t>
            </a:r>
            <a:r>
              <a:rPr dirty="0" sz="1750" spc="120">
                <a:latin typeface="Arial MT"/>
                <a:cs typeface="Arial MT"/>
              </a:rPr>
              <a:t>educação</a:t>
            </a:r>
            <a:r>
              <a:rPr dirty="0" sz="1750" spc="44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básica.</a:t>
            </a:r>
            <a:r>
              <a:rPr dirty="0" sz="1750" spc="4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45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trabalho</a:t>
            </a:r>
            <a:r>
              <a:rPr dirty="0" sz="1750" spc="445">
                <a:latin typeface="Arial MT"/>
                <a:cs typeface="Arial MT"/>
              </a:rPr>
              <a:t> </a:t>
            </a:r>
            <a:r>
              <a:rPr dirty="0" sz="1750" spc="75">
                <a:latin typeface="Arial MT"/>
                <a:cs typeface="Arial MT"/>
              </a:rPr>
              <a:t>se</a:t>
            </a:r>
            <a:r>
              <a:rPr dirty="0" sz="1750" spc="44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orienta</a:t>
            </a:r>
            <a:r>
              <a:rPr dirty="0" sz="1750" spc="45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no</a:t>
            </a:r>
            <a:r>
              <a:rPr dirty="0" sz="1750" spc="445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método</a:t>
            </a:r>
            <a:r>
              <a:rPr dirty="0" sz="1750" spc="445">
                <a:latin typeface="Arial MT"/>
                <a:cs typeface="Arial MT"/>
              </a:rPr>
              <a:t> </a:t>
            </a:r>
            <a:r>
              <a:rPr dirty="0" sz="1750" spc="45">
                <a:latin typeface="Arial MT"/>
                <a:cs typeface="Arial MT"/>
              </a:rPr>
              <a:t>do </a:t>
            </a:r>
            <a:r>
              <a:rPr dirty="0" sz="1750" spc="120">
                <a:latin typeface="Arial MT"/>
                <a:cs typeface="Arial MT"/>
              </a:rPr>
              <a:t>materialismo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130">
                <a:latin typeface="Arial MT"/>
                <a:cs typeface="Arial MT"/>
              </a:rPr>
              <a:t>histórico-</a:t>
            </a:r>
            <a:r>
              <a:rPr dirty="0" sz="1750" spc="120">
                <a:latin typeface="Arial MT"/>
                <a:cs typeface="Arial MT"/>
              </a:rPr>
              <a:t>dialético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95">
                <a:latin typeface="Arial MT"/>
                <a:cs typeface="Arial MT"/>
              </a:rPr>
              <a:t>nas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25">
                <a:latin typeface="Arial MT"/>
                <a:cs typeface="Arial MT"/>
              </a:rPr>
              <a:t>contribuições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45">
                <a:latin typeface="Arial MT"/>
                <a:cs typeface="Arial MT"/>
              </a:rPr>
              <a:t>do </a:t>
            </a:r>
            <a:r>
              <a:rPr dirty="0" sz="1750" spc="120">
                <a:latin typeface="Arial MT"/>
                <a:cs typeface="Arial MT"/>
              </a:rPr>
              <a:t>feminismo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materialista.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67037" y="8038160"/>
            <a:ext cx="5699125" cy="31261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397510" marR="5080">
              <a:lnSpc>
                <a:spcPct val="110800"/>
              </a:lnSpc>
              <a:spcBef>
                <a:spcPts val="90"/>
              </a:spcBef>
            </a:pPr>
            <a:r>
              <a:rPr dirty="0" sz="1750" spc="120">
                <a:latin typeface="Arial MT"/>
                <a:cs typeface="Arial MT"/>
              </a:rPr>
              <a:t>expansão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de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tendências</a:t>
            </a:r>
            <a:r>
              <a:rPr dirty="0" sz="1750" spc="28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neoliberais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no</a:t>
            </a:r>
            <a:r>
              <a:rPr dirty="0" sz="1750" spc="280">
                <a:latin typeface="Arial MT"/>
                <a:cs typeface="Arial MT"/>
              </a:rPr>
              <a:t> </a:t>
            </a:r>
            <a:r>
              <a:rPr dirty="0" sz="1750" spc="75">
                <a:latin typeface="Arial MT"/>
                <a:cs typeface="Arial MT"/>
              </a:rPr>
              <a:t>país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-50">
                <a:latin typeface="Arial MT"/>
                <a:cs typeface="Arial MT"/>
              </a:rPr>
              <a:t>e </a:t>
            </a:r>
            <a:r>
              <a:rPr dirty="0" sz="1750" spc="75">
                <a:latin typeface="Arial MT"/>
                <a:cs typeface="Arial MT"/>
              </a:rPr>
              <a:t>os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estudos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desse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100">
                <a:latin typeface="Arial MT"/>
                <a:cs typeface="Arial MT"/>
              </a:rPr>
              <a:t>tema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no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RN;</a:t>
            </a:r>
            <a:endParaRPr sz="1750">
              <a:latin typeface="Arial MT"/>
              <a:cs typeface="Arial MT"/>
            </a:endParaRPr>
          </a:p>
          <a:p>
            <a:pPr algn="just" marL="397510" marR="5080">
              <a:lnSpc>
                <a:spcPct val="110800"/>
              </a:lnSpc>
            </a:pPr>
            <a:r>
              <a:rPr dirty="0" sz="1750" spc="120">
                <a:latin typeface="Arial MT"/>
                <a:cs typeface="Arial MT"/>
              </a:rPr>
              <a:t>Apreender</a:t>
            </a:r>
            <a:r>
              <a:rPr dirty="0" sz="1750" spc="475">
                <a:latin typeface="Arial MT"/>
                <a:cs typeface="Arial MT"/>
              </a:rPr>
              <a:t> </a:t>
            </a:r>
            <a:r>
              <a:rPr dirty="0" sz="1750" spc="105">
                <a:latin typeface="Arial MT"/>
                <a:cs typeface="Arial MT"/>
              </a:rPr>
              <a:t>como</a:t>
            </a:r>
            <a:r>
              <a:rPr dirty="0" sz="1750" spc="4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48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formação</a:t>
            </a:r>
            <a:r>
              <a:rPr dirty="0" sz="1750" spc="48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socioeconômica </a:t>
            </a:r>
            <a:r>
              <a:rPr dirty="0" sz="1750" spc="70">
                <a:latin typeface="Arial MT"/>
                <a:cs typeface="Arial MT"/>
              </a:rPr>
              <a:t>do</a:t>
            </a:r>
            <a:r>
              <a:rPr dirty="0" sz="1750" spc="20">
                <a:latin typeface="Arial MT"/>
                <a:cs typeface="Arial MT"/>
              </a:rPr>
              <a:t>  </a:t>
            </a:r>
            <a:r>
              <a:rPr dirty="0" sz="1750" spc="95">
                <a:latin typeface="Arial MT"/>
                <a:cs typeface="Arial MT"/>
              </a:rPr>
              <a:t>Rio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 spc="110">
                <a:latin typeface="Arial MT"/>
                <a:cs typeface="Arial MT"/>
              </a:rPr>
              <a:t>Grande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 spc="70">
                <a:latin typeface="Arial MT"/>
                <a:cs typeface="Arial MT"/>
              </a:rPr>
              <a:t>do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 spc="110">
                <a:latin typeface="Arial MT"/>
                <a:cs typeface="Arial MT"/>
              </a:rPr>
              <a:t>Norte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 spc="75">
                <a:latin typeface="Arial MT"/>
                <a:cs typeface="Arial MT"/>
              </a:rPr>
              <a:t>se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 spc="120">
                <a:latin typeface="Arial MT"/>
                <a:cs typeface="Arial MT"/>
              </a:rPr>
              <a:t>relaciona</a:t>
            </a:r>
            <a:r>
              <a:rPr dirty="0" sz="1750" spc="20">
                <a:latin typeface="Arial MT"/>
                <a:cs typeface="Arial MT"/>
              </a:rPr>
              <a:t>  </a:t>
            </a:r>
            <a:r>
              <a:rPr dirty="0" sz="1750" spc="95">
                <a:latin typeface="Arial MT"/>
                <a:cs typeface="Arial MT"/>
              </a:rPr>
              <a:t>com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 spc="-50">
                <a:latin typeface="Arial MT"/>
                <a:cs typeface="Arial MT"/>
              </a:rPr>
              <a:t>o </a:t>
            </a:r>
            <a:r>
              <a:rPr dirty="0" sz="1750" spc="110">
                <a:latin typeface="Arial MT"/>
                <a:cs typeface="Arial MT"/>
              </a:rPr>
              <a:t>campo</a:t>
            </a:r>
            <a:r>
              <a:rPr dirty="0" sz="1750" spc="36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da</a:t>
            </a:r>
            <a:r>
              <a:rPr dirty="0" sz="1750" spc="36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inserção</a:t>
            </a:r>
            <a:r>
              <a:rPr dirty="0" sz="1750" spc="3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36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ocupação</a:t>
            </a:r>
            <a:r>
              <a:rPr dirty="0" sz="1750" spc="360">
                <a:latin typeface="Arial MT"/>
                <a:cs typeface="Arial MT"/>
              </a:rPr>
              <a:t> </a:t>
            </a:r>
            <a:r>
              <a:rPr dirty="0" sz="1750" spc="95">
                <a:latin typeface="Arial MT"/>
                <a:cs typeface="Arial MT"/>
              </a:rPr>
              <a:t>das</a:t>
            </a:r>
            <a:r>
              <a:rPr dirty="0" sz="1750" spc="360">
                <a:latin typeface="Arial MT"/>
                <a:cs typeface="Arial MT"/>
              </a:rPr>
              <a:t> </a:t>
            </a:r>
            <a:r>
              <a:rPr dirty="0" sz="1750" spc="105">
                <a:latin typeface="Arial MT"/>
                <a:cs typeface="Arial MT"/>
              </a:rPr>
              <a:t>mulheres </a:t>
            </a:r>
            <a:r>
              <a:rPr dirty="0" sz="1750" spc="120">
                <a:latin typeface="Arial MT"/>
                <a:cs typeface="Arial MT"/>
              </a:rPr>
              <a:t>trabalhando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na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educação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105">
                <a:latin typeface="Arial MT"/>
                <a:cs typeface="Arial MT"/>
              </a:rPr>
              <a:t>básica;</a:t>
            </a:r>
            <a:endParaRPr sz="1750">
              <a:latin typeface="Arial MT"/>
              <a:cs typeface="Arial MT"/>
            </a:endParaRPr>
          </a:p>
          <a:p>
            <a:pPr algn="just" marL="397510" marR="5080">
              <a:lnSpc>
                <a:spcPct val="110800"/>
              </a:lnSpc>
            </a:pPr>
            <a:r>
              <a:rPr dirty="0" sz="1750" spc="120">
                <a:latin typeface="Arial MT"/>
                <a:cs typeface="Arial MT"/>
              </a:rPr>
              <a:t>Identificar</a:t>
            </a:r>
            <a:r>
              <a:rPr dirty="0" sz="1750" spc="490">
                <a:latin typeface="Arial MT"/>
                <a:cs typeface="Arial MT"/>
              </a:rPr>
              <a:t> </a:t>
            </a:r>
            <a:r>
              <a:rPr dirty="0" sz="1750" spc="105">
                <a:latin typeface="Arial MT"/>
                <a:cs typeface="Arial MT"/>
              </a:rPr>
              <a:t>como</a:t>
            </a:r>
            <a:r>
              <a:rPr dirty="0" sz="1750" spc="495">
                <a:latin typeface="Arial MT"/>
                <a:cs typeface="Arial MT"/>
              </a:rPr>
              <a:t> </a:t>
            </a:r>
            <a:r>
              <a:rPr dirty="0" sz="1750" spc="75">
                <a:latin typeface="Arial MT"/>
                <a:cs typeface="Arial MT"/>
              </a:rPr>
              <a:t>se</a:t>
            </a:r>
            <a:r>
              <a:rPr dirty="0" sz="1750" spc="49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configura</a:t>
            </a:r>
            <a:r>
              <a:rPr dirty="0" sz="1750" spc="4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49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dimensão</a:t>
            </a:r>
            <a:r>
              <a:rPr dirty="0" sz="1750" spc="490">
                <a:latin typeface="Arial MT"/>
                <a:cs typeface="Arial MT"/>
              </a:rPr>
              <a:t> </a:t>
            </a:r>
            <a:r>
              <a:rPr dirty="0" sz="1750" spc="45">
                <a:latin typeface="Arial MT"/>
                <a:cs typeface="Arial MT"/>
              </a:rPr>
              <a:t>do </a:t>
            </a:r>
            <a:r>
              <a:rPr dirty="0" sz="1750" spc="114">
                <a:latin typeface="Arial MT"/>
                <a:cs typeface="Arial MT"/>
              </a:rPr>
              <a:t>racismo,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patriarcado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00">
                <a:latin typeface="Arial MT"/>
                <a:cs typeface="Arial MT"/>
              </a:rPr>
              <a:t>luta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de</a:t>
            </a:r>
            <a:r>
              <a:rPr dirty="0" sz="1750" spc="445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classes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00">
                <a:latin typeface="Arial MT"/>
                <a:cs typeface="Arial MT"/>
              </a:rPr>
              <a:t>nesse </a:t>
            </a:r>
            <a:r>
              <a:rPr dirty="0" sz="1750" spc="105">
                <a:latin typeface="Arial MT"/>
                <a:cs typeface="Arial MT"/>
              </a:rPr>
              <a:t>recorte.</a:t>
            </a:r>
            <a:endParaRPr sz="17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2250" b="1">
                <a:latin typeface="Arial"/>
                <a:cs typeface="Arial"/>
              </a:rPr>
              <a:t>R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E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S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U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L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T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A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D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O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spc="-50" b="1">
                <a:latin typeface="Arial"/>
                <a:cs typeface="Arial"/>
              </a:rPr>
              <a:t>S</a:t>
            </a:r>
            <a:endParaRPr sz="225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444277" y="15480938"/>
            <a:ext cx="6064250" cy="2420620"/>
          </a:xfrm>
          <a:prstGeom prst="rect">
            <a:avLst/>
          </a:prstGeom>
        </p:spPr>
        <p:txBody>
          <a:bodyPr wrap="square" lIns="0" tIns="19367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525"/>
              </a:spcBef>
            </a:pPr>
            <a:r>
              <a:rPr dirty="0" sz="2250" b="1">
                <a:latin typeface="Arial"/>
                <a:cs typeface="Arial"/>
              </a:rPr>
              <a:t>R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E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F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E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R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Ê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N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C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I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A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S</a:t>
            </a:r>
            <a:r>
              <a:rPr dirty="0" sz="2250" spc="50" b="1">
                <a:latin typeface="Arial"/>
                <a:cs typeface="Arial"/>
              </a:rPr>
              <a:t>  </a:t>
            </a:r>
            <a:r>
              <a:rPr dirty="0" sz="2250">
                <a:latin typeface="Arial MT"/>
                <a:cs typeface="Arial MT"/>
              </a:rPr>
              <a:t>(</a:t>
            </a:r>
            <a:r>
              <a:rPr dirty="0" sz="2250" spc="-270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p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r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i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n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c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i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p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a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i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>
                <a:latin typeface="Arial MT"/>
                <a:cs typeface="Arial MT"/>
              </a:rPr>
              <a:t>s</a:t>
            </a:r>
            <a:r>
              <a:rPr dirty="0" sz="2250" spc="-265">
                <a:latin typeface="Arial MT"/>
                <a:cs typeface="Arial MT"/>
              </a:rPr>
              <a:t> </a:t>
            </a:r>
            <a:r>
              <a:rPr dirty="0" sz="2250" spc="-50">
                <a:latin typeface="Arial MT"/>
                <a:cs typeface="Arial MT"/>
              </a:rPr>
              <a:t>)</a:t>
            </a:r>
            <a:endParaRPr sz="2250">
              <a:latin typeface="Arial MT"/>
              <a:cs typeface="Arial MT"/>
            </a:endParaRPr>
          </a:p>
          <a:p>
            <a:pPr algn="just" marL="12700" marR="5080">
              <a:lnSpc>
                <a:spcPct val="114100"/>
              </a:lnSpc>
              <a:spcBef>
                <a:spcPts val="770"/>
              </a:spcBef>
            </a:pPr>
            <a:r>
              <a:rPr dirty="0" sz="1700">
                <a:latin typeface="Arial MT"/>
                <a:cs typeface="Arial MT"/>
              </a:rPr>
              <a:t>HIRATA,</a:t>
            </a:r>
            <a:r>
              <a:rPr dirty="0" sz="1700" spc="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H.;</a:t>
            </a:r>
            <a:r>
              <a:rPr dirty="0" sz="1700" spc="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KERGOAT,</a:t>
            </a:r>
            <a:r>
              <a:rPr dirty="0" sz="1700" spc="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D.</a:t>
            </a:r>
            <a:r>
              <a:rPr dirty="0" sz="1700" spc="20">
                <a:latin typeface="Arial MT"/>
                <a:cs typeface="Arial MT"/>
              </a:rPr>
              <a:t> </a:t>
            </a:r>
            <a:r>
              <a:rPr dirty="0" sz="1700" b="1">
                <a:latin typeface="Arial"/>
                <a:cs typeface="Arial"/>
              </a:rPr>
              <a:t>Novas</a:t>
            </a:r>
            <a:r>
              <a:rPr dirty="0" sz="1700" spc="1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configurações</a:t>
            </a:r>
            <a:r>
              <a:rPr dirty="0" sz="1700" spc="1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da</a:t>
            </a:r>
            <a:r>
              <a:rPr dirty="0" sz="1700" spc="15" b="1">
                <a:latin typeface="Arial"/>
                <a:cs typeface="Arial"/>
              </a:rPr>
              <a:t> </a:t>
            </a:r>
            <a:r>
              <a:rPr dirty="0" sz="1700" spc="-10" b="1">
                <a:latin typeface="Arial"/>
                <a:cs typeface="Arial"/>
              </a:rPr>
              <a:t>divisão </a:t>
            </a:r>
            <a:r>
              <a:rPr dirty="0" sz="1700" b="1">
                <a:latin typeface="Arial"/>
                <a:cs typeface="Arial"/>
              </a:rPr>
              <a:t>sexual</a:t>
            </a:r>
            <a:r>
              <a:rPr dirty="0" sz="1700" spc="150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do</a:t>
            </a:r>
            <a:r>
              <a:rPr dirty="0" sz="1700" spc="150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trabalho</a:t>
            </a:r>
            <a:r>
              <a:rPr dirty="0" sz="1700">
                <a:latin typeface="Arial MT"/>
                <a:cs typeface="Arial MT"/>
              </a:rPr>
              <a:t>.</a:t>
            </a:r>
            <a:r>
              <a:rPr dirty="0" sz="1700" spc="1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Cadernos</a:t>
            </a:r>
            <a:r>
              <a:rPr dirty="0" sz="1700" spc="1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1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Pesquisa,</a:t>
            </a:r>
            <a:r>
              <a:rPr dirty="0" sz="1700" spc="1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v.</a:t>
            </a:r>
            <a:r>
              <a:rPr dirty="0" sz="1700" spc="1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37,</a:t>
            </a:r>
            <a:r>
              <a:rPr dirty="0" sz="1700" spc="1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n.</a:t>
            </a:r>
            <a:r>
              <a:rPr dirty="0" sz="1700" spc="1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132,</a:t>
            </a:r>
            <a:r>
              <a:rPr dirty="0" sz="1700" spc="150">
                <a:latin typeface="Arial MT"/>
                <a:cs typeface="Arial MT"/>
              </a:rPr>
              <a:t> </a:t>
            </a:r>
            <a:r>
              <a:rPr dirty="0" sz="1700" spc="-25">
                <a:latin typeface="Arial MT"/>
                <a:cs typeface="Arial MT"/>
              </a:rPr>
              <a:t>p. </a:t>
            </a:r>
            <a:r>
              <a:rPr dirty="0" sz="1700" spc="-10">
                <a:latin typeface="Arial MT"/>
                <a:cs typeface="Arial MT"/>
              </a:rPr>
              <a:t>595-</a:t>
            </a:r>
            <a:r>
              <a:rPr dirty="0" sz="1700">
                <a:latin typeface="Arial MT"/>
                <a:cs typeface="Arial MT"/>
              </a:rPr>
              <a:t>609,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set./dez.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2007.</a:t>
            </a:r>
            <a:endParaRPr sz="1700">
              <a:latin typeface="Arial MT"/>
              <a:cs typeface="Arial MT"/>
            </a:endParaRPr>
          </a:p>
          <a:p>
            <a:pPr algn="just" marL="12700" marR="5080">
              <a:lnSpc>
                <a:spcPct val="114100"/>
              </a:lnSpc>
            </a:pPr>
            <a:r>
              <a:rPr dirty="0" sz="1700">
                <a:latin typeface="Arial MT"/>
                <a:cs typeface="Arial MT"/>
              </a:rPr>
              <a:t>Bruschini,</a:t>
            </a:r>
            <a:r>
              <a:rPr dirty="0" sz="1700" spc="3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M.</a:t>
            </a:r>
            <a:r>
              <a:rPr dirty="0" sz="1700" spc="3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C.</a:t>
            </a:r>
            <a:r>
              <a:rPr dirty="0" sz="1700" spc="3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A.,</a:t>
            </a:r>
            <a:r>
              <a:rPr dirty="0" sz="1700" spc="3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&amp;</a:t>
            </a:r>
            <a:r>
              <a:rPr dirty="0" sz="1700" spc="3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Amado,</a:t>
            </a:r>
            <a:r>
              <a:rPr dirty="0" sz="1700" spc="3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T.</a:t>
            </a:r>
            <a:r>
              <a:rPr dirty="0" sz="1700" spc="3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(1988).</a:t>
            </a:r>
            <a:r>
              <a:rPr dirty="0" sz="1700" spc="30">
                <a:latin typeface="Arial MT"/>
                <a:cs typeface="Arial MT"/>
              </a:rPr>
              <a:t>  </a:t>
            </a:r>
            <a:r>
              <a:rPr dirty="0" sz="1700" b="1">
                <a:latin typeface="Arial"/>
                <a:cs typeface="Arial"/>
              </a:rPr>
              <a:t>Estudos</a:t>
            </a:r>
            <a:r>
              <a:rPr dirty="0" sz="1700" spc="30" b="1">
                <a:latin typeface="Arial"/>
                <a:cs typeface="Arial"/>
              </a:rPr>
              <a:t>  </a:t>
            </a:r>
            <a:r>
              <a:rPr dirty="0" sz="1700" spc="-10" b="1">
                <a:latin typeface="Arial"/>
                <a:cs typeface="Arial"/>
              </a:rPr>
              <a:t>sobre </a:t>
            </a:r>
            <a:r>
              <a:rPr dirty="0" sz="1700" b="1">
                <a:latin typeface="Arial"/>
                <a:cs typeface="Arial"/>
              </a:rPr>
              <a:t>mulher</a:t>
            </a:r>
            <a:r>
              <a:rPr dirty="0" sz="1700" spc="-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e</a:t>
            </a:r>
            <a:r>
              <a:rPr dirty="0" sz="1700" spc="-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educação:</a:t>
            </a:r>
            <a:r>
              <a:rPr dirty="0" sz="1700" spc="-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algumas questões</a:t>
            </a:r>
            <a:r>
              <a:rPr dirty="0" sz="1700" spc="-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sobre</a:t>
            </a:r>
            <a:r>
              <a:rPr dirty="0" sz="1700" spc="-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o </a:t>
            </a:r>
            <a:r>
              <a:rPr dirty="0" sz="1700" spc="-10" b="1">
                <a:latin typeface="Arial"/>
                <a:cs typeface="Arial"/>
              </a:rPr>
              <a:t>magistério</a:t>
            </a:r>
            <a:r>
              <a:rPr dirty="0" sz="1700" spc="-10">
                <a:latin typeface="Arial MT"/>
                <a:cs typeface="Arial MT"/>
              </a:rPr>
              <a:t>. </a:t>
            </a:r>
            <a:r>
              <a:rPr dirty="0" sz="1700">
                <a:latin typeface="Arial MT"/>
                <a:cs typeface="Arial MT"/>
              </a:rPr>
              <a:t>Cadernos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Pesquisa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444277" y="17876073"/>
            <a:ext cx="6064250" cy="9124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4100"/>
              </a:lnSpc>
              <a:spcBef>
                <a:spcPts val="100"/>
              </a:spcBef>
            </a:pPr>
            <a:r>
              <a:rPr dirty="0" sz="1700">
                <a:latin typeface="Arial MT"/>
                <a:cs typeface="Arial MT"/>
              </a:rPr>
              <a:t>BRASIL.</a:t>
            </a:r>
            <a:r>
              <a:rPr dirty="0" sz="1700" spc="49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Instituto</a:t>
            </a:r>
            <a:r>
              <a:rPr dirty="0" sz="1700" spc="49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Nacional</a:t>
            </a:r>
            <a:r>
              <a:rPr dirty="0" sz="1700" spc="484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49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Estudos</a:t>
            </a:r>
            <a:r>
              <a:rPr dirty="0" sz="1700" spc="49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e</a:t>
            </a:r>
            <a:r>
              <a:rPr dirty="0" sz="1700" spc="490">
                <a:latin typeface="Arial MT"/>
                <a:cs typeface="Arial MT"/>
              </a:rPr>
              <a:t>  </a:t>
            </a:r>
            <a:r>
              <a:rPr dirty="0" sz="1700" spc="-10">
                <a:latin typeface="Arial MT"/>
                <a:cs typeface="Arial MT"/>
              </a:rPr>
              <a:t>Pesquisas </a:t>
            </a:r>
            <a:r>
              <a:rPr dirty="0" sz="1700">
                <a:latin typeface="Arial MT"/>
                <a:cs typeface="Arial MT"/>
              </a:rPr>
              <a:t>Educacionais</a:t>
            </a:r>
            <a:r>
              <a:rPr dirty="0" sz="1700" spc="6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Anísio</a:t>
            </a:r>
            <a:r>
              <a:rPr dirty="0" sz="1700" spc="65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Teixeira</a:t>
            </a:r>
            <a:r>
              <a:rPr dirty="0" sz="1700" spc="6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(Inep).</a:t>
            </a:r>
            <a:r>
              <a:rPr dirty="0" sz="1700" spc="65">
                <a:latin typeface="Arial MT"/>
                <a:cs typeface="Arial MT"/>
              </a:rPr>
              <a:t>  </a:t>
            </a:r>
            <a:r>
              <a:rPr dirty="0" sz="1700" b="1">
                <a:latin typeface="Arial"/>
                <a:cs typeface="Arial"/>
              </a:rPr>
              <a:t>Censo</a:t>
            </a:r>
            <a:r>
              <a:rPr dirty="0" sz="1700" spc="60" b="1">
                <a:latin typeface="Arial"/>
                <a:cs typeface="Arial"/>
              </a:rPr>
              <a:t>  </a:t>
            </a:r>
            <a:r>
              <a:rPr dirty="0" sz="1700" b="1">
                <a:latin typeface="Arial"/>
                <a:cs typeface="Arial"/>
              </a:rPr>
              <a:t>da</a:t>
            </a:r>
            <a:r>
              <a:rPr dirty="0" sz="1700" spc="65" b="1">
                <a:latin typeface="Arial"/>
                <a:cs typeface="Arial"/>
              </a:rPr>
              <a:t>  </a:t>
            </a:r>
            <a:r>
              <a:rPr dirty="0" sz="1700" spc="-10" b="1">
                <a:latin typeface="Arial"/>
                <a:cs typeface="Arial"/>
              </a:rPr>
              <a:t>Educação </a:t>
            </a:r>
            <a:r>
              <a:rPr dirty="0" sz="1700" b="1">
                <a:latin typeface="Arial"/>
                <a:cs typeface="Arial"/>
              </a:rPr>
              <a:t>Básica</a:t>
            </a:r>
            <a:r>
              <a:rPr dirty="0" sz="1700" spc="-5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2023:</a:t>
            </a:r>
            <a:r>
              <a:rPr dirty="0" sz="1700" spc="-50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notas</a:t>
            </a:r>
            <a:r>
              <a:rPr dirty="0" sz="1700" spc="-55" b="1">
                <a:latin typeface="Arial"/>
                <a:cs typeface="Arial"/>
              </a:rPr>
              <a:t> </a:t>
            </a:r>
            <a:r>
              <a:rPr dirty="0" sz="1700" b="1">
                <a:latin typeface="Arial"/>
                <a:cs typeface="Arial"/>
              </a:rPr>
              <a:t>estatísticas</a:t>
            </a:r>
            <a:r>
              <a:rPr dirty="0" sz="1700">
                <a:latin typeface="Arial MT"/>
                <a:cs typeface="Arial MT"/>
              </a:rPr>
              <a:t>.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Brasília,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DF: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Inep,</a:t>
            </a:r>
            <a:r>
              <a:rPr dirty="0" sz="1700" spc="-55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2024.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66853" y="11102430"/>
            <a:ext cx="12802235" cy="4413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 indent="272415">
              <a:lnSpc>
                <a:spcPct val="117500"/>
              </a:lnSpc>
              <a:spcBef>
                <a:spcPts val="90"/>
              </a:spcBef>
            </a:pP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processo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pesquisa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iniciou-se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com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um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estudo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sobre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formação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socioeconômica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Rio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Grande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Norte,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desde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 spc="-50">
                <a:latin typeface="Arial MT"/>
                <a:cs typeface="Arial MT"/>
              </a:rPr>
              <a:t>a </a:t>
            </a:r>
            <a:r>
              <a:rPr dirty="0" sz="1750">
                <a:latin typeface="Arial MT"/>
                <a:cs typeface="Arial MT"/>
              </a:rPr>
              <a:t>segunda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metade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8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século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XX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até</a:t>
            </a:r>
            <a:r>
              <a:rPr dirty="0" sz="1750" spc="8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os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dias</a:t>
            </a:r>
            <a:r>
              <a:rPr dirty="0" sz="1750" spc="8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atuais.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Exploramos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as</a:t>
            </a:r>
            <a:r>
              <a:rPr dirty="0" sz="1750" spc="8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produções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acadêmicas</a:t>
            </a:r>
            <a:r>
              <a:rPr dirty="0" sz="1750" spc="8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disponíveis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na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Biblioteca</a:t>
            </a:r>
            <a:r>
              <a:rPr dirty="0" sz="1750" spc="8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Central</a:t>
            </a:r>
            <a:r>
              <a:rPr dirty="0" sz="1750" spc="80">
                <a:latin typeface="Arial MT"/>
                <a:cs typeface="Arial MT"/>
              </a:rPr>
              <a:t> </a:t>
            </a:r>
            <a:r>
              <a:rPr dirty="0" sz="1750" spc="-20">
                <a:latin typeface="Arial MT"/>
                <a:cs typeface="Arial MT"/>
              </a:rPr>
              <a:t>Zila </a:t>
            </a:r>
            <a:r>
              <a:rPr dirty="0" sz="1750">
                <a:latin typeface="Arial MT"/>
                <a:cs typeface="Arial MT"/>
              </a:rPr>
              <a:t>Mamede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(BCZM/UFRN)</a:t>
            </a:r>
            <a:r>
              <a:rPr dirty="0" sz="1750" spc="7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em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portais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periódicos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científicos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Universidade.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explorar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Acervo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Especial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UFRN,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nota- </a:t>
            </a:r>
            <a:r>
              <a:rPr dirty="0" sz="1750">
                <a:latin typeface="Arial MT"/>
                <a:cs typeface="Arial MT"/>
              </a:rPr>
              <a:t>se</a:t>
            </a:r>
            <a:r>
              <a:rPr dirty="0" sz="1750" spc="2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que,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espaço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reservado</a:t>
            </a:r>
            <a:r>
              <a:rPr dirty="0" sz="1750" spc="2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para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obras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"Trabalho</a:t>
            </a:r>
            <a:r>
              <a:rPr dirty="0" sz="1750" spc="2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Formação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Social,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Histórica</a:t>
            </a:r>
            <a:r>
              <a:rPr dirty="0" sz="1750" spc="2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Econômica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RN",</a:t>
            </a:r>
            <a:r>
              <a:rPr dirty="0" sz="1750" spc="2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apenas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um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livro </a:t>
            </a:r>
            <a:r>
              <a:rPr dirty="0" sz="1750">
                <a:latin typeface="Arial MT"/>
                <a:cs typeface="Arial MT"/>
              </a:rPr>
              <a:t>destaca</a:t>
            </a:r>
            <a:r>
              <a:rPr dirty="0" sz="1750" spc="1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realidade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feminina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capítulo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"Distribuição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população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pelas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diversas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atividades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econômicas"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(SANTOS,</a:t>
            </a:r>
            <a:r>
              <a:rPr dirty="0" sz="1750" spc="155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2022).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campo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trabalho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na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educação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básica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também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é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abordado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em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poucas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obras,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identificado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nas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produções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com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temáticas</a:t>
            </a:r>
            <a:r>
              <a:rPr dirty="0" sz="1750" spc="55">
                <a:latin typeface="Arial MT"/>
                <a:cs typeface="Arial MT"/>
              </a:rPr>
              <a:t> </a:t>
            </a:r>
            <a:r>
              <a:rPr dirty="0" sz="1750" spc="-25">
                <a:latin typeface="Arial MT"/>
                <a:cs typeface="Arial MT"/>
              </a:rPr>
              <a:t>de </a:t>
            </a:r>
            <a:r>
              <a:rPr dirty="0" sz="1750">
                <a:latin typeface="Arial MT"/>
                <a:cs typeface="Arial MT"/>
              </a:rPr>
              <a:t>organização</a:t>
            </a:r>
            <a:r>
              <a:rPr dirty="0" sz="1750" spc="31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política</a:t>
            </a:r>
            <a:r>
              <a:rPr dirty="0" sz="1750" spc="3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31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sindical,</a:t>
            </a:r>
            <a:r>
              <a:rPr dirty="0" sz="1750" spc="3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com</a:t>
            </a:r>
            <a:r>
              <a:rPr dirty="0" sz="1750" spc="31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pouco</a:t>
            </a:r>
            <a:r>
              <a:rPr dirty="0" sz="1750" spc="3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enfoque</a:t>
            </a:r>
            <a:r>
              <a:rPr dirty="0" sz="1750" spc="31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3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recorte</a:t>
            </a:r>
            <a:r>
              <a:rPr dirty="0" sz="1750" spc="31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3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sexo/gênero</a:t>
            </a:r>
            <a:r>
              <a:rPr dirty="0" sz="1750" spc="31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na</a:t>
            </a:r>
            <a:r>
              <a:rPr dirty="0" sz="1750" spc="3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construção</a:t>
            </a:r>
            <a:r>
              <a:rPr dirty="0" sz="1750" spc="31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histórica.</a:t>
            </a:r>
            <a:r>
              <a:rPr dirty="0" sz="1750" spc="3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31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entanto,</a:t>
            </a:r>
            <a:r>
              <a:rPr dirty="0" sz="1750" spc="315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outras </a:t>
            </a:r>
            <a:r>
              <a:rPr dirty="0" sz="1750">
                <a:latin typeface="Arial MT"/>
                <a:cs typeface="Arial MT"/>
              </a:rPr>
              <a:t>fontes</a:t>
            </a:r>
            <a:r>
              <a:rPr dirty="0" sz="1750" spc="34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bibliográficas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dados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contemporâneos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confirmam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34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significativa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presença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feminina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corpo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docente</a:t>
            </a:r>
            <a:r>
              <a:rPr dirty="0" sz="1750" spc="34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</a:t>
            </a:r>
            <a:r>
              <a:rPr dirty="0" sz="1750" spc="345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educação </a:t>
            </a:r>
            <a:r>
              <a:rPr dirty="0" sz="1750">
                <a:latin typeface="Arial MT"/>
                <a:cs typeface="Arial MT"/>
              </a:rPr>
              <a:t>básica.</a:t>
            </a:r>
            <a:r>
              <a:rPr dirty="0" sz="1750" spc="2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Segundo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Censo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Escolar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2023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(MEC/INEP),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das</a:t>
            </a:r>
            <a:r>
              <a:rPr dirty="0" sz="1750" spc="21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2.354.194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pessoas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que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compõem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quadro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22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professores</a:t>
            </a:r>
            <a:r>
              <a:rPr dirty="0" sz="1750" spc="215">
                <a:latin typeface="Arial MT"/>
                <a:cs typeface="Arial MT"/>
              </a:rPr>
              <a:t> </a:t>
            </a:r>
            <a:r>
              <a:rPr dirty="0" sz="1750" spc="-25">
                <a:latin typeface="Arial MT"/>
                <a:cs typeface="Arial MT"/>
              </a:rPr>
              <a:t>na </a:t>
            </a:r>
            <a:r>
              <a:rPr dirty="0" sz="1750">
                <a:latin typeface="Arial MT"/>
                <a:cs typeface="Arial MT"/>
              </a:rPr>
              <a:t>educação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básica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Brasil,</a:t>
            </a:r>
            <a:r>
              <a:rPr dirty="0" sz="1750" spc="20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maioria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é</a:t>
            </a:r>
            <a:r>
              <a:rPr dirty="0" sz="1750" spc="20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composta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por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mulheres:</a:t>
            </a:r>
            <a:r>
              <a:rPr dirty="0" sz="1750" spc="20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96,2%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na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educação</a:t>
            </a:r>
            <a:r>
              <a:rPr dirty="0" sz="1750" spc="20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infantil,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87,7%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nos</a:t>
            </a:r>
            <a:r>
              <a:rPr dirty="0" sz="1750" spc="20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anos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iniciais,</a:t>
            </a:r>
            <a:r>
              <a:rPr dirty="0" sz="1750" spc="195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66,5% </a:t>
            </a:r>
            <a:r>
              <a:rPr dirty="0" sz="1750">
                <a:latin typeface="Arial MT"/>
                <a:cs typeface="Arial MT"/>
              </a:rPr>
              <a:t>nos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anos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finais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ensino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fundamental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57,7%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ensino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médio.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Além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disso,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observa-se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que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7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cenário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nacional,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75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Governo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Estado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RN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tem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avançado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número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profissionais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concursados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estáveis.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Essas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evidências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estão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sendo</a:t>
            </a:r>
            <a:r>
              <a:rPr dirty="0" sz="1750" spc="60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analisadas </a:t>
            </a:r>
            <a:r>
              <a:rPr dirty="0" sz="1750">
                <a:latin typeface="Arial MT"/>
                <a:cs typeface="Arial MT"/>
              </a:rPr>
              <a:t>pelo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grupo,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em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conjunto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com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sistematização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dados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ainda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em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construção,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seguindo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Plano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Trabalho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pesquisa correspondente.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66485" y="15460566"/>
            <a:ext cx="6129020" cy="1628139"/>
          </a:xfrm>
          <a:prstGeom prst="rect">
            <a:avLst/>
          </a:prstGeom>
        </p:spPr>
        <p:txBody>
          <a:bodyPr wrap="square" lIns="0" tIns="213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dirty="0" sz="2250" b="1">
                <a:latin typeface="Arial"/>
                <a:cs typeface="Arial"/>
              </a:rPr>
              <a:t>C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O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N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C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L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U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S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Ã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spc="-50" b="1">
                <a:latin typeface="Arial"/>
                <a:cs typeface="Arial"/>
              </a:rPr>
              <a:t>O</a:t>
            </a:r>
            <a:endParaRPr sz="2250">
              <a:latin typeface="Arial"/>
              <a:cs typeface="Arial"/>
            </a:endParaRPr>
          </a:p>
          <a:p>
            <a:pPr algn="just" marL="12700" marR="5080" indent="257810">
              <a:lnSpc>
                <a:spcPct val="117500"/>
              </a:lnSpc>
              <a:spcBef>
                <a:spcPts val="925"/>
              </a:spcBef>
            </a:pPr>
            <a:r>
              <a:rPr dirty="0" sz="1750">
                <a:latin typeface="Arial MT"/>
                <a:cs typeface="Arial MT"/>
              </a:rPr>
              <a:t>Os</a:t>
            </a:r>
            <a:r>
              <a:rPr dirty="0" sz="1750" spc="229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poucos</a:t>
            </a:r>
            <a:r>
              <a:rPr dirty="0" sz="1750" spc="23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registros</a:t>
            </a:r>
            <a:r>
              <a:rPr dirty="0" sz="1750" spc="229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da</a:t>
            </a:r>
            <a:r>
              <a:rPr dirty="0" sz="1750" spc="23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população</a:t>
            </a:r>
            <a:r>
              <a:rPr dirty="0" sz="1750" spc="229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feminina</a:t>
            </a:r>
            <a:r>
              <a:rPr dirty="0" sz="1750" spc="23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na</a:t>
            </a:r>
            <a:r>
              <a:rPr dirty="0" sz="1750" spc="23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história</a:t>
            </a:r>
            <a:r>
              <a:rPr dirty="0" sz="1750" spc="229">
                <a:latin typeface="Arial MT"/>
                <a:cs typeface="Arial MT"/>
              </a:rPr>
              <a:t> </a:t>
            </a:r>
            <a:r>
              <a:rPr dirty="0" sz="1750" spc="-50">
                <a:latin typeface="Arial MT"/>
                <a:cs typeface="Arial MT"/>
              </a:rPr>
              <a:t>e </a:t>
            </a:r>
            <a:r>
              <a:rPr dirty="0" sz="1750">
                <a:latin typeface="Arial MT"/>
                <a:cs typeface="Arial MT"/>
              </a:rPr>
              <a:t>no</a:t>
            </a:r>
            <a:r>
              <a:rPr dirty="0" sz="1750" spc="9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crescimento</a:t>
            </a:r>
            <a:r>
              <a:rPr dirty="0" sz="1750" spc="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econômico</a:t>
            </a:r>
            <a:r>
              <a:rPr dirty="0" sz="1750" spc="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do</a:t>
            </a:r>
            <a:r>
              <a:rPr dirty="0" sz="1750" spc="9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RN</a:t>
            </a:r>
            <a:r>
              <a:rPr dirty="0" sz="1750" spc="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na</a:t>
            </a:r>
            <a:r>
              <a:rPr dirty="0" sz="1750" spc="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literatura</a:t>
            </a:r>
            <a:r>
              <a:rPr dirty="0" sz="1750" spc="9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evidenciam</a:t>
            </a:r>
            <a:r>
              <a:rPr dirty="0" sz="1750" spc="90">
                <a:latin typeface="Arial MT"/>
                <a:cs typeface="Arial MT"/>
              </a:rPr>
              <a:t> </a:t>
            </a:r>
            <a:r>
              <a:rPr dirty="0" sz="1750" spc="-50">
                <a:latin typeface="Arial MT"/>
                <a:cs typeface="Arial MT"/>
              </a:rPr>
              <a:t>o </a:t>
            </a:r>
            <a:r>
              <a:rPr dirty="0" sz="1750">
                <a:latin typeface="Arial MT"/>
                <a:cs typeface="Arial MT"/>
              </a:rPr>
              <a:t>apagamento</a:t>
            </a:r>
            <a:r>
              <a:rPr dirty="0" sz="1750" spc="13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sistemático</a:t>
            </a:r>
            <a:r>
              <a:rPr dirty="0" sz="1750" spc="13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das</a:t>
            </a:r>
            <a:r>
              <a:rPr dirty="0" sz="1750" spc="13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mulheres.</a:t>
            </a:r>
            <a:r>
              <a:rPr dirty="0" sz="1750" spc="13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O</a:t>
            </a:r>
            <a:r>
              <a:rPr dirty="0" sz="1750" spc="13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cenário</a:t>
            </a:r>
            <a:r>
              <a:rPr dirty="0" sz="1750" spc="13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130">
                <a:latin typeface="Arial MT"/>
                <a:cs typeface="Arial MT"/>
              </a:rPr>
              <a:t>  </a:t>
            </a:r>
            <a:r>
              <a:rPr dirty="0" sz="1750" spc="-25">
                <a:latin typeface="Arial MT"/>
                <a:cs typeface="Arial MT"/>
              </a:rPr>
              <a:t>os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67037" y="17063268"/>
            <a:ext cx="6128385" cy="1279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17500"/>
              </a:lnSpc>
              <a:spcBef>
                <a:spcPts val="90"/>
              </a:spcBef>
            </a:pPr>
            <a:r>
              <a:rPr dirty="0" sz="1750">
                <a:latin typeface="Arial MT"/>
                <a:cs typeface="Arial MT"/>
              </a:rPr>
              <a:t>dados</a:t>
            </a:r>
            <a:r>
              <a:rPr dirty="0" sz="1750" spc="41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observados</a:t>
            </a:r>
            <a:r>
              <a:rPr dirty="0" sz="1750" spc="41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enfatizam</a:t>
            </a:r>
            <a:r>
              <a:rPr dirty="0" sz="1750" spc="42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41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relevância</a:t>
            </a:r>
            <a:r>
              <a:rPr dirty="0" sz="1750" spc="420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social</a:t>
            </a:r>
            <a:r>
              <a:rPr dirty="0" sz="1750" spc="415">
                <a:latin typeface="Arial MT"/>
                <a:cs typeface="Arial MT"/>
              </a:rPr>
              <a:t>  </a:t>
            </a:r>
            <a:r>
              <a:rPr dirty="0" sz="1750" spc="-25">
                <a:latin typeface="Arial MT"/>
                <a:cs typeface="Arial MT"/>
              </a:rPr>
              <a:t>da </a:t>
            </a:r>
            <a:r>
              <a:rPr dirty="0" sz="1750">
                <a:latin typeface="Arial MT"/>
                <a:cs typeface="Arial MT"/>
              </a:rPr>
              <a:t>pesquisa,</a:t>
            </a:r>
            <a:r>
              <a:rPr dirty="0" sz="1750" spc="33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destacando</a:t>
            </a:r>
            <a:r>
              <a:rPr dirty="0" sz="1750" spc="33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34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importância</a:t>
            </a:r>
            <a:r>
              <a:rPr dirty="0" sz="1750" spc="335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34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estudos</a:t>
            </a:r>
            <a:r>
              <a:rPr dirty="0" sz="1750" spc="335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feministas </a:t>
            </a:r>
            <a:r>
              <a:rPr dirty="0" sz="1750">
                <a:latin typeface="Arial MT"/>
                <a:cs typeface="Arial MT"/>
              </a:rPr>
              <a:t>na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academia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necessidade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promoção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25">
                <a:latin typeface="Arial MT"/>
                <a:cs typeface="Arial MT"/>
              </a:rPr>
              <a:t>  </a:t>
            </a:r>
            <a:r>
              <a:rPr dirty="0" sz="1750" spc="-10">
                <a:latin typeface="Arial MT"/>
                <a:cs typeface="Arial MT"/>
              </a:rPr>
              <a:t>políticas </a:t>
            </a:r>
            <a:r>
              <a:rPr dirty="0" sz="1750">
                <a:latin typeface="Arial MT"/>
                <a:cs typeface="Arial MT"/>
              </a:rPr>
              <a:t>públicas</a:t>
            </a:r>
            <a:r>
              <a:rPr dirty="0" sz="1750" spc="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redução</a:t>
            </a:r>
            <a:r>
              <a:rPr dirty="0" sz="1750" spc="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desigualdades</a:t>
            </a:r>
            <a:r>
              <a:rPr dirty="0" sz="1750" spc="5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de</a:t>
            </a:r>
            <a:r>
              <a:rPr dirty="0" sz="1750" spc="50">
                <a:latin typeface="Arial MT"/>
                <a:cs typeface="Arial MT"/>
              </a:rPr>
              <a:t> </a:t>
            </a:r>
            <a:r>
              <a:rPr dirty="0" sz="1750" spc="-10">
                <a:latin typeface="Arial MT"/>
                <a:cs typeface="Arial MT"/>
              </a:rPr>
              <a:t>sexo/gênero.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61627" y="2377524"/>
            <a:ext cx="12891770" cy="457390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685"/>
              </a:spcBef>
            </a:pPr>
            <a:r>
              <a:rPr dirty="0" sz="2150" spc="180" b="1">
                <a:latin typeface="Times New Roman"/>
                <a:cs typeface="Times New Roman"/>
              </a:rPr>
              <a:t>MULHERES</a:t>
            </a:r>
            <a:r>
              <a:rPr dirty="0" sz="2150" spc="320" b="1">
                <a:latin typeface="Times New Roman"/>
                <a:cs typeface="Times New Roman"/>
              </a:rPr>
              <a:t> </a:t>
            </a:r>
            <a:r>
              <a:rPr dirty="0" sz="2150" spc="165" b="1">
                <a:latin typeface="Times New Roman"/>
                <a:cs typeface="Times New Roman"/>
              </a:rPr>
              <a:t>TRABALHADORAS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spc="125" b="1">
                <a:latin typeface="Times New Roman"/>
                <a:cs typeface="Times New Roman"/>
              </a:rPr>
              <a:t>DA</a:t>
            </a:r>
            <a:r>
              <a:rPr dirty="0" sz="2150" spc="320" b="1">
                <a:latin typeface="Times New Roman"/>
                <a:cs typeface="Times New Roman"/>
              </a:rPr>
              <a:t> </a:t>
            </a:r>
            <a:r>
              <a:rPr dirty="0" sz="2150" spc="170" b="1">
                <a:latin typeface="Times New Roman"/>
                <a:cs typeface="Times New Roman"/>
              </a:rPr>
              <a:t>EDUCAÇÃO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spc="135" b="1">
                <a:latin typeface="Times New Roman"/>
                <a:cs typeface="Times New Roman"/>
              </a:rPr>
              <a:t>BÁSICA</a:t>
            </a:r>
            <a:r>
              <a:rPr dirty="0" sz="2150" spc="320" b="1">
                <a:latin typeface="Times New Roman"/>
                <a:cs typeface="Times New Roman"/>
              </a:rPr>
              <a:t> </a:t>
            </a:r>
            <a:r>
              <a:rPr dirty="0" sz="2150" spc="175" b="1">
                <a:latin typeface="Times New Roman"/>
                <a:cs typeface="Times New Roman"/>
              </a:rPr>
              <a:t>NO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spc="130" b="1">
                <a:latin typeface="Times New Roman"/>
                <a:cs typeface="Times New Roman"/>
              </a:rPr>
              <a:t>RIO</a:t>
            </a:r>
            <a:r>
              <a:rPr dirty="0" sz="2150" spc="320" b="1">
                <a:latin typeface="Times New Roman"/>
                <a:cs typeface="Times New Roman"/>
              </a:rPr>
              <a:t> </a:t>
            </a:r>
            <a:r>
              <a:rPr dirty="0" sz="2150" spc="155" b="1">
                <a:latin typeface="Times New Roman"/>
                <a:cs typeface="Times New Roman"/>
              </a:rPr>
              <a:t>GRANDE</a:t>
            </a:r>
            <a:r>
              <a:rPr dirty="0" sz="2150" spc="320" b="1">
                <a:latin typeface="Times New Roman"/>
                <a:cs typeface="Times New Roman"/>
              </a:rPr>
              <a:t> </a:t>
            </a:r>
            <a:r>
              <a:rPr dirty="0" sz="2150" spc="175" b="1">
                <a:latin typeface="Times New Roman"/>
                <a:cs typeface="Times New Roman"/>
              </a:rPr>
              <a:t>DO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spc="125" b="1">
                <a:latin typeface="Times New Roman"/>
                <a:cs typeface="Times New Roman"/>
              </a:rPr>
              <a:t>NORTE:</a:t>
            </a:r>
            <a:endParaRPr sz="2150">
              <a:latin typeface="Times New Roman"/>
              <a:cs typeface="Times New Roman"/>
            </a:endParaRPr>
          </a:p>
          <a:p>
            <a:pPr algn="ctr" marL="815340" marR="607695">
              <a:lnSpc>
                <a:spcPts val="2470"/>
              </a:lnSpc>
              <a:spcBef>
                <a:spcPts val="760"/>
              </a:spcBef>
            </a:pPr>
            <a:r>
              <a:rPr dirty="0" sz="2150" spc="95" b="1">
                <a:latin typeface="Times New Roman"/>
                <a:cs typeface="Times New Roman"/>
              </a:rPr>
              <a:t>Formação</a:t>
            </a:r>
            <a:r>
              <a:rPr dirty="0" sz="2150" spc="300" b="1">
                <a:latin typeface="Times New Roman"/>
                <a:cs typeface="Times New Roman"/>
              </a:rPr>
              <a:t> </a:t>
            </a:r>
            <a:r>
              <a:rPr dirty="0" sz="2150" spc="114" b="1">
                <a:latin typeface="Times New Roman"/>
                <a:cs typeface="Times New Roman"/>
              </a:rPr>
              <a:t>social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b="1">
                <a:latin typeface="Times New Roman"/>
                <a:cs typeface="Times New Roman"/>
              </a:rPr>
              <a:t>e</a:t>
            </a:r>
            <a:r>
              <a:rPr dirty="0" sz="2150" spc="310" b="1">
                <a:latin typeface="Times New Roman"/>
                <a:cs typeface="Times New Roman"/>
              </a:rPr>
              <a:t> </a:t>
            </a:r>
            <a:r>
              <a:rPr dirty="0" sz="2150" spc="100" b="1">
                <a:latin typeface="Times New Roman"/>
                <a:cs typeface="Times New Roman"/>
              </a:rPr>
              <a:t>econômica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b="1">
                <a:latin typeface="Times New Roman"/>
                <a:cs typeface="Times New Roman"/>
              </a:rPr>
              <a:t>do</a:t>
            </a:r>
            <a:r>
              <a:rPr dirty="0" sz="2150" spc="310" b="1">
                <a:latin typeface="Times New Roman"/>
                <a:cs typeface="Times New Roman"/>
              </a:rPr>
              <a:t> </a:t>
            </a:r>
            <a:r>
              <a:rPr dirty="0" sz="2150" spc="125" b="1">
                <a:latin typeface="Times New Roman"/>
                <a:cs typeface="Times New Roman"/>
              </a:rPr>
              <a:t>RN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b="1">
                <a:latin typeface="Times New Roman"/>
                <a:cs typeface="Times New Roman"/>
              </a:rPr>
              <a:t>e</a:t>
            </a:r>
            <a:r>
              <a:rPr dirty="0" sz="2150" spc="310" b="1">
                <a:latin typeface="Times New Roman"/>
                <a:cs typeface="Times New Roman"/>
              </a:rPr>
              <a:t> </a:t>
            </a:r>
            <a:r>
              <a:rPr dirty="0" sz="2150" b="1">
                <a:latin typeface="Times New Roman"/>
                <a:cs typeface="Times New Roman"/>
              </a:rPr>
              <a:t>a</a:t>
            </a:r>
            <a:r>
              <a:rPr dirty="0" sz="2150" spc="310" b="1">
                <a:latin typeface="Times New Roman"/>
                <a:cs typeface="Times New Roman"/>
              </a:rPr>
              <a:t> </a:t>
            </a:r>
            <a:r>
              <a:rPr dirty="0" sz="2150" spc="95" b="1">
                <a:latin typeface="Times New Roman"/>
                <a:cs typeface="Times New Roman"/>
              </a:rPr>
              <a:t>inserção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spc="55" b="1">
                <a:latin typeface="Times New Roman"/>
                <a:cs typeface="Times New Roman"/>
              </a:rPr>
              <a:t>das</a:t>
            </a:r>
            <a:r>
              <a:rPr dirty="0" sz="2150" spc="310" b="1">
                <a:latin typeface="Times New Roman"/>
                <a:cs typeface="Times New Roman"/>
              </a:rPr>
              <a:t> </a:t>
            </a:r>
            <a:r>
              <a:rPr dirty="0" sz="2150" spc="60" b="1">
                <a:latin typeface="Times New Roman"/>
                <a:cs typeface="Times New Roman"/>
              </a:rPr>
              <a:t>mulheres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b="1">
                <a:latin typeface="Times New Roman"/>
                <a:cs typeface="Times New Roman"/>
              </a:rPr>
              <a:t>no</a:t>
            </a:r>
            <a:r>
              <a:rPr dirty="0" sz="2150" spc="310" b="1">
                <a:latin typeface="Times New Roman"/>
                <a:cs typeface="Times New Roman"/>
              </a:rPr>
              <a:t> </a:t>
            </a:r>
            <a:r>
              <a:rPr dirty="0" sz="2150" spc="70" b="1">
                <a:latin typeface="Times New Roman"/>
                <a:cs typeface="Times New Roman"/>
              </a:rPr>
              <a:t>mercado</a:t>
            </a:r>
            <a:r>
              <a:rPr dirty="0" sz="2150" spc="310" b="1">
                <a:latin typeface="Times New Roman"/>
                <a:cs typeface="Times New Roman"/>
              </a:rPr>
              <a:t> </a:t>
            </a:r>
            <a:r>
              <a:rPr dirty="0" sz="2150" b="1">
                <a:latin typeface="Times New Roman"/>
                <a:cs typeface="Times New Roman"/>
              </a:rPr>
              <a:t>de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spc="85" b="1">
                <a:latin typeface="Times New Roman"/>
                <a:cs typeface="Times New Roman"/>
              </a:rPr>
              <a:t>trabalho, </a:t>
            </a:r>
            <a:r>
              <a:rPr dirty="0" sz="2150" spc="110" b="1">
                <a:latin typeface="Times New Roman"/>
                <a:cs typeface="Times New Roman"/>
              </a:rPr>
              <a:t>aspectos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spc="105" b="1">
                <a:latin typeface="Times New Roman"/>
                <a:cs typeface="Times New Roman"/>
              </a:rPr>
              <a:t>históricos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b="1">
                <a:latin typeface="Times New Roman"/>
                <a:cs typeface="Times New Roman"/>
              </a:rPr>
              <a:t>e</a:t>
            </a:r>
            <a:r>
              <a:rPr dirty="0" sz="2150" spc="310" b="1">
                <a:latin typeface="Times New Roman"/>
                <a:cs typeface="Times New Roman"/>
              </a:rPr>
              <a:t> </a:t>
            </a:r>
            <a:r>
              <a:rPr dirty="0" sz="2150" spc="90" b="1">
                <a:latin typeface="Times New Roman"/>
                <a:cs typeface="Times New Roman"/>
              </a:rPr>
              <a:t>tendências</a:t>
            </a:r>
            <a:r>
              <a:rPr dirty="0" sz="2150" spc="315" b="1">
                <a:latin typeface="Times New Roman"/>
                <a:cs typeface="Times New Roman"/>
              </a:rPr>
              <a:t> </a:t>
            </a:r>
            <a:r>
              <a:rPr dirty="0" sz="2150" spc="80" b="1">
                <a:latin typeface="Times New Roman"/>
                <a:cs typeface="Times New Roman"/>
              </a:rPr>
              <a:t>contemporâneas</a:t>
            </a:r>
            <a:endParaRPr sz="2150">
              <a:latin typeface="Times New Roman"/>
              <a:cs typeface="Times New Roman"/>
            </a:endParaRPr>
          </a:p>
          <a:p>
            <a:pPr algn="ctr" marL="1054735" marR="846455">
              <a:lnSpc>
                <a:spcPct val="104099"/>
              </a:lnSpc>
              <a:spcBef>
                <a:spcPts val="1200"/>
              </a:spcBef>
              <a:tabLst>
                <a:tab pos="5102225" algn="l"/>
                <a:tab pos="8620760" algn="l"/>
              </a:tabLst>
            </a:pPr>
            <a:r>
              <a:rPr dirty="0" sz="1750" spc="120">
                <a:latin typeface="Arial MT"/>
                <a:cs typeface="Arial MT"/>
              </a:rPr>
              <a:t>Autoras: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95">
                <a:latin typeface="Arial MT"/>
                <a:cs typeface="Arial MT"/>
              </a:rPr>
              <a:t>Ana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Julia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Assis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de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Sousa,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julia.assis.104@ufrn.edu.br;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114">
                <a:latin typeface="Arial MT"/>
                <a:cs typeface="Arial MT"/>
              </a:rPr>
              <a:t>Vitória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Thammy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65">
                <a:latin typeface="Arial MT"/>
                <a:cs typeface="Arial MT"/>
              </a:rPr>
              <a:t>O.</a:t>
            </a:r>
            <a:r>
              <a:rPr dirty="0" sz="1750" spc="26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de</a:t>
            </a:r>
            <a:r>
              <a:rPr dirty="0" sz="1750" spc="260">
                <a:latin typeface="Arial MT"/>
                <a:cs typeface="Arial MT"/>
              </a:rPr>
              <a:t> </a:t>
            </a:r>
            <a:r>
              <a:rPr dirty="0" sz="1750" spc="105">
                <a:latin typeface="Arial MT"/>
                <a:cs typeface="Arial MT"/>
              </a:rPr>
              <a:t>Araújo, </a:t>
            </a:r>
            <a:r>
              <a:rPr dirty="0" sz="1750" spc="130">
                <a:latin typeface="Arial MT"/>
                <a:cs typeface="Arial MT"/>
              </a:rPr>
              <a:t>vitoria.thammy.100@ufrn.edu.br</a:t>
            </a:r>
            <a:r>
              <a:rPr dirty="0" sz="1750" spc="254">
                <a:latin typeface="Arial MT"/>
                <a:cs typeface="Arial MT"/>
              </a:rPr>
              <a:t> </a:t>
            </a:r>
            <a:r>
              <a:rPr dirty="0" sz="1750" spc="-50">
                <a:latin typeface="Arial MT"/>
                <a:cs typeface="Arial MT"/>
              </a:rPr>
              <a:t>-</a:t>
            </a:r>
            <a:r>
              <a:rPr dirty="0" sz="1750">
                <a:latin typeface="Arial MT"/>
                <a:cs typeface="Arial MT"/>
              </a:rPr>
              <a:t>	</a:t>
            </a:r>
            <a:r>
              <a:rPr dirty="0" sz="1750" spc="90">
                <a:latin typeface="Arial MT"/>
                <a:cs typeface="Arial MT"/>
              </a:rPr>
              <a:t>UFRN</a:t>
            </a:r>
            <a:endParaRPr sz="1750">
              <a:latin typeface="Arial MT"/>
              <a:cs typeface="Arial MT"/>
            </a:endParaRPr>
          </a:p>
          <a:p>
            <a:pPr algn="just" marL="117475">
              <a:lnSpc>
                <a:spcPts val="2610"/>
              </a:lnSpc>
              <a:spcBef>
                <a:spcPts val="35"/>
              </a:spcBef>
            </a:pPr>
            <a:r>
              <a:rPr dirty="0" sz="2250" b="1">
                <a:latin typeface="Arial"/>
                <a:cs typeface="Arial"/>
              </a:rPr>
              <a:t>I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N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T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R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O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D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U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Ç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Ã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spc="-50" b="1">
                <a:latin typeface="Arial"/>
                <a:cs typeface="Arial"/>
              </a:rPr>
              <a:t>O</a:t>
            </a:r>
            <a:endParaRPr sz="2250">
              <a:latin typeface="Arial"/>
              <a:cs typeface="Arial"/>
            </a:endParaRPr>
          </a:p>
          <a:p>
            <a:pPr algn="just" marL="419100">
              <a:lnSpc>
                <a:spcPts val="2010"/>
              </a:lnSpc>
            </a:pPr>
            <a:r>
              <a:rPr dirty="0" sz="1750" spc="110">
                <a:latin typeface="Arial MT"/>
                <a:cs typeface="Arial MT"/>
              </a:rPr>
              <a:t>Esse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trabalho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busca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apresentar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90">
                <a:latin typeface="Arial MT"/>
                <a:cs typeface="Arial MT"/>
              </a:rPr>
              <a:t>uma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análise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exploratória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da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25">
                <a:latin typeface="Arial MT"/>
                <a:cs typeface="Arial MT"/>
              </a:rPr>
              <a:t>particularidade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da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inserção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95">
                <a:latin typeface="Arial MT"/>
                <a:cs typeface="Arial MT"/>
              </a:rPr>
              <a:t>das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mulheres</a:t>
            </a:r>
            <a:r>
              <a:rPr dirty="0" sz="1750" spc="440">
                <a:latin typeface="Arial MT"/>
                <a:cs typeface="Arial MT"/>
              </a:rPr>
              <a:t> </a:t>
            </a:r>
            <a:r>
              <a:rPr dirty="0" sz="1750" spc="45">
                <a:latin typeface="Arial MT"/>
                <a:cs typeface="Arial MT"/>
              </a:rPr>
              <a:t>na</a:t>
            </a:r>
            <a:endParaRPr sz="1750">
              <a:latin typeface="Arial MT"/>
              <a:cs typeface="Arial MT"/>
            </a:endParaRPr>
          </a:p>
          <a:p>
            <a:pPr algn="just" marL="117475" marR="5080">
              <a:lnSpc>
                <a:spcPct val="117500"/>
              </a:lnSpc>
            </a:pPr>
            <a:r>
              <a:rPr dirty="0" sz="1750" spc="120">
                <a:latin typeface="Arial MT"/>
                <a:cs typeface="Arial MT"/>
              </a:rPr>
              <a:t>atividade</a:t>
            </a:r>
            <a:r>
              <a:rPr dirty="0" sz="1750" spc="39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laboral</a:t>
            </a:r>
            <a:r>
              <a:rPr dirty="0" sz="1750" spc="39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no</a:t>
            </a:r>
            <a:r>
              <a:rPr dirty="0" sz="1750" spc="390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campo</a:t>
            </a:r>
            <a:r>
              <a:rPr dirty="0" sz="1750" spc="39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da</a:t>
            </a:r>
            <a:r>
              <a:rPr dirty="0" sz="1750" spc="39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educação</a:t>
            </a:r>
            <a:r>
              <a:rPr dirty="0" sz="1750" spc="39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básica</a:t>
            </a:r>
            <a:r>
              <a:rPr dirty="0" sz="1750" spc="39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no</a:t>
            </a:r>
            <a:r>
              <a:rPr dirty="0" sz="1750" spc="39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território</a:t>
            </a:r>
            <a:r>
              <a:rPr dirty="0" sz="1750" spc="39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potiguar,</a:t>
            </a:r>
            <a:r>
              <a:rPr dirty="0" sz="1750" spc="390">
                <a:latin typeface="Arial MT"/>
                <a:cs typeface="Arial MT"/>
              </a:rPr>
              <a:t> </a:t>
            </a:r>
            <a:r>
              <a:rPr dirty="0" sz="1750" spc="125">
                <a:latin typeface="Arial MT"/>
                <a:cs typeface="Arial MT"/>
              </a:rPr>
              <a:t>considerando</a:t>
            </a:r>
            <a:r>
              <a:rPr dirty="0" sz="1750" spc="395">
                <a:latin typeface="Arial MT"/>
                <a:cs typeface="Arial MT"/>
              </a:rPr>
              <a:t> </a:t>
            </a:r>
            <a:r>
              <a:rPr dirty="0" sz="1750" spc="75">
                <a:latin typeface="Arial MT"/>
                <a:cs typeface="Arial MT"/>
              </a:rPr>
              <a:t>os</a:t>
            </a:r>
            <a:r>
              <a:rPr dirty="0" sz="1750" spc="39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aspectos</a:t>
            </a:r>
            <a:r>
              <a:rPr dirty="0" sz="1750" spc="395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históricos</a:t>
            </a:r>
            <a:r>
              <a:rPr dirty="0" sz="1750" spc="390">
                <a:latin typeface="Arial MT"/>
                <a:cs typeface="Arial MT"/>
              </a:rPr>
              <a:t> </a:t>
            </a:r>
            <a:r>
              <a:rPr dirty="0" sz="1750" spc="-50">
                <a:latin typeface="Arial MT"/>
                <a:cs typeface="Arial MT"/>
              </a:rPr>
              <a:t>e </a:t>
            </a:r>
            <a:r>
              <a:rPr dirty="0" sz="1750" spc="120">
                <a:latin typeface="Arial MT"/>
                <a:cs typeface="Arial MT"/>
              </a:rPr>
              <a:t>tendências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125">
                <a:latin typeface="Arial MT"/>
                <a:cs typeface="Arial MT"/>
              </a:rPr>
              <a:t>contemporâneas.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É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um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00">
                <a:latin typeface="Arial MT"/>
                <a:cs typeface="Arial MT"/>
              </a:rPr>
              <a:t>eixo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do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projeto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de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pesquisa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90">
                <a:latin typeface="Arial MT"/>
                <a:cs typeface="Arial MT"/>
              </a:rPr>
              <a:t>que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explora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75">
                <a:latin typeface="Arial MT"/>
                <a:cs typeface="Arial MT"/>
              </a:rPr>
              <a:t>as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125">
                <a:latin typeface="Arial MT"/>
                <a:cs typeface="Arial MT"/>
              </a:rPr>
              <a:t>configurações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de</a:t>
            </a:r>
            <a:r>
              <a:rPr dirty="0" sz="1750" spc="40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trabalho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-25">
                <a:latin typeface="Arial MT"/>
                <a:cs typeface="Arial MT"/>
              </a:rPr>
              <a:t>de </a:t>
            </a:r>
            <a:r>
              <a:rPr dirty="0" sz="1750" spc="114">
                <a:latin typeface="Arial MT"/>
                <a:cs typeface="Arial MT"/>
              </a:rPr>
              <a:t>mulheres</a:t>
            </a:r>
            <a:r>
              <a:rPr dirty="0" sz="1750" spc="43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no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95">
                <a:latin typeface="Arial MT"/>
                <a:cs typeface="Arial MT"/>
              </a:rPr>
              <a:t>Rio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Grande</a:t>
            </a:r>
            <a:r>
              <a:rPr dirty="0" sz="1750" spc="43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do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Norte,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elegendo</a:t>
            </a:r>
            <a:r>
              <a:rPr dirty="0" sz="1750" spc="430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a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Educação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Básica</a:t>
            </a:r>
            <a:r>
              <a:rPr dirty="0" sz="1750" spc="430">
                <a:latin typeface="Arial MT"/>
                <a:cs typeface="Arial MT"/>
              </a:rPr>
              <a:t> </a:t>
            </a:r>
            <a:r>
              <a:rPr dirty="0" sz="1750" spc="105">
                <a:latin typeface="Arial MT"/>
                <a:cs typeface="Arial MT"/>
              </a:rPr>
              <a:t>como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um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objeto</a:t>
            </a:r>
            <a:r>
              <a:rPr dirty="0" sz="1750" spc="43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de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estudo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90">
                <a:latin typeface="Arial MT"/>
                <a:cs typeface="Arial MT"/>
              </a:rPr>
              <a:t>por</a:t>
            </a:r>
            <a:r>
              <a:rPr dirty="0" sz="1750" spc="430">
                <a:latin typeface="Arial MT"/>
                <a:cs typeface="Arial MT"/>
              </a:rPr>
              <a:t> </a:t>
            </a:r>
            <a:r>
              <a:rPr dirty="0" sz="1750" spc="75">
                <a:latin typeface="Arial MT"/>
                <a:cs typeface="Arial MT"/>
              </a:rPr>
              <a:t>se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tratar</a:t>
            </a:r>
            <a:r>
              <a:rPr dirty="0" sz="1750" spc="434">
                <a:latin typeface="Arial MT"/>
                <a:cs typeface="Arial MT"/>
              </a:rPr>
              <a:t> </a:t>
            </a:r>
            <a:r>
              <a:rPr dirty="0" sz="1750" spc="-25">
                <a:latin typeface="Arial MT"/>
                <a:cs typeface="Arial MT"/>
              </a:rPr>
              <a:t>de </a:t>
            </a:r>
            <a:r>
              <a:rPr dirty="0" sz="1750" spc="70">
                <a:latin typeface="Arial MT"/>
                <a:cs typeface="Arial MT"/>
              </a:rPr>
              <a:t>um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espaço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95">
                <a:latin typeface="Arial MT"/>
                <a:cs typeface="Arial MT"/>
              </a:rPr>
              <a:t>com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ocupação</a:t>
            </a:r>
            <a:r>
              <a:rPr dirty="0" sz="1750" spc="415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feminina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25">
                <a:latin typeface="Arial MT"/>
                <a:cs typeface="Arial MT"/>
              </a:rPr>
              <a:t>significativa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>
                <a:latin typeface="Arial MT"/>
                <a:cs typeface="Arial MT"/>
              </a:rPr>
              <a:t>e</a:t>
            </a:r>
            <a:r>
              <a:rPr dirty="0" sz="1750" spc="415">
                <a:latin typeface="Arial MT"/>
                <a:cs typeface="Arial MT"/>
              </a:rPr>
              <a:t> </a:t>
            </a:r>
            <a:r>
              <a:rPr dirty="0" sz="1750" spc="90">
                <a:latin typeface="Arial MT"/>
                <a:cs typeface="Arial MT"/>
              </a:rPr>
              <a:t>por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estarem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inseridas</a:t>
            </a:r>
            <a:r>
              <a:rPr dirty="0" sz="1750" spc="41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em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um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mercado,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90">
                <a:latin typeface="Arial MT"/>
                <a:cs typeface="Arial MT"/>
              </a:rPr>
              <a:t>que</a:t>
            </a:r>
            <a:r>
              <a:rPr dirty="0" sz="1750" spc="415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em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razão</a:t>
            </a:r>
            <a:r>
              <a:rPr dirty="0" sz="1750" spc="409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das </a:t>
            </a:r>
            <a:r>
              <a:rPr dirty="0" sz="1750" spc="120">
                <a:latin typeface="Arial MT"/>
                <a:cs typeface="Arial MT"/>
              </a:rPr>
              <a:t>tendências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neoliberais,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passa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 spc="90">
                <a:latin typeface="Arial MT"/>
                <a:cs typeface="Arial MT"/>
              </a:rPr>
              <a:t>por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cenários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105">
                <a:latin typeface="Arial MT"/>
                <a:cs typeface="Arial MT"/>
              </a:rPr>
              <a:t>críticos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 spc="70">
                <a:latin typeface="Arial MT"/>
                <a:cs typeface="Arial MT"/>
              </a:rPr>
              <a:t>de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125">
                <a:latin typeface="Arial MT"/>
                <a:cs typeface="Arial MT"/>
              </a:rPr>
              <a:t>precarização,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 spc="114">
                <a:latin typeface="Arial MT"/>
                <a:cs typeface="Arial MT"/>
              </a:rPr>
              <a:t>afetando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105">
                <a:latin typeface="Arial MT"/>
                <a:cs typeface="Arial MT"/>
              </a:rPr>
              <a:t>suas</a:t>
            </a:r>
            <a:r>
              <a:rPr dirty="0" sz="1750" spc="275">
                <a:latin typeface="Arial MT"/>
                <a:cs typeface="Arial MT"/>
              </a:rPr>
              <a:t> </a:t>
            </a:r>
            <a:r>
              <a:rPr dirty="0" sz="1750" spc="120">
                <a:latin typeface="Arial MT"/>
                <a:cs typeface="Arial MT"/>
              </a:rPr>
              <a:t>condições</a:t>
            </a:r>
            <a:r>
              <a:rPr dirty="0" sz="1750" spc="270">
                <a:latin typeface="Arial MT"/>
                <a:cs typeface="Arial MT"/>
              </a:rPr>
              <a:t> </a:t>
            </a:r>
            <a:r>
              <a:rPr dirty="0" sz="1750" spc="110">
                <a:latin typeface="Arial MT"/>
                <a:cs typeface="Arial MT"/>
              </a:rPr>
              <a:t>laborais.</a:t>
            </a:r>
            <a:endParaRPr sz="1750">
              <a:latin typeface="Arial MT"/>
              <a:cs typeface="Arial MT"/>
            </a:endParaRPr>
          </a:p>
          <a:p>
            <a:pPr algn="just" marL="117475">
              <a:lnSpc>
                <a:spcPct val="100000"/>
              </a:lnSpc>
              <a:spcBef>
                <a:spcPts val="1680"/>
              </a:spcBef>
              <a:tabLst>
                <a:tab pos="6545580" algn="l"/>
              </a:tabLst>
            </a:pPr>
            <a:r>
              <a:rPr dirty="0" sz="2250" b="1">
                <a:latin typeface="Arial"/>
                <a:cs typeface="Arial"/>
              </a:rPr>
              <a:t>O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B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J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E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T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I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V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O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spc="-50" b="1">
                <a:latin typeface="Arial"/>
                <a:cs typeface="Arial"/>
              </a:rPr>
              <a:t>S</a:t>
            </a:r>
            <a:r>
              <a:rPr dirty="0" sz="2250" b="1">
                <a:latin typeface="Arial"/>
                <a:cs typeface="Arial"/>
              </a:rPr>
              <a:t>	M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E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T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O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D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O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L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O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G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b="1">
                <a:latin typeface="Arial"/>
                <a:cs typeface="Arial"/>
              </a:rPr>
              <a:t>I</a:t>
            </a:r>
            <a:r>
              <a:rPr dirty="0" sz="2250" spc="-265" b="1">
                <a:latin typeface="Arial"/>
                <a:cs typeface="Arial"/>
              </a:rPr>
              <a:t> </a:t>
            </a:r>
            <a:r>
              <a:rPr dirty="0" sz="2250" spc="-50" b="1">
                <a:latin typeface="Arial"/>
                <a:cs typeface="Arial"/>
              </a:rPr>
              <a:t>A</a:t>
            </a:r>
            <a:endParaRPr sz="2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Ana Sousa</dc:creator>
  <cp:keywords>DAGK1oOqaqY,BAFAUvCa6vw</cp:keywords>
  <dc:title>Pôster 1 - Mulheres na educação</dc:title>
  <dcterms:created xsi:type="dcterms:W3CDTF">2024-07-15T00:33:35Z</dcterms:created>
  <dcterms:modified xsi:type="dcterms:W3CDTF">2024-07-15T00:33:35Z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2024-07-15T00:00:00Z</vt:filetime>
  </property>
  <property fmtid="{D5CDD505-2E9C-101B-9397-08002B2CF9AE}" pid="3" name="Creator">
    <vt:lpwstr>Canva</vt:lpwstr>
  </property>
  <property fmtid="{D5CDD505-2E9C-101B-9397-08002B2CF9AE}" pid="4" name="LastSaved">
    <vt:filetime>2024-07-15T00:00:00Z</vt:filetime>
  </property>
  <property fmtid="{D5CDD505-2E9C-101B-9397-08002B2CF9AE}" pid="5" name="Producer">
    <vt:lpwstr>Canva</vt:lpwstr>
  </property>
</Properties>
</file>