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media/image2.png" ContentType="image/png"/>
  <Override PartName="/ppt/media/image3.jpeg" ContentType="image/jpe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4211300" cy="201041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710280" y="802080"/>
            <a:ext cx="12789720" cy="3357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1800" spc="-1" strike="noStrike"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710280" y="4704120"/>
            <a:ext cx="1278972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710280" y="10794600"/>
            <a:ext cx="1278972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10280" y="802080"/>
            <a:ext cx="12789720" cy="3357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1800" spc="-1" strike="noStrike"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710280" y="4704120"/>
            <a:ext cx="624132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7264080" y="4704120"/>
            <a:ext cx="624132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710280" y="10794600"/>
            <a:ext cx="624132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7264080" y="10794600"/>
            <a:ext cx="624132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710280" y="802080"/>
            <a:ext cx="12789720" cy="3357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1800" spc="-1" strike="noStrike"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710280" y="4704120"/>
            <a:ext cx="411804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5034600" y="4704120"/>
            <a:ext cx="411804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9358920" y="4704120"/>
            <a:ext cx="411804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710280" y="10794600"/>
            <a:ext cx="411804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5034600" y="10794600"/>
            <a:ext cx="411804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9358920" y="10794600"/>
            <a:ext cx="411804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10280" y="802080"/>
            <a:ext cx="12789720" cy="3357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1800" spc="-1" strike="noStrike"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710280" y="4704120"/>
            <a:ext cx="12789720" cy="11660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10280" y="802080"/>
            <a:ext cx="12789720" cy="3357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1800" spc="-1" strike="noStrike"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710280" y="4704120"/>
            <a:ext cx="12789720" cy="1166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710280" y="802080"/>
            <a:ext cx="12789720" cy="3357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1800" spc="-1" strike="noStrike"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710280" y="4704120"/>
            <a:ext cx="6241320" cy="1166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7264080" y="4704120"/>
            <a:ext cx="6241320" cy="1166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10280" y="802080"/>
            <a:ext cx="12789720" cy="3357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710280" y="802080"/>
            <a:ext cx="12789720" cy="15562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710280" y="802080"/>
            <a:ext cx="12789720" cy="3357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1800" spc="-1" strike="noStrike"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710280" y="4704120"/>
            <a:ext cx="624132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7264080" y="4704120"/>
            <a:ext cx="6241320" cy="1166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710280" y="10794600"/>
            <a:ext cx="624132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710280" y="802080"/>
            <a:ext cx="12789720" cy="3357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1800" spc="-1" strike="noStrike"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710280" y="4704120"/>
            <a:ext cx="6241320" cy="11660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7264080" y="4704120"/>
            <a:ext cx="624132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7264080" y="10794600"/>
            <a:ext cx="624132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710280" y="802080"/>
            <a:ext cx="12789720" cy="3357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t-BR" sz="1800" spc="-1" strike="noStrike"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710280" y="4704120"/>
            <a:ext cx="624132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7264080" y="4704120"/>
            <a:ext cx="624132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710280" y="10794600"/>
            <a:ext cx="12789720" cy="55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bg object 16" descr=""/>
          <p:cNvPicPr/>
          <p:nvPr/>
        </p:nvPicPr>
        <p:blipFill>
          <a:blip r:embed="rId2"/>
          <a:stretch/>
        </p:blipFill>
        <p:spPr>
          <a:xfrm>
            <a:off x="0" y="0"/>
            <a:ext cx="14211360" cy="20103840"/>
          </a:xfrm>
          <a:prstGeom prst="rect">
            <a:avLst/>
          </a:prstGeom>
          <a:ln>
            <a:noFill/>
          </a:ln>
        </p:spPr>
      </p:pic>
      <p:pic>
        <p:nvPicPr>
          <p:cNvPr id="1" name="bg object 17" descr=""/>
          <p:cNvPicPr/>
          <p:nvPr/>
        </p:nvPicPr>
        <p:blipFill>
          <a:blip r:embed="rId3"/>
          <a:stretch/>
        </p:blipFill>
        <p:spPr>
          <a:xfrm>
            <a:off x="0" y="0"/>
            <a:ext cx="6778440" cy="2667600"/>
          </a:xfrm>
          <a:prstGeom prst="rect">
            <a:avLst/>
          </a:prstGeom>
          <a:ln>
            <a:noFill/>
          </a:ln>
        </p:spPr>
      </p:pic>
      <p:pic>
        <p:nvPicPr>
          <p:cNvPr id="2" name="bg object 18" descr=""/>
          <p:cNvPicPr/>
          <p:nvPr/>
        </p:nvPicPr>
        <p:blipFill>
          <a:blip r:embed="rId4"/>
          <a:stretch/>
        </p:blipFill>
        <p:spPr>
          <a:xfrm>
            <a:off x="477720" y="9658440"/>
            <a:ext cx="5542920" cy="2677320"/>
          </a:xfrm>
          <a:prstGeom prst="rect">
            <a:avLst/>
          </a:prstGeom>
          <a:ln>
            <a:noFill/>
          </a:ln>
        </p:spPr>
      </p:pic>
      <p:sp>
        <p:nvSpPr>
          <p:cNvPr id="3" name="CustomShape 1"/>
          <p:cNvSpPr/>
          <p:nvPr/>
        </p:nvSpPr>
        <p:spPr>
          <a:xfrm>
            <a:off x="456840" y="6207120"/>
            <a:ext cx="36000" cy="1432800"/>
          </a:xfrm>
          <a:custGeom>
            <a:avLst/>
            <a:gdLst/>
            <a:ahLst/>
            <a:rect l="l" t="t" r="r" b="b"/>
            <a:pathLst>
              <a:path w="36195" h="1433195">
                <a:moveTo>
                  <a:pt x="35826" y="1412532"/>
                </a:moveTo>
                <a:lnTo>
                  <a:pt x="20281" y="1396987"/>
                </a:lnTo>
                <a:lnTo>
                  <a:pt x="15532" y="1396987"/>
                </a:lnTo>
                <a:lnTo>
                  <a:pt x="0" y="1412532"/>
                </a:lnTo>
                <a:lnTo>
                  <a:pt x="0" y="1417281"/>
                </a:lnTo>
                <a:lnTo>
                  <a:pt x="15532" y="1432814"/>
                </a:lnTo>
                <a:lnTo>
                  <a:pt x="20281" y="1432814"/>
                </a:lnTo>
                <a:lnTo>
                  <a:pt x="35826" y="1417281"/>
                </a:lnTo>
                <a:lnTo>
                  <a:pt x="35826" y="1414907"/>
                </a:lnTo>
                <a:lnTo>
                  <a:pt x="35826" y="1412532"/>
                </a:lnTo>
                <a:close/>
                <a:moveTo>
                  <a:pt x="35826" y="714032"/>
                </a:moveTo>
                <a:lnTo>
                  <a:pt x="20281" y="698500"/>
                </a:lnTo>
                <a:lnTo>
                  <a:pt x="15532" y="698500"/>
                </a:lnTo>
                <a:lnTo>
                  <a:pt x="0" y="714032"/>
                </a:lnTo>
                <a:lnTo>
                  <a:pt x="0" y="718781"/>
                </a:lnTo>
                <a:lnTo>
                  <a:pt x="15532" y="734314"/>
                </a:lnTo>
                <a:lnTo>
                  <a:pt x="20281" y="734314"/>
                </a:lnTo>
                <a:lnTo>
                  <a:pt x="35826" y="718781"/>
                </a:lnTo>
                <a:lnTo>
                  <a:pt x="35826" y="716407"/>
                </a:lnTo>
                <a:lnTo>
                  <a:pt x="35826" y="714032"/>
                </a:lnTo>
                <a:close/>
                <a:moveTo>
                  <a:pt x="35826" y="15532"/>
                </a:moveTo>
                <a:lnTo>
                  <a:pt x="20281" y="0"/>
                </a:lnTo>
                <a:lnTo>
                  <a:pt x="15532" y="0"/>
                </a:lnTo>
                <a:lnTo>
                  <a:pt x="0" y="15532"/>
                </a:lnTo>
                <a:lnTo>
                  <a:pt x="0" y="20281"/>
                </a:lnTo>
                <a:lnTo>
                  <a:pt x="15532" y="35826"/>
                </a:lnTo>
                <a:lnTo>
                  <a:pt x="20281" y="35826"/>
                </a:lnTo>
                <a:lnTo>
                  <a:pt x="35826" y="20281"/>
                </a:lnTo>
                <a:lnTo>
                  <a:pt x="35826" y="17907"/>
                </a:lnTo>
                <a:lnTo>
                  <a:pt x="35826" y="155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2"/>
          <p:cNvSpPr>
            <a:spLocks noGrp="1"/>
          </p:cNvSpPr>
          <p:nvPr>
            <p:ph type="ftr"/>
          </p:nvPr>
        </p:nvSpPr>
        <p:spPr>
          <a:xfrm>
            <a:off x="4834080" y="18696960"/>
            <a:ext cx="4549320" cy="10047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dt"/>
          </p:nvPr>
        </p:nvSpPr>
        <p:spPr>
          <a:xfrm>
            <a:off x="711000" y="18696960"/>
            <a:ext cx="3269520" cy="10047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/>
          </p:nvPr>
        </p:nvSpPr>
        <p:spPr>
          <a:xfrm>
            <a:off x="10236600" y="18696960"/>
            <a:ext cx="3269520" cy="10047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39A9F1E1-CAED-4A11-AD54-D3EF41720A74}" type="slidenum">
              <a:rPr b="0" lang="pt-BR" sz="1400" spc="-1" strike="noStrike">
                <a:solidFill>
                  <a:srgbClr val="b2b2b2"/>
                </a:solidFill>
                <a:latin typeface="Times New Roman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575640" y="5516640"/>
            <a:ext cx="5656320" cy="2396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52280" bIns="0">
            <a:spAutoFit/>
          </a:bodyPr>
          <a:p>
            <a:pPr marL="103680">
              <a:lnSpc>
                <a:spcPct val="100000"/>
              </a:lnSpc>
              <a:spcBef>
                <a:spcPts val="1199"/>
              </a:spcBef>
            </a:pPr>
            <a:r>
              <a:rPr b="1" lang="pt-BR" sz="2250" spc="-1" strike="noStrike">
                <a:latin typeface="Arial"/>
              </a:rPr>
              <a:t>O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B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J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E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T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I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V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O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52" strike="noStrike">
                <a:latin typeface="Arial"/>
              </a:rPr>
              <a:t>S</a:t>
            </a:r>
            <a:endParaRPr b="0" lang="pt-BR" sz="2250" spc="-1" strike="noStrike">
              <a:latin typeface="Arial"/>
            </a:endParaRPr>
          </a:p>
          <a:p>
            <a:pPr marL="12600" algn="just">
              <a:lnSpc>
                <a:spcPct val="117000"/>
              </a:lnSpc>
              <a:spcBef>
                <a:spcPts val="386"/>
              </a:spcBef>
            </a:pPr>
            <a:r>
              <a:rPr b="0" lang="pt-BR" sz="1300" spc="77" strike="noStrike">
                <a:latin typeface="Arial MT"/>
              </a:rPr>
              <a:t>Apreender</a:t>
            </a:r>
            <a:r>
              <a:rPr b="0" lang="pt-BR" sz="1300" spc="449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como</a:t>
            </a:r>
            <a:r>
              <a:rPr b="0" lang="pt-BR" sz="1300" spc="454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a</a:t>
            </a:r>
            <a:r>
              <a:rPr b="0" lang="pt-BR" sz="1300" spc="449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formação</a:t>
            </a:r>
            <a:r>
              <a:rPr b="0" lang="pt-BR" sz="1300" spc="454" strike="noStrike">
                <a:latin typeface="Arial MT"/>
              </a:rPr>
              <a:t> </a:t>
            </a:r>
            <a:r>
              <a:rPr b="0" lang="pt-BR" sz="1300" spc="83" strike="noStrike">
                <a:latin typeface="Arial MT"/>
              </a:rPr>
              <a:t>socioeconômica</a:t>
            </a:r>
            <a:r>
              <a:rPr b="0" lang="pt-BR" sz="1300" spc="454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do</a:t>
            </a:r>
            <a:r>
              <a:rPr b="0" lang="pt-BR" sz="1300" spc="449" strike="noStrike">
                <a:latin typeface="Arial MT"/>
              </a:rPr>
              <a:t> </a:t>
            </a:r>
            <a:r>
              <a:rPr b="0" lang="pt-BR" sz="1300" spc="58" strike="noStrike">
                <a:latin typeface="Arial MT"/>
              </a:rPr>
              <a:t>Rio</a:t>
            </a:r>
            <a:r>
              <a:rPr b="0" lang="pt-BR" sz="1300" spc="454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Grande</a:t>
            </a:r>
            <a:r>
              <a:rPr b="0" lang="pt-BR" sz="1300" spc="454" strike="noStrike">
                <a:latin typeface="Arial MT"/>
              </a:rPr>
              <a:t> </a:t>
            </a:r>
            <a:r>
              <a:rPr b="0" lang="pt-BR" sz="1300" spc="-26" strike="noStrike">
                <a:latin typeface="Arial MT"/>
              </a:rPr>
              <a:t>do </a:t>
            </a:r>
            <a:r>
              <a:rPr b="0" lang="pt-BR" sz="1300" spc="69" strike="noStrike">
                <a:latin typeface="Arial MT"/>
              </a:rPr>
              <a:t>Norte</a:t>
            </a:r>
            <a:r>
              <a:rPr b="0" lang="pt-BR" sz="1300" spc="273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se</a:t>
            </a:r>
            <a:r>
              <a:rPr b="0" lang="pt-BR" sz="1300" spc="273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relaciona</a:t>
            </a:r>
            <a:r>
              <a:rPr b="0" lang="pt-BR" sz="1300" spc="273" strike="noStrike">
                <a:latin typeface="Arial MT"/>
              </a:rPr>
              <a:t> </a:t>
            </a:r>
            <a:r>
              <a:rPr b="0" lang="pt-BR" sz="1300" spc="58" strike="noStrike">
                <a:latin typeface="Arial MT"/>
              </a:rPr>
              <a:t>com</a:t>
            </a:r>
            <a:r>
              <a:rPr b="0" lang="pt-BR" sz="1300" spc="273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o</a:t>
            </a:r>
            <a:r>
              <a:rPr b="0" lang="pt-BR" sz="1300" spc="273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campo</a:t>
            </a:r>
            <a:r>
              <a:rPr b="0" lang="pt-BR" sz="1300" spc="273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da</a:t>
            </a:r>
            <a:r>
              <a:rPr b="0" lang="pt-BR" sz="1300" spc="273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atividade</a:t>
            </a:r>
            <a:r>
              <a:rPr b="0" lang="pt-BR" sz="1300" spc="273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laboral</a:t>
            </a:r>
            <a:r>
              <a:rPr b="0" lang="pt-BR" sz="1300" spc="273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remunerada </a:t>
            </a:r>
            <a:r>
              <a:rPr b="0" lang="pt-BR" sz="1300" spc="-1" strike="noStrike">
                <a:latin typeface="Arial MT"/>
              </a:rPr>
              <a:t>do</a:t>
            </a:r>
            <a:r>
              <a:rPr b="0" lang="pt-BR" sz="1300" spc="239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trabalho</a:t>
            </a:r>
            <a:r>
              <a:rPr b="0" lang="pt-BR" sz="1300" spc="239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doméstico</a:t>
            </a:r>
            <a:r>
              <a:rPr b="0" lang="pt-BR" sz="1300" spc="242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no</a:t>
            </a:r>
            <a:r>
              <a:rPr b="0" lang="pt-BR" sz="1300" spc="239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estado;</a:t>
            </a:r>
            <a:endParaRPr b="0" lang="pt-BR" sz="1300" spc="-1" strike="noStrike">
              <a:latin typeface="Arial"/>
            </a:endParaRPr>
          </a:p>
          <a:p>
            <a:pPr marL="12600" algn="just">
              <a:lnSpc>
                <a:spcPct val="117000"/>
              </a:lnSpc>
            </a:pPr>
            <a:r>
              <a:rPr b="0" lang="pt-BR" sz="1300" spc="77" strike="noStrike">
                <a:latin typeface="Arial MT"/>
              </a:rPr>
              <a:t>Pesquisar</a:t>
            </a:r>
            <a:r>
              <a:rPr b="0" lang="pt-BR" sz="1300" spc="248" strike="noStrike">
                <a:latin typeface="Arial MT"/>
              </a:rPr>
              <a:t>  </a:t>
            </a:r>
            <a:r>
              <a:rPr b="0" lang="pt-BR" sz="1300" spc="-1" strike="noStrike">
                <a:latin typeface="Arial MT"/>
              </a:rPr>
              <a:t>e</a:t>
            </a:r>
            <a:r>
              <a:rPr b="0" lang="pt-BR" sz="1300" spc="248" strike="noStrike">
                <a:latin typeface="Arial MT"/>
              </a:rPr>
              <a:t>  </a:t>
            </a:r>
            <a:r>
              <a:rPr b="0" lang="pt-BR" sz="1300" spc="77" strike="noStrike">
                <a:latin typeface="Arial MT"/>
              </a:rPr>
              <a:t>sistematizar</a:t>
            </a:r>
            <a:r>
              <a:rPr b="0" lang="pt-BR" sz="1300" spc="248" strike="noStrike">
                <a:latin typeface="Arial MT"/>
              </a:rPr>
              <a:t>  </a:t>
            </a:r>
            <a:r>
              <a:rPr b="0" lang="pt-BR" sz="1300" spc="-1" strike="noStrike">
                <a:latin typeface="Arial MT"/>
              </a:rPr>
              <a:t>o</a:t>
            </a:r>
            <a:r>
              <a:rPr b="0" lang="pt-BR" sz="1300" spc="248" strike="noStrike">
                <a:latin typeface="Arial MT"/>
              </a:rPr>
              <a:t>  </a:t>
            </a:r>
            <a:r>
              <a:rPr b="0" lang="pt-BR" sz="1300" spc="72" strike="noStrike">
                <a:latin typeface="Arial MT"/>
              </a:rPr>
              <a:t>perfil</a:t>
            </a:r>
            <a:r>
              <a:rPr b="0" lang="pt-BR" sz="1300" spc="248" strike="noStrike">
                <a:latin typeface="Arial MT"/>
              </a:rPr>
              <a:t>  </a:t>
            </a:r>
            <a:r>
              <a:rPr b="0" lang="pt-BR" sz="1300" spc="72" strike="noStrike">
                <a:latin typeface="Arial MT"/>
              </a:rPr>
              <a:t>dessas</a:t>
            </a:r>
            <a:r>
              <a:rPr b="0" lang="pt-BR" sz="1300" spc="248" strike="noStrike">
                <a:latin typeface="Arial MT"/>
              </a:rPr>
              <a:t>  </a:t>
            </a:r>
            <a:r>
              <a:rPr b="0" lang="pt-BR" sz="1300" spc="77" strike="noStrike">
                <a:latin typeface="Arial MT"/>
              </a:rPr>
              <a:t>trabalhadoras,</a:t>
            </a:r>
            <a:r>
              <a:rPr b="0" lang="pt-BR" sz="1300" spc="248" strike="noStrike">
                <a:latin typeface="Arial MT"/>
              </a:rPr>
              <a:t>  </a:t>
            </a:r>
            <a:r>
              <a:rPr b="0" lang="pt-BR" sz="1300" spc="32" strike="noStrike">
                <a:latin typeface="Arial MT"/>
              </a:rPr>
              <a:t>seu </a:t>
            </a:r>
            <a:r>
              <a:rPr b="0" lang="pt-BR" sz="1300" spc="83" strike="noStrike">
                <a:latin typeface="Arial MT"/>
              </a:rPr>
              <a:t>desenvolvimento</a:t>
            </a:r>
            <a:r>
              <a:rPr b="0" lang="pt-BR" sz="1300" spc="437" strike="noStrike">
                <a:latin typeface="Arial MT"/>
              </a:rPr>
              <a:t>  </a:t>
            </a:r>
            <a:r>
              <a:rPr b="0" lang="pt-BR" sz="1300" spc="-1" strike="noStrike">
                <a:latin typeface="Arial MT"/>
              </a:rPr>
              <a:t>no</a:t>
            </a:r>
            <a:r>
              <a:rPr b="0" lang="pt-BR" sz="1300" spc="437" strike="noStrike">
                <a:latin typeface="Arial MT"/>
              </a:rPr>
              <a:t>  </a:t>
            </a:r>
            <a:r>
              <a:rPr b="0" lang="pt-BR" sz="1300" spc="77" strike="noStrike">
                <a:latin typeface="Arial MT"/>
              </a:rPr>
              <a:t>contexto</a:t>
            </a:r>
            <a:r>
              <a:rPr b="0" lang="pt-BR" sz="1300" spc="437" strike="noStrike">
                <a:latin typeface="Arial MT"/>
              </a:rPr>
              <a:t>  </a:t>
            </a:r>
            <a:r>
              <a:rPr b="0" lang="pt-BR" sz="1300" spc="-1" strike="noStrike">
                <a:latin typeface="Arial MT"/>
              </a:rPr>
              <a:t>de</a:t>
            </a:r>
            <a:r>
              <a:rPr b="0" lang="pt-BR" sz="1300" spc="437" strike="noStrike">
                <a:latin typeface="Arial MT"/>
              </a:rPr>
              <a:t>  </a:t>
            </a:r>
            <a:r>
              <a:rPr b="0" lang="pt-BR" sz="1300" spc="77" strike="noStrike">
                <a:latin typeface="Arial MT"/>
              </a:rPr>
              <a:t>expansão</a:t>
            </a:r>
            <a:r>
              <a:rPr b="0" lang="pt-BR" sz="1300" spc="437" strike="noStrike">
                <a:latin typeface="Arial MT"/>
              </a:rPr>
              <a:t>  </a:t>
            </a:r>
            <a:r>
              <a:rPr b="0" lang="pt-BR" sz="1300" spc="-1" strike="noStrike">
                <a:latin typeface="Arial MT"/>
              </a:rPr>
              <a:t>de</a:t>
            </a:r>
            <a:r>
              <a:rPr b="0" lang="pt-BR" sz="1300" spc="437" strike="noStrike">
                <a:latin typeface="Arial MT"/>
              </a:rPr>
              <a:t>  </a:t>
            </a:r>
            <a:r>
              <a:rPr b="0" lang="pt-BR" sz="1300" spc="69" strike="noStrike">
                <a:latin typeface="Arial MT"/>
              </a:rPr>
              <a:t>tendências </a:t>
            </a:r>
            <a:r>
              <a:rPr b="0" lang="pt-BR" sz="1300" spc="77" strike="noStrike">
                <a:latin typeface="Arial MT"/>
              </a:rPr>
              <a:t>neoliberais</a:t>
            </a:r>
            <a:r>
              <a:rPr b="0" lang="pt-BR" sz="1300" spc="219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no</a:t>
            </a:r>
            <a:r>
              <a:rPr b="0" lang="pt-BR" sz="1300" spc="219" strike="noStrike">
                <a:latin typeface="Arial MT"/>
              </a:rPr>
              <a:t> </a:t>
            </a:r>
            <a:r>
              <a:rPr b="0" lang="pt-BR" sz="1300" spc="49" strike="noStrike">
                <a:latin typeface="Arial MT"/>
              </a:rPr>
              <a:t>país</a:t>
            </a:r>
            <a:r>
              <a:rPr b="0" lang="pt-BR" sz="1300" spc="219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e</a:t>
            </a:r>
            <a:r>
              <a:rPr b="0" lang="pt-BR" sz="1300" spc="219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estudos</a:t>
            </a:r>
            <a:r>
              <a:rPr b="0" lang="pt-BR" sz="1300" spc="219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desse</a:t>
            </a:r>
            <a:r>
              <a:rPr b="0" lang="pt-BR" sz="1300" spc="222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campo</a:t>
            </a:r>
            <a:r>
              <a:rPr b="0" lang="pt-BR" sz="1300" spc="219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no</a:t>
            </a:r>
            <a:r>
              <a:rPr b="0" lang="pt-BR" sz="1300" spc="219" strike="noStrike">
                <a:latin typeface="Arial MT"/>
              </a:rPr>
              <a:t> </a:t>
            </a:r>
            <a:r>
              <a:rPr b="0" lang="pt-BR" sz="1300" spc="38" strike="noStrike">
                <a:latin typeface="Arial MT"/>
              </a:rPr>
              <a:t>RN;</a:t>
            </a:r>
            <a:endParaRPr b="0" lang="pt-BR" sz="1300" spc="-1" strike="noStrike">
              <a:latin typeface="Arial"/>
            </a:endParaRPr>
          </a:p>
          <a:p>
            <a:pPr marL="12600" algn="just">
              <a:lnSpc>
                <a:spcPct val="117000"/>
              </a:lnSpc>
            </a:pPr>
            <a:r>
              <a:rPr b="0" lang="pt-BR" sz="1300" spc="72" strike="noStrike">
                <a:latin typeface="Arial MT"/>
              </a:rPr>
              <a:t>Mapear</a:t>
            </a:r>
            <a:r>
              <a:rPr b="0" lang="pt-BR" sz="1300" spc="63" strike="noStrike">
                <a:latin typeface="Arial MT"/>
              </a:rPr>
              <a:t>  </a:t>
            </a:r>
            <a:r>
              <a:rPr b="0" lang="pt-BR" sz="1300" spc="-1" strike="noStrike">
                <a:latin typeface="Arial MT"/>
              </a:rPr>
              <a:t>as</a:t>
            </a:r>
            <a:r>
              <a:rPr b="0" lang="pt-BR" sz="1300" spc="69" strike="noStrike">
                <a:latin typeface="Arial MT"/>
              </a:rPr>
              <a:t>  ações  </a:t>
            </a:r>
            <a:r>
              <a:rPr b="0" lang="pt-BR" sz="1300" spc="-1" strike="noStrike">
                <a:latin typeface="Arial MT"/>
              </a:rPr>
              <a:t>de</a:t>
            </a:r>
            <a:r>
              <a:rPr b="0" lang="pt-BR" sz="1300" spc="69" strike="noStrike">
                <a:latin typeface="Arial MT"/>
              </a:rPr>
              <a:t>  </a:t>
            </a:r>
            <a:r>
              <a:rPr b="0" lang="pt-BR" sz="1300" spc="77" strike="noStrike">
                <a:latin typeface="Arial MT"/>
              </a:rPr>
              <a:t>organizações</a:t>
            </a:r>
            <a:r>
              <a:rPr b="0" lang="pt-BR" sz="1300" spc="69" strike="noStrike">
                <a:latin typeface="Arial MT"/>
              </a:rPr>
              <a:t>  políticas  dessa  </a:t>
            </a:r>
            <a:r>
              <a:rPr b="0" lang="pt-BR" sz="1300" spc="77" strike="noStrike">
                <a:latin typeface="Arial MT"/>
              </a:rPr>
              <a:t>categoria</a:t>
            </a:r>
            <a:r>
              <a:rPr b="0" lang="pt-BR" sz="1300" spc="69" strike="noStrike">
                <a:latin typeface="Arial MT"/>
              </a:rPr>
              <a:t>  </a:t>
            </a:r>
            <a:r>
              <a:rPr b="0" lang="pt-BR" sz="1300" spc="-26" strike="noStrike">
                <a:latin typeface="Arial MT"/>
              </a:rPr>
              <a:t>no </a:t>
            </a:r>
            <a:r>
              <a:rPr b="0" lang="pt-BR" sz="1300" spc="38" strike="noStrike">
                <a:latin typeface="Arial MT"/>
              </a:rPr>
              <a:t>RN.</a:t>
            </a:r>
            <a:endParaRPr b="0" lang="pt-BR" sz="1300" spc="-1" strike="noStrike"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6630480" y="5521320"/>
            <a:ext cx="7149240" cy="262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49760" bIns="0">
            <a:spAutoFit/>
          </a:bodyPr>
          <a:p>
            <a:pPr marL="151920">
              <a:lnSpc>
                <a:spcPct val="100000"/>
              </a:lnSpc>
              <a:spcBef>
                <a:spcPts val="1179"/>
              </a:spcBef>
            </a:pPr>
            <a:r>
              <a:rPr b="1" lang="pt-BR" sz="2250" spc="-1" strike="noStrike">
                <a:latin typeface="Arial"/>
              </a:rPr>
              <a:t>M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E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T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O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D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O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L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O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G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I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52" strike="noStrike">
                <a:latin typeface="Arial"/>
              </a:rPr>
              <a:t>A</a:t>
            </a:r>
            <a:endParaRPr b="0" lang="pt-BR" sz="2250" spc="-1" strike="noStrike">
              <a:latin typeface="Arial"/>
            </a:endParaRPr>
          </a:p>
          <a:p>
            <a:pPr marL="12600" algn="just">
              <a:lnSpc>
                <a:spcPct val="117000"/>
              </a:lnSpc>
              <a:spcBef>
                <a:spcPts val="371"/>
              </a:spcBef>
            </a:pPr>
            <a:r>
              <a:rPr b="0" lang="pt-BR" sz="1300" spc="-1" strike="noStrike">
                <a:latin typeface="Arial MT"/>
              </a:rPr>
              <a:t>A</a:t>
            </a:r>
            <a:r>
              <a:rPr b="0" lang="pt-BR" sz="1300" spc="389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pesquisa</a:t>
            </a:r>
            <a:r>
              <a:rPr b="0" lang="pt-BR" sz="1300" spc="392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é</a:t>
            </a:r>
            <a:r>
              <a:rPr b="0" lang="pt-BR" sz="1300" spc="392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orientada</a:t>
            </a:r>
            <a:r>
              <a:rPr b="0" lang="pt-BR" sz="1300" spc="392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pelo</a:t>
            </a:r>
            <a:r>
              <a:rPr b="0" lang="pt-BR" sz="1300" spc="392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método</a:t>
            </a:r>
            <a:r>
              <a:rPr b="0" lang="pt-BR" sz="1300" spc="392" strike="noStrike">
                <a:latin typeface="Arial MT"/>
              </a:rPr>
              <a:t> </a:t>
            </a:r>
            <a:r>
              <a:rPr b="0" lang="pt-BR" sz="1300" spc="89" strike="noStrike">
                <a:latin typeface="Arial MT"/>
              </a:rPr>
              <a:t>histórico-</a:t>
            </a:r>
            <a:r>
              <a:rPr b="0" lang="pt-BR" sz="1300" spc="77" strike="noStrike">
                <a:latin typeface="Arial MT"/>
              </a:rPr>
              <a:t>dialético</a:t>
            </a:r>
            <a:r>
              <a:rPr b="0" lang="pt-BR" sz="1300" spc="389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e</a:t>
            </a:r>
            <a:r>
              <a:rPr b="0" lang="pt-BR" sz="1300" spc="392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pela</a:t>
            </a:r>
            <a:r>
              <a:rPr b="0" lang="pt-BR" sz="1300" spc="392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literatura</a:t>
            </a:r>
            <a:r>
              <a:rPr b="0" lang="pt-BR" sz="1300" spc="392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feminista </a:t>
            </a:r>
            <a:r>
              <a:rPr b="0" lang="pt-BR" sz="1300" spc="77" strike="noStrike">
                <a:latin typeface="Arial MT"/>
              </a:rPr>
              <a:t>marxista,</a:t>
            </a:r>
            <a:r>
              <a:rPr b="0" lang="pt-BR" sz="1300" spc="299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como</a:t>
            </a:r>
            <a:r>
              <a:rPr b="0" lang="pt-BR" sz="1300" spc="299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Hirata</a:t>
            </a:r>
            <a:r>
              <a:rPr b="0" lang="pt-BR" sz="1300" spc="304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(1984),</a:t>
            </a:r>
            <a:r>
              <a:rPr b="0" lang="pt-BR" sz="1300" spc="299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Ávila</a:t>
            </a:r>
            <a:r>
              <a:rPr b="0" lang="pt-BR" sz="1300" spc="304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(2009,</a:t>
            </a:r>
            <a:r>
              <a:rPr b="0" lang="pt-BR" sz="1300" spc="299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2014)</a:t>
            </a:r>
            <a:r>
              <a:rPr b="0" lang="pt-BR" sz="1300" spc="304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e</a:t>
            </a:r>
            <a:r>
              <a:rPr b="0" lang="pt-BR" sz="1300" spc="299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Ferreira</a:t>
            </a:r>
            <a:r>
              <a:rPr b="0" lang="pt-BR" sz="1300" spc="304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(2020),</a:t>
            </a:r>
            <a:r>
              <a:rPr b="0" lang="pt-BR" sz="1300" spc="299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fundamentada </a:t>
            </a:r>
            <a:r>
              <a:rPr b="0" lang="pt-BR" sz="1300" spc="-1" strike="noStrike">
                <a:latin typeface="Arial MT"/>
              </a:rPr>
              <a:t>em</a:t>
            </a:r>
            <a:r>
              <a:rPr b="0" lang="pt-BR" sz="1300" spc="279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pesquisas</a:t>
            </a:r>
            <a:r>
              <a:rPr b="0" lang="pt-BR" sz="1300" spc="284" strike="noStrike">
                <a:latin typeface="Arial MT"/>
              </a:rPr>
              <a:t> </a:t>
            </a:r>
            <a:r>
              <a:rPr b="0" lang="pt-BR" sz="1300" spc="83" strike="noStrike">
                <a:latin typeface="Arial MT"/>
              </a:rPr>
              <a:t>bibliográficas</a:t>
            </a:r>
            <a:r>
              <a:rPr b="0" lang="pt-BR" sz="1300" spc="279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e</a:t>
            </a:r>
            <a:r>
              <a:rPr b="0" lang="pt-BR" sz="1300" spc="284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guiada</a:t>
            </a:r>
            <a:r>
              <a:rPr b="0" lang="pt-BR" sz="1300" spc="284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pela</a:t>
            </a:r>
            <a:r>
              <a:rPr b="0" lang="pt-BR" sz="1300" spc="279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análise</a:t>
            </a:r>
            <a:r>
              <a:rPr b="0" lang="pt-BR" sz="1300" spc="284" strike="noStrike">
                <a:latin typeface="Arial MT"/>
              </a:rPr>
              <a:t> </a:t>
            </a:r>
            <a:r>
              <a:rPr b="0" lang="pt-BR" sz="1300" spc="58" strike="noStrike">
                <a:latin typeface="Arial MT"/>
              </a:rPr>
              <a:t>das</a:t>
            </a:r>
            <a:r>
              <a:rPr b="0" lang="pt-BR" sz="1300" spc="284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categorias</a:t>
            </a:r>
            <a:r>
              <a:rPr b="0" lang="pt-BR" sz="1300" spc="279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de</a:t>
            </a:r>
            <a:r>
              <a:rPr b="0" lang="pt-BR" sz="1300" spc="284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"patriarcado", </a:t>
            </a:r>
            <a:r>
              <a:rPr b="0" lang="pt-BR" sz="1300" spc="77" strike="noStrike">
                <a:latin typeface="Arial MT"/>
              </a:rPr>
              <a:t>"desigualdade</a:t>
            </a:r>
            <a:r>
              <a:rPr b="0" lang="pt-BR" sz="1300" spc="222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de</a:t>
            </a:r>
            <a:r>
              <a:rPr b="0" lang="pt-BR" sz="1300" spc="222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sexo/gênero</a:t>
            </a:r>
            <a:r>
              <a:rPr b="0" lang="pt-BR" sz="1300" spc="228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e</a:t>
            </a:r>
            <a:r>
              <a:rPr b="0" lang="pt-BR" sz="1300" spc="222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raça"</a:t>
            </a:r>
            <a:r>
              <a:rPr b="0" lang="pt-BR" sz="1300" spc="222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e</a:t>
            </a:r>
            <a:r>
              <a:rPr b="0" lang="pt-BR" sz="1300" spc="228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a</a:t>
            </a:r>
            <a:r>
              <a:rPr b="0" lang="pt-BR" sz="1300" spc="222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"divisão</a:t>
            </a:r>
            <a:r>
              <a:rPr b="0" lang="pt-BR" sz="1300" spc="222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sexual</a:t>
            </a:r>
            <a:r>
              <a:rPr b="0" lang="pt-BR" sz="1300" spc="228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do</a:t>
            </a:r>
            <a:r>
              <a:rPr b="0" lang="pt-BR" sz="1300" spc="222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trabalho".</a:t>
            </a:r>
            <a:r>
              <a:rPr b="0" lang="pt-BR" sz="1300" spc="222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Além</a:t>
            </a:r>
            <a:r>
              <a:rPr b="0" lang="pt-BR" sz="1300" spc="228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disso, </a:t>
            </a:r>
            <a:r>
              <a:rPr b="0" lang="pt-BR" sz="1300" spc="72" strike="noStrike">
                <a:latin typeface="Arial MT"/>
              </a:rPr>
              <a:t>inclui</a:t>
            </a:r>
            <a:r>
              <a:rPr b="0" lang="pt-BR" sz="1300" spc="123" strike="noStrike">
                <a:latin typeface="Arial MT"/>
              </a:rPr>
              <a:t>  </a:t>
            </a:r>
            <a:r>
              <a:rPr b="0" lang="pt-BR" sz="1300" spc="-1" strike="noStrike">
                <a:latin typeface="Arial MT"/>
              </a:rPr>
              <a:t>o</a:t>
            </a:r>
            <a:r>
              <a:rPr b="0" lang="pt-BR" sz="1300" spc="123" strike="noStrike">
                <a:latin typeface="Arial MT"/>
              </a:rPr>
              <a:t>  </a:t>
            </a:r>
            <a:r>
              <a:rPr b="0" lang="pt-BR" sz="1300" spc="77" strike="noStrike">
                <a:latin typeface="Arial MT"/>
              </a:rPr>
              <a:t>levantamento</a:t>
            </a:r>
            <a:r>
              <a:rPr b="0" lang="pt-BR" sz="1300" spc="123" strike="noStrike">
                <a:latin typeface="Arial MT"/>
              </a:rPr>
              <a:t>  </a:t>
            </a:r>
            <a:r>
              <a:rPr b="0" lang="pt-BR" sz="1300" spc="-1" strike="noStrike">
                <a:latin typeface="Arial MT"/>
              </a:rPr>
              <a:t>de</a:t>
            </a:r>
            <a:r>
              <a:rPr b="0" lang="pt-BR" sz="1300" spc="123" strike="noStrike">
                <a:latin typeface="Arial MT"/>
              </a:rPr>
              <a:t>  </a:t>
            </a:r>
            <a:r>
              <a:rPr b="0" lang="pt-BR" sz="1300" spc="69" strike="noStrike">
                <a:latin typeface="Arial MT"/>
              </a:rPr>
              <a:t>dados</a:t>
            </a:r>
            <a:r>
              <a:rPr b="0" lang="pt-BR" sz="1300" spc="123" strike="noStrike">
                <a:latin typeface="Arial MT"/>
              </a:rPr>
              <a:t>  </a:t>
            </a:r>
            <a:r>
              <a:rPr b="0" lang="pt-BR" sz="1300" spc="-1" strike="noStrike">
                <a:latin typeface="Arial MT"/>
              </a:rPr>
              <a:t>do</a:t>
            </a:r>
            <a:r>
              <a:rPr b="0" lang="pt-BR" sz="1300" spc="123" strike="noStrike">
                <a:latin typeface="Arial MT"/>
              </a:rPr>
              <a:t>  </a:t>
            </a:r>
            <a:r>
              <a:rPr b="0" lang="pt-BR" sz="1300" spc="77" strike="noStrike">
                <a:latin typeface="Arial MT"/>
              </a:rPr>
              <a:t>Departamento</a:t>
            </a:r>
            <a:r>
              <a:rPr b="0" lang="pt-BR" sz="1300" spc="123" strike="noStrike">
                <a:latin typeface="Arial MT"/>
              </a:rPr>
              <a:t>  </a:t>
            </a:r>
            <a:r>
              <a:rPr b="0" lang="pt-BR" sz="1300" spc="77" strike="noStrike">
                <a:latin typeface="Arial MT"/>
              </a:rPr>
              <a:t>Intersindical</a:t>
            </a:r>
            <a:r>
              <a:rPr b="0" lang="pt-BR" sz="1300" spc="123" strike="noStrike">
                <a:latin typeface="Arial MT"/>
              </a:rPr>
              <a:t>  </a:t>
            </a:r>
            <a:r>
              <a:rPr b="0" lang="pt-BR" sz="1300" spc="-1" strike="noStrike">
                <a:latin typeface="Arial MT"/>
              </a:rPr>
              <a:t>de</a:t>
            </a:r>
            <a:r>
              <a:rPr b="0" lang="pt-BR" sz="1300" spc="123" strike="noStrike">
                <a:latin typeface="Arial MT"/>
              </a:rPr>
              <a:t>  </a:t>
            </a:r>
            <a:r>
              <a:rPr b="0" lang="pt-BR" sz="1300" spc="72" strike="noStrike">
                <a:latin typeface="Arial MT"/>
              </a:rPr>
              <a:t>Estatística</a:t>
            </a:r>
            <a:r>
              <a:rPr b="0" lang="pt-BR" sz="1300" spc="123" strike="noStrike">
                <a:latin typeface="Arial MT"/>
              </a:rPr>
              <a:t>  </a:t>
            </a:r>
            <a:r>
              <a:rPr b="0" lang="pt-BR" sz="1300" spc="-52" strike="noStrike">
                <a:latin typeface="Arial MT"/>
              </a:rPr>
              <a:t>e </a:t>
            </a:r>
            <a:r>
              <a:rPr b="0" lang="pt-BR" sz="1300" spc="77" strike="noStrike">
                <a:latin typeface="Arial MT"/>
              </a:rPr>
              <a:t>Estudos</a:t>
            </a:r>
            <a:r>
              <a:rPr b="0" lang="pt-BR" sz="1300" spc="389" strike="noStrike">
                <a:latin typeface="Arial MT"/>
              </a:rPr>
              <a:t> </a:t>
            </a:r>
            <a:r>
              <a:rPr b="0" lang="pt-BR" sz="1300" spc="83" strike="noStrike">
                <a:latin typeface="Arial MT"/>
              </a:rPr>
              <a:t>Socioeconômicos</a:t>
            </a:r>
            <a:r>
              <a:rPr b="0" lang="pt-BR" sz="1300" spc="392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(DIEESE),</a:t>
            </a:r>
            <a:r>
              <a:rPr b="0" lang="pt-BR" sz="1300" spc="392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em</a:t>
            </a:r>
            <a:r>
              <a:rPr b="0" lang="pt-BR" sz="1300" spc="392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2022,</a:t>
            </a:r>
            <a:r>
              <a:rPr b="0" lang="pt-BR" sz="1300" spc="392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sobre</a:t>
            </a:r>
            <a:r>
              <a:rPr b="0" lang="pt-BR" sz="1300" spc="389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a</a:t>
            </a:r>
            <a:r>
              <a:rPr b="0" lang="pt-BR" sz="1300" spc="392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condição</a:t>
            </a:r>
            <a:r>
              <a:rPr b="0" lang="pt-BR" sz="1300" spc="392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de</a:t>
            </a:r>
            <a:r>
              <a:rPr b="0" lang="pt-BR" sz="1300" spc="392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trabalho</a:t>
            </a:r>
            <a:r>
              <a:rPr b="0" lang="pt-BR" sz="1300" spc="392" strike="noStrike">
                <a:latin typeface="Arial MT"/>
              </a:rPr>
              <a:t> </a:t>
            </a:r>
            <a:r>
              <a:rPr b="0" lang="pt-BR" sz="1300" spc="32" strike="noStrike">
                <a:latin typeface="Arial MT"/>
              </a:rPr>
              <a:t>das </a:t>
            </a:r>
            <a:r>
              <a:rPr b="0" lang="pt-BR" sz="1300" spc="77" strike="noStrike">
                <a:latin typeface="Arial MT"/>
              </a:rPr>
              <a:t>empregadas</a:t>
            </a:r>
            <a:r>
              <a:rPr b="0" lang="pt-BR" sz="1300" spc="477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domésticas</a:t>
            </a:r>
            <a:r>
              <a:rPr b="0" lang="pt-BR" sz="1300" spc="477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após</a:t>
            </a:r>
            <a:r>
              <a:rPr b="0" lang="pt-BR" sz="1300" spc="483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10</a:t>
            </a:r>
            <a:r>
              <a:rPr b="0" lang="pt-BR" sz="1300" spc="477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anos</a:t>
            </a:r>
            <a:r>
              <a:rPr b="0" lang="pt-BR" sz="1300" spc="483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da</a:t>
            </a:r>
            <a:r>
              <a:rPr b="0" lang="pt-BR" sz="1300" spc="477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"PEC</a:t>
            </a:r>
            <a:r>
              <a:rPr b="0" lang="pt-BR" sz="1300" spc="483" strike="noStrike">
                <a:latin typeface="Arial MT"/>
              </a:rPr>
              <a:t> </a:t>
            </a:r>
            <a:r>
              <a:rPr b="0" lang="pt-BR" sz="1300" spc="58" strike="noStrike">
                <a:latin typeface="Arial MT"/>
              </a:rPr>
              <a:t>das</a:t>
            </a:r>
            <a:r>
              <a:rPr b="0" lang="pt-BR" sz="1300" spc="477" strike="noStrike">
                <a:latin typeface="Arial MT"/>
              </a:rPr>
              <a:t> </a:t>
            </a:r>
            <a:r>
              <a:rPr b="0" lang="pt-BR" sz="1300" spc="83" strike="noStrike">
                <a:latin typeface="Arial MT"/>
              </a:rPr>
              <a:t>Domésticas",</a:t>
            </a:r>
            <a:r>
              <a:rPr b="0" lang="pt-BR" sz="1300" spc="483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trazendo</a:t>
            </a:r>
            <a:r>
              <a:rPr b="0" lang="pt-BR" sz="1300" spc="477" strike="noStrike">
                <a:latin typeface="Arial MT"/>
              </a:rPr>
              <a:t> </a:t>
            </a:r>
            <a:r>
              <a:rPr b="0" lang="pt-BR" sz="1300" spc="32" strike="noStrike">
                <a:latin typeface="Arial MT"/>
              </a:rPr>
              <a:t>uma </a:t>
            </a:r>
            <a:r>
              <a:rPr b="0" lang="pt-BR" sz="1300" spc="72" strike="noStrike">
                <a:latin typeface="Arial MT"/>
              </a:rPr>
              <a:t>análise</a:t>
            </a:r>
            <a:r>
              <a:rPr b="0" lang="pt-BR" sz="1300" spc="398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comparativa</a:t>
            </a:r>
            <a:r>
              <a:rPr b="0" lang="pt-BR" sz="1300" spc="398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de</a:t>
            </a:r>
            <a:r>
              <a:rPr b="0" lang="pt-BR" sz="1300" spc="398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2013</a:t>
            </a:r>
            <a:r>
              <a:rPr b="0" lang="pt-BR" sz="1300" spc="403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a</a:t>
            </a:r>
            <a:r>
              <a:rPr b="0" lang="pt-BR" sz="1300" spc="398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2022,</a:t>
            </a:r>
            <a:r>
              <a:rPr b="0" lang="pt-BR" sz="1300" spc="398" strike="noStrike">
                <a:latin typeface="Arial MT"/>
              </a:rPr>
              <a:t> </a:t>
            </a:r>
            <a:r>
              <a:rPr b="0" lang="pt-BR" sz="1300" spc="58" strike="noStrike">
                <a:latin typeface="Arial MT"/>
              </a:rPr>
              <a:t>com</a:t>
            </a:r>
            <a:r>
              <a:rPr b="0" lang="pt-BR" sz="1300" spc="403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recortes</a:t>
            </a:r>
            <a:r>
              <a:rPr b="0" lang="pt-BR" sz="1300" spc="398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de</a:t>
            </a:r>
            <a:r>
              <a:rPr b="0" lang="pt-BR" sz="1300" spc="398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raça,</a:t>
            </a:r>
            <a:r>
              <a:rPr b="0" lang="pt-BR" sz="1300" spc="403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escolaridade,</a:t>
            </a:r>
            <a:r>
              <a:rPr b="0" lang="pt-BR" sz="1300" spc="398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renda, </a:t>
            </a:r>
            <a:r>
              <a:rPr b="0" lang="pt-BR" sz="1300" spc="69" strike="noStrike">
                <a:latin typeface="Arial MT"/>
              </a:rPr>
              <a:t>entre</a:t>
            </a:r>
            <a:r>
              <a:rPr b="0" lang="pt-BR" sz="1300" spc="188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outros</a:t>
            </a:r>
            <a:r>
              <a:rPr b="0" lang="pt-BR" sz="1300" spc="194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aspectos.</a:t>
            </a:r>
            <a:endParaRPr b="0" lang="pt-BR" sz="1300" spc="-1" strike="noStrike">
              <a:latin typeface="Arial"/>
            </a:endParaRPr>
          </a:p>
        </p:txBody>
      </p:sp>
      <p:sp>
        <p:nvSpPr>
          <p:cNvPr id="45" name="CustomShape 3"/>
          <p:cNvSpPr/>
          <p:nvPr/>
        </p:nvSpPr>
        <p:spPr>
          <a:xfrm>
            <a:off x="629640" y="13416840"/>
            <a:ext cx="2238480" cy="69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pt-BR" sz="2250" spc="-1" strike="noStrike">
                <a:latin typeface="Arial"/>
              </a:rPr>
              <a:t>C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O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N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C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L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U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S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Ã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52" strike="noStrike">
                <a:latin typeface="Arial"/>
              </a:rPr>
              <a:t>O</a:t>
            </a:r>
            <a:endParaRPr b="0" lang="pt-BR" sz="2250" spc="-1" strike="noStrike">
              <a:latin typeface="Arial"/>
            </a:endParaRPr>
          </a:p>
        </p:txBody>
      </p:sp>
      <p:sp>
        <p:nvSpPr>
          <p:cNvPr id="46" name="CustomShape 4"/>
          <p:cNvSpPr/>
          <p:nvPr/>
        </p:nvSpPr>
        <p:spPr>
          <a:xfrm>
            <a:off x="545040" y="14017680"/>
            <a:ext cx="5687280" cy="108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 indent="466560" algn="just">
              <a:lnSpc>
                <a:spcPct val="117000"/>
              </a:lnSpc>
              <a:spcBef>
                <a:spcPts val="96"/>
              </a:spcBef>
            </a:pPr>
            <a:r>
              <a:rPr b="0" lang="pt-BR" sz="1200" spc="-1" strike="noStrike">
                <a:latin typeface="Arial MT"/>
              </a:rPr>
              <a:t>O</a:t>
            </a:r>
            <a:r>
              <a:rPr b="0" lang="pt-BR" sz="1200" spc="174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estudo</a:t>
            </a:r>
            <a:r>
              <a:rPr b="0" lang="pt-BR" sz="1200" spc="180" strike="noStrike">
                <a:latin typeface="Arial MT"/>
              </a:rPr>
              <a:t>  </a:t>
            </a:r>
            <a:r>
              <a:rPr b="0" lang="pt-BR" sz="1200" spc="63" strike="noStrike">
                <a:latin typeface="Arial MT"/>
              </a:rPr>
              <a:t>das</a:t>
            </a:r>
            <a:r>
              <a:rPr b="0" lang="pt-BR" sz="1200" spc="180" strike="noStrike">
                <a:latin typeface="Arial MT"/>
              </a:rPr>
              <a:t>  </a:t>
            </a:r>
            <a:r>
              <a:rPr b="0" lang="pt-BR" sz="1200" spc="83" strike="noStrike">
                <a:latin typeface="Arial MT"/>
              </a:rPr>
              <a:t>condições</a:t>
            </a:r>
            <a:r>
              <a:rPr b="0" lang="pt-BR" sz="1200" spc="180" strike="noStrike">
                <a:latin typeface="Arial MT"/>
              </a:rPr>
              <a:t>  </a:t>
            </a:r>
            <a:r>
              <a:rPr b="0" lang="pt-BR" sz="1200" spc="52" strike="noStrike">
                <a:latin typeface="Arial MT"/>
              </a:rPr>
              <a:t>de</a:t>
            </a:r>
            <a:r>
              <a:rPr b="0" lang="pt-BR" sz="1200" spc="174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trabalho</a:t>
            </a:r>
            <a:r>
              <a:rPr b="0" lang="pt-BR" sz="1200" spc="180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doméstico</a:t>
            </a:r>
            <a:r>
              <a:rPr b="0" lang="pt-BR" sz="1200" spc="180" strike="noStrike">
                <a:latin typeface="Arial MT"/>
              </a:rPr>
              <a:t>  </a:t>
            </a:r>
            <a:r>
              <a:rPr b="0" lang="pt-BR" sz="1200" spc="63" strike="noStrike">
                <a:latin typeface="Arial MT"/>
              </a:rPr>
              <a:t>remunerado, </a:t>
            </a:r>
            <a:r>
              <a:rPr b="0" lang="pt-BR" sz="1200" spc="83" strike="noStrike">
                <a:latin typeface="Arial MT"/>
              </a:rPr>
              <a:t>especialmente</a:t>
            </a:r>
            <a:r>
              <a:rPr b="0" lang="pt-BR" sz="1200" spc="429" strike="noStrike">
                <a:latin typeface="Arial MT"/>
              </a:rPr>
              <a:t> </a:t>
            </a:r>
            <a:r>
              <a:rPr b="0" lang="pt-BR" sz="1200" spc="52" strike="noStrike">
                <a:latin typeface="Arial MT"/>
              </a:rPr>
              <a:t>no</a:t>
            </a:r>
            <a:r>
              <a:rPr b="0" lang="pt-BR" sz="1200" spc="432" strike="noStrike">
                <a:latin typeface="Arial MT"/>
              </a:rPr>
              <a:t> </a:t>
            </a:r>
            <a:r>
              <a:rPr b="0" lang="pt-BR" sz="1200" spc="77" strike="noStrike">
                <a:latin typeface="Arial MT"/>
              </a:rPr>
              <a:t>contexto</a:t>
            </a:r>
            <a:r>
              <a:rPr b="0" lang="pt-BR" sz="1200" spc="432" strike="noStrike">
                <a:latin typeface="Arial MT"/>
              </a:rPr>
              <a:t> </a:t>
            </a:r>
            <a:r>
              <a:rPr b="0" lang="pt-BR" sz="1200" spc="83" strike="noStrike">
                <a:latin typeface="Arial MT"/>
              </a:rPr>
              <a:t>socioeconômico</a:t>
            </a:r>
            <a:r>
              <a:rPr b="0" lang="pt-BR" sz="1200" spc="432" strike="noStrike">
                <a:latin typeface="Arial MT"/>
              </a:rPr>
              <a:t> </a:t>
            </a:r>
            <a:r>
              <a:rPr b="0" lang="pt-BR" sz="1200" spc="52" strike="noStrike">
                <a:latin typeface="Arial MT"/>
              </a:rPr>
              <a:t>do</a:t>
            </a:r>
            <a:r>
              <a:rPr b="0" lang="pt-BR" sz="1200" spc="432" strike="noStrike">
                <a:latin typeface="Arial MT"/>
              </a:rPr>
              <a:t> </a:t>
            </a:r>
            <a:r>
              <a:rPr b="0" lang="pt-BR" sz="1200" spc="63" strike="noStrike">
                <a:latin typeface="Arial MT"/>
              </a:rPr>
              <a:t>Rio</a:t>
            </a:r>
            <a:r>
              <a:rPr b="0" lang="pt-BR" sz="1200" spc="429" strike="noStrike">
                <a:latin typeface="Arial MT"/>
              </a:rPr>
              <a:t> </a:t>
            </a:r>
            <a:r>
              <a:rPr b="0" lang="pt-BR" sz="1200" spc="77" strike="noStrike">
                <a:latin typeface="Arial MT"/>
              </a:rPr>
              <a:t>Grande</a:t>
            </a:r>
            <a:r>
              <a:rPr b="0" lang="pt-BR" sz="1200" spc="432" strike="noStrike">
                <a:latin typeface="Arial MT"/>
              </a:rPr>
              <a:t> </a:t>
            </a:r>
            <a:r>
              <a:rPr b="0" lang="pt-BR" sz="1200" spc="52" strike="noStrike">
                <a:latin typeface="Arial MT"/>
              </a:rPr>
              <a:t>do</a:t>
            </a:r>
            <a:r>
              <a:rPr b="0" lang="pt-BR" sz="1200" spc="432" strike="noStrike">
                <a:latin typeface="Arial MT"/>
              </a:rPr>
              <a:t> </a:t>
            </a:r>
            <a:r>
              <a:rPr b="0" lang="pt-BR" sz="1200" spc="49" strike="noStrike">
                <a:latin typeface="Arial MT"/>
              </a:rPr>
              <a:t>Norte, </a:t>
            </a:r>
            <a:r>
              <a:rPr b="0" lang="pt-BR" sz="1200" spc="77" strike="noStrike">
                <a:latin typeface="Arial MT"/>
              </a:rPr>
              <a:t>revela</a:t>
            </a:r>
            <a:r>
              <a:rPr b="0" lang="pt-BR" sz="1200" spc="208" strike="noStrike">
                <a:latin typeface="Arial MT"/>
              </a:rPr>
              <a:t> </a:t>
            </a:r>
            <a:r>
              <a:rPr b="0" lang="pt-BR" sz="1200" spc="63" strike="noStrike">
                <a:latin typeface="Arial MT"/>
              </a:rPr>
              <a:t>uma</a:t>
            </a:r>
            <a:r>
              <a:rPr b="0" lang="pt-BR" sz="1200" spc="208" strike="noStrike">
                <a:latin typeface="Arial MT"/>
              </a:rPr>
              <a:t> </a:t>
            </a:r>
            <a:r>
              <a:rPr b="0" lang="pt-BR" sz="1200" spc="83" strike="noStrike">
                <a:latin typeface="Arial MT"/>
              </a:rPr>
              <a:t>realidade</a:t>
            </a:r>
            <a:r>
              <a:rPr b="0" lang="pt-BR" sz="1200" spc="208" strike="noStrike">
                <a:latin typeface="Arial MT"/>
              </a:rPr>
              <a:t> </a:t>
            </a:r>
            <a:r>
              <a:rPr b="0" lang="pt-BR" sz="1200" spc="77" strike="noStrike">
                <a:latin typeface="Arial MT"/>
              </a:rPr>
              <a:t>marcada</a:t>
            </a:r>
            <a:r>
              <a:rPr b="0" lang="pt-BR" sz="1200" spc="208" strike="noStrike">
                <a:latin typeface="Arial MT"/>
              </a:rPr>
              <a:t> </a:t>
            </a:r>
            <a:r>
              <a:rPr b="0" lang="pt-BR" sz="1200" spc="63" strike="noStrike">
                <a:latin typeface="Arial MT"/>
              </a:rPr>
              <a:t>por</a:t>
            </a:r>
            <a:r>
              <a:rPr b="0" lang="pt-BR" sz="1200" spc="208" strike="noStrike">
                <a:latin typeface="Arial MT"/>
              </a:rPr>
              <a:t> </a:t>
            </a:r>
            <a:r>
              <a:rPr b="0" lang="pt-BR" sz="1200" spc="83" strike="noStrike">
                <a:latin typeface="Arial MT"/>
              </a:rPr>
              <a:t>profundas</a:t>
            </a:r>
            <a:r>
              <a:rPr b="0" lang="pt-BR" sz="1200" spc="208" strike="noStrike">
                <a:latin typeface="Arial MT"/>
              </a:rPr>
              <a:t> </a:t>
            </a:r>
            <a:r>
              <a:rPr b="0" lang="pt-BR" sz="1200" spc="83" strike="noStrike">
                <a:latin typeface="Arial MT"/>
              </a:rPr>
              <a:t>desigualdades</a:t>
            </a:r>
            <a:r>
              <a:rPr b="0" lang="pt-BR" sz="1200" spc="208" strike="noStrike">
                <a:latin typeface="Arial MT"/>
              </a:rPr>
              <a:t> </a:t>
            </a:r>
            <a:r>
              <a:rPr b="0" lang="pt-BR" sz="1200" spc="52" strike="noStrike">
                <a:latin typeface="Arial MT"/>
              </a:rPr>
              <a:t>de</a:t>
            </a:r>
            <a:r>
              <a:rPr b="0" lang="pt-BR" sz="1200" spc="208" strike="noStrike">
                <a:latin typeface="Arial MT"/>
              </a:rPr>
              <a:t> </a:t>
            </a:r>
            <a:r>
              <a:rPr b="0" lang="pt-BR" sz="1200" spc="58" strike="noStrike">
                <a:latin typeface="Arial MT"/>
              </a:rPr>
              <a:t>gênero, </a:t>
            </a:r>
            <a:r>
              <a:rPr b="0" lang="pt-BR" sz="1200" spc="69" strike="noStrike">
                <a:latin typeface="Arial MT"/>
              </a:rPr>
              <a:t>raça</a:t>
            </a:r>
            <a:r>
              <a:rPr b="0" lang="pt-BR" sz="1200" spc="174" strike="noStrike">
                <a:latin typeface="Arial MT"/>
              </a:rPr>
              <a:t>  </a:t>
            </a:r>
            <a:r>
              <a:rPr b="0" lang="pt-BR" sz="1200" spc="-1" strike="noStrike">
                <a:latin typeface="Arial MT"/>
              </a:rPr>
              <a:t>e</a:t>
            </a:r>
            <a:r>
              <a:rPr b="0" lang="pt-BR" sz="1200" spc="180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classe.</a:t>
            </a:r>
            <a:r>
              <a:rPr b="0" lang="pt-BR" sz="1200" spc="174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Mulheres,</a:t>
            </a:r>
            <a:r>
              <a:rPr b="0" lang="pt-BR" sz="1200" spc="180" strike="noStrike">
                <a:latin typeface="Arial MT"/>
              </a:rPr>
              <a:t>  </a:t>
            </a:r>
            <a:r>
              <a:rPr b="0" lang="pt-BR" sz="1200" spc="83" strike="noStrike">
                <a:latin typeface="Arial MT"/>
              </a:rPr>
              <a:t>particularmente</a:t>
            </a:r>
            <a:r>
              <a:rPr b="0" lang="pt-BR" sz="1200" spc="174" strike="noStrike">
                <a:latin typeface="Arial MT"/>
              </a:rPr>
              <a:t>  </a:t>
            </a:r>
            <a:r>
              <a:rPr b="0" lang="pt-BR" sz="1200" spc="49" strike="noStrike">
                <a:latin typeface="Arial MT"/>
              </a:rPr>
              <a:t>as</a:t>
            </a:r>
            <a:r>
              <a:rPr b="0" lang="pt-BR" sz="1200" spc="180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negras,</a:t>
            </a:r>
            <a:r>
              <a:rPr b="0" lang="pt-BR" sz="1200" spc="174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constituem</a:t>
            </a:r>
            <a:r>
              <a:rPr b="0" lang="pt-BR" sz="1200" spc="180" strike="noStrike">
                <a:latin typeface="Arial MT"/>
              </a:rPr>
              <a:t>  </a:t>
            </a:r>
            <a:r>
              <a:rPr b="0" lang="pt-BR" sz="1200" spc="-52" strike="noStrike">
                <a:latin typeface="Arial MT"/>
              </a:rPr>
              <a:t>a </a:t>
            </a:r>
            <a:r>
              <a:rPr b="0" lang="pt-BR" sz="1200" spc="72" strike="noStrike">
                <a:latin typeface="Arial MT"/>
              </a:rPr>
              <a:t>maior</a:t>
            </a:r>
            <a:r>
              <a:rPr b="0" lang="pt-BR" sz="1200" spc="168" strike="noStrike">
                <a:latin typeface="Arial MT"/>
              </a:rPr>
              <a:t>  </a:t>
            </a:r>
            <a:r>
              <a:rPr b="0" lang="pt-BR" sz="1200" spc="72" strike="noStrike">
                <a:latin typeface="Arial MT"/>
              </a:rPr>
              <a:t>parte</a:t>
            </a:r>
            <a:r>
              <a:rPr b="0" lang="pt-BR" sz="1200" spc="168" strike="noStrike">
                <a:latin typeface="Arial MT"/>
              </a:rPr>
              <a:t>  </a:t>
            </a:r>
            <a:r>
              <a:rPr b="0" lang="pt-BR" sz="1200" spc="72" strike="noStrike">
                <a:latin typeface="Arial MT"/>
              </a:rPr>
              <a:t>dessa</a:t>
            </a:r>
            <a:r>
              <a:rPr b="0" lang="pt-BR" sz="1200" spc="168" strike="noStrike">
                <a:latin typeface="Arial MT"/>
              </a:rPr>
              <a:t>  </a:t>
            </a:r>
            <a:r>
              <a:rPr b="0" lang="pt-BR" sz="1200" spc="72" strike="noStrike">
                <a:latin typeface="Arial MT"/>
              </a:rPr>
              <a:t>força</a:t>
            </a:r>
            <a:r>
              <a:rPr b="0" lang="pt-BR" sz="1200" spc="168" strike="noStrike">
                <a:latin typeface="Arial MT"/>
              </a:rPr>
              <a:t>  </a:t>
            </a:r>
            <a:r>
              <a:rPr b="0" lang="pt-BR" sz="1200" spc="52" strike="noStrike">
                <a:latin typeface="Arial MT"/>
              </a:rPr>
              <a:t>de</a:t>
            </a:r>
            <a:r>
              <a:rPr b="0" lang="pt-BR" sz="1200" spc="168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trabalho,</a:t>
            </a:r>
            <a:r>
              <a:rPr b="0" lang="pt-BR" sz="1200" spc="168" strike="noStrike">
                <a:latin typeface="Arial MT"/>
              </a:rPr>
              <a:t>  </a:t>
            </a:r>
            <a:r>
              <a:rPr b="0" lang="pt-BR" sz="1200" spc="83" strike="noStrike">
                <a:latin typeface="Arial MT"/>
              </a:rPr>
              <a:t>enfrentando</a:t>
            </a:r>
            <a:r>
              <a:rPr b="0" lang="pt-BR" sz="1200" spc="168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baixos</a:t>
            </a:r>
            <a:r>
              <a:rPr b="0" lang="pt-BR" sz="1200" spc="168" strike="noStrike">
                <a:latin typeface="Arial MT"/>
              </a:rPr>
              <a:t>  </a:t>
            </a:r>
            <a:r>
              <a:rPr b="0" lang="pt-BR" sz="1200" spc="58" strike="noStrike">
                <a:latin typeface="Arial MT"/>
              </a:rPr>
              <a:t>salários,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47" name="CustomShape 5"/>
          <p:cNvSpPr/>
          <p:nvPr/>
        </p:nvSpPr>
        <p:spPr>
          <a:xfrm>
            <a:off x="545040" y="15120720"/>
            <a:ext cx="5687280" cy="19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5120" bIns="0">
            <a:spAutoFit/>
          </a:bodyPr>
          <a:p>
            <a:pPr marL="12600">
              <a:lnSpc>
                <a:spcPct val="100000"/>
              </a:lnSpc>
              <a:spcBef>
                <a:spcPts val="119"/>
              </a:spcBef>
            </a:pPr>
            <a:r>
              <a:rPr b="0" lang="pt-BR" sz="1200" spc="69" strike="noStrike">
                <a:latin typeface="Arial MT"/>
              </a:rPr>
              <a:t>longas</a:t>
            </a:r>
            <a:r>
              <a:rPr b="0" lang="pt-BR" sz="1200" spc="-1" strike="noStrike">
                <a:latin typeface="Arial MT"/>
              </a:rPr>
              <a:t>	</a:t>
            </a:r>
            <a:r>
              <a:rPr b="0" lang="pt-BR" sz="1200" spc="69" strike="noStrike">
                <a:latin typeface="Arial MT"/>
              </a:rPr>
              <a:t>jornadas</a:t>
            </a:r>
            <a:r>
              <a:rPr b="0" lang="pt-BR" sz="1200" spc="-1" strike="noStrike">
                <a:latin typeface="Arial MT"/>
              </a:rPr>
              <a:t>	</a:t>
            </a:r>
            <a:r>
              <a:rPr b="0" lang="pt-BR" sz="1200" spc="-52" strike="noStrike">
                <a:latin typeface="Arial MT"/>
              </a:rPr>
              <a:t>e</a:t>
            </a:r>
            <a:r>
              <a:rPr b="0" lang="pt-BR" sz="1200" spc="-1" strike="noStrike">
                <a:latin typeface="Arial MT"/>
              </a:rPr>
              <a:t>	</a:t>
            </a:r>
            <a:r>
              <a:rPr b="0" lang="pt-BR" sz="1200" spc="72" strike="noStrike">
                <a:latin typeface="Arial MT"/>
              </a:rPr>
              <a:t>desvalorização.</a:t>
            </a:r>
            <a:r>
              <a:rPr b="0" lang="pt-BR" sz="1200" spc="-1" strike="noStrike">
                <a:latin typeface="Arial MT"/>
              </a:rPr>
              <a:t>	</a:t>
            </a:r>
            <a:r>
              <a:rPr b="0" lang="pt-BR" sz="1200" spc="63" strike="noStrike">
                <a:latin typeface="Arial MT"/>
              </a:rPr>
              <a:t>Esses</a:t>
            </a:r>
            <a:r>
              <a:rPr b="0" lang="pt-BR" sz="1200" spc="-1" strike="noStrike">
                <a:latin typeface="Arial MT"/>
              </a:rPr>
              <a:t>	</a:t>
            </a:r>
            <a:r>
              <a:rPr b="0" lang="pt-BR" sz="1200" spc="69" strike="noStrike">
                <a:latin typeface="Arial MT"/>
              </a:rPr>
              <a:t>aspectos</a:t>
            </a:r>
            <a:r>
              <a:rPr b="0" lang="pt-BR" sz="1200" spc="-1" strike="noStrike">
                <a:latin typeface="Arial MT"/>
              </a:rPr>
              <a:t>	</a:t>
            </a:r>
            <a:r>
              <a:rPr b="0" lang="pt-BR" sz="1200" spc="69" strike="noStrike">
                <a:latin typeface="Arial MT"/>
              </a:rPr>
              <a:t>refletem</a:t>
            </a:r>
            <a:r>
              <a:rPr b="0" lang="pt-BR" sz="1200" spc="-1" strike="noStrike">
                <a:latin typeface="Arial MT"/>
              </a:rPr>
              <a:t>	</a:t>
            </a:r>
            <a:r>
              <a:rPr b="0" lang="pt-BR" sz="1200" spc="-52" strike="noStrike">
                <a:latin typeface="Arial MT"/>
              </a:rPr>
              <a:t>a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48" name="CustomShape 6"/>
          <p:cNvSpPr/>
          <p:nvPr/>
        </p:nvSpPr>
        <p:spPr>
          <a:xfrm>
            <a:off x="545040" y="15307200"/>
            <a:ext cx="5687280" cy="86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 algn="just">
              <a:lnSpc>
                <a:spcPct val="117000"/>
              </a:lnSpc>
              <a:spcBef>
                <a:spcPts val="96"/>
              </a:spcBef>
            </a:pPr>
            <a:r>
              <a:rPr b="0" lang="pt-BR" sz="1200" spc="83" strike="noStrike">
                <a:latin typeface="Arial MT"/>
              </a:rPr>
              <a:t>persistência</a:t>
            </a:r>
            <a:r>
              <a:rPr b="0" lang="pt-BR" sz="1200" spc="279" strike="noStrike">
                <a:latin typeface="Arial MT"/>
              </a:rPr>
              <a:t> </a:t>
            </a:r>
            <a:r>
              <a:rPr b="0" lang="pt-BR" sz="1200" spc="52" strike="noStrike">
                <a:latin typeface="Arial MT"/>
              </a:rPr>
              <a:t>de</a:t>
            </a:r>
            <a:r>
              <a:rPr b="0" lang="pt-BR" sz="1200" spc="279" strike="noStrike">
                <a:latin typeface="Arial MT"/>
              </a:rPr>
              <a:t> </a:t>
            </a:r>
            <a:r>
              <a:rPr b="0" lang="pt-BR" sz="1200" spc="49" strike="noStrike">
                <a:latin typeface="Arial MT"/>
              </a:rPr>
              <a:t>um</a:t>
            </a:r>
            <a:r>
              <a:rPr b="0" lang="pt-BR" sz="1200" spc="279" strike="noStrike">
                <a:latin typeface="Arial MT"/>
              </a:rPr>
              <a:t> </a:t>
            </a:r>
            <a:r>
              <a:rPr b="0" lang="pt-BR" sz="1200" spc="77" strike="noStrike">
                <a:latin typeface="Arial MT"/>
              </a:rPr>
              <a:t>sistema</a:t>
            </a:r>
            <a:r>
              <a:rPr b="0" lang="pt-BR" sz="1200" spc="284" strike="noStrike">
                <a:latin typeface="Arial MT"/>
              </a:rPr>
              <a:t> </a:t>
            </a:r>
            <a:r>
              <a:rPr b="0" lang="pt-BR" sz="1200" spc="52" strike="noStrike">
                <a:latin typeface="Arial MT"/>
              </a:rPr>
              <a:t>de</a:t>
            </a:r>
            <a:r>
              <a:rPr b="0" lang="pt-BR" sz="1200" spc="279" strike="noStrike">
                <a:latin typeface="Arial MT"/>
              </a:rPr>
              <a:t> </a:t>
            </a:r>
            <a:r>
              <a:rPr b="0" lang="pt-BR" sz="1200" spc="83" strike="noStrike">
                <a:latin typeface="Arial MT"/>
              </a:rPr>
              <a:t>exploração</a:t>
            </a:r>
            <a:r>
              <a:rPr b="0" lang="pt-BR" sz="1200" spc="279" strike="noStrike">
                <a:latin typeface="Arial MT"/>
              </a:rPr>
              <a:t> </a:t>
            </a:r>
            <a:r>
              <a:rPr b="0" lang="pt-BR" sz="1200" spc="-1" strike="noStrike">
                <a:latin typeface="Arial MT"/>
              </a:rPr>
              <a:t>e</a:t>
            </a:r>
            <a:r>
              <a:rPr b="0" lang="pt-BR" sz="1200" spc="279" strike="noStrike">
                <a:latin typeface="Arial MT"/>
              </a:rPr>
              <a:t> </a:t>
            </a:r>
            <a:r>
              <a:rPr b="0" lang="pt-BR" sz="1200" spc="83" strike="noStrike">
                <a:latin typeface="Arial MT"/>
              </a:rPr>
              <a:t>dominação</a:t>
            </a:r>
            <a:r>
              <a:rPr b="0" lang="pt-BR" sz="1200" spc="284" strike="noStrike">
                <a:latin typeface="Arial MT"/>
              </a:rPr>
              <a:t> </a:t>
            </a:r>
            <a:r>
              <a:rPr b="0" lang="pt-BR" sz="1200" spc="63" strike="noStrike">
                <a:latin typeface="Arial MT"/>
              </a:rPr>
              <a:t>que</a:t>
            </a:r>
            <a:r>
              <a:rPr b="0" lang="pt-BR" sz="1200" spc="279" strike="noStrike">
                <a:latin typeface="Arial MT"/>
              </a:rPr>
              <a:t> </a:t>
            </a:r>
            <a:r>
              <a:rPr b="0" lang="pt-BR" sz="1200" spc="58" strike="noStrike">
                <a:latin typeface="Arial MT"/>
              </a:rPr>
              <a:t>atravessa </a:t>
            </a:r>
            <a:r>
              <a:rPr b="0" lang="pt-BR" sz="1200" spc="-1" strike="noStrike">
                <a:latin typeface="Arial MT"/>
              </a:rPr>
              <a:t>a</a:t>
            </a:r>
            <a:r>
              <a:rPr b="0" lang="pt-BR" sz="1200" spc="222" strike="noStrike">
                <a:latin typeface="Arial MT"/>
              </a:rPr>
              <a:t> </a:t>
            </a:r>
            <a:r>
              <a:rPr b="0" lang="pt-BR" sz="1200" spc="77" strike="noStrike">
                <a:latin typeface="Arial MT"/>
              </a:rPr>
              <a:t>formação</a:t>
            </a:r>
            <a:r>
              <a:rPr b="0" lang="pt-BR" sz="1200" spc="222" strike="noStrike">
                <a:latin typeface="Arial MT"/>
              </a:rPr>
              <a:t> </a:t>
            </a:r>
            <a:r>
              <a:rPr b="0" lang="pt-BR" sz="1200" spc="83" strike="noStrike">
                <a:latin typeface="Arial MT"/>
              </a:rPr>
              <a:t>socioeconômica</a:t>
            </a:r>
            <a:r>
              <a:rPr b="0" lang="pt-BR" sz="1200" spc="222" strike="noStrike">
                <a:latin typeface="Arial MT"/>
              </a:rPr>
              <a:t> </a:t>
            </a:r>
            <a:r>
              <a:rPr b="0" lang="pt-BR" sz="1200" spc="52" strike="noStrike">
                <a:latin typeface="Arial MT"/>
              </a:rPr>
              <a:t>do</a:t>
            </a:r>
            <a:r>
              <a:rPr b="0" lang="pt-BR" sz="1200" spc="222" strike="noStrike">
                <a:latin typeface="Arial MT"/>
              </a:rPr>
              <a:t> </a:t>
            </a:r>
            <a:r>
              <a:rPr b="0" lang="pt-BR" sz="1200" spc="72" strike="noStrike">
                <a:latin typeface="Arial MT"/>
              </a:rPr>
              <a:t>Estado</a:t>
            </a:r>
            <a:r>
              <a:rPr b="0" lang="pt-BR" sz="1200" spc="222" strike="noStrike">
                <a:latin typeface="Arial MT"/>
              </a:rPr>
              <a:t> </a:t>
            </a:r>
            <a:r>
              <a:rPr b="0" lang="pt-BR" sz="1200" spc="-1" strike="noStrike">
                <a:latin typeface="Arial MT"/>
              </a:rPr>
              <a:t>e</a:t>
            </a:r>
            <a:r>
              <a:rPr b="0" lang="pt-BR" sz="1200" spc="228" strike="noStrike">
                <a:latin typeface="Arial MT"/>
              </a:rPr>
              <a:t> </a:t>
            </a:r>
            <a:r>
              <a:rPr b="0" lang="pt-BR" sz="1200" spc="52" strike="noStrike">
                <a:latin typeface="Arial MT"/>
              </a:rPr>
              <a:t>do</a:t>
            </a:r>
            <a:r>
              <a:rPr b="0" lang="pt-BR" sz="1200" spc="222" strike="noStrike">
                <a:latin typeface="Arial MT"/>
              </a:rPr>
              <a:t> </a:t>
            </a:r>
            <a:r>
              <a:rPr b="0" lang="pt-BR" sz="1200" spc="52" strike="noStrike">
                <a:latin typeface="Arial MT"/>
              </a:rPr>
              <a:t>país</a:t>
            </a:r>
            <a:r>
              <a:rPr b="0" lang="pt-BR" sz="1200" spc="222" strike="noStrike">
                <a:latin typeface="Arial MT"/>
              </a:rPr>
              <a:t> </a:t>
            </a:r>
            <a:r>
              <a:rPr b="0" lang="pt-BR" sz="1200" spc="69" strike="noStrike">
                <a:latin typeface="Arial MT"/>
              </a:rPr>
              <a:t>como</a:t>
            </a:r>
            <a:r>
              <a:rPr b="0" lang="pt-BR" sz="1200" spc="222" strike="noStrike">
                <a:latin typeface="Arial MT"/>
              </a:rPr>
              <a:t> </a:t>
            </a:r>
            <a:r>
              <a:rPr b="0" lang="pt-BR" sz="1200" spc="49" strike="noStrike">
                <a:latin typeface="Arial MT"/>
              </a:rPr>
              <a:t>um</a:t>
            </a:r>
            <a:r>
              <a:rPr b="0" lang="pt-BR" sz="1200" spc="222" strike="noStrike">
                <a:latin typeface="Arial MT"/>
              </a:rPr>
              <a:t> </a:t>
            </a:r>
            <a:r>
              <a:rPr b="0" lang="pt-BR" sz="1200" spc="72" strike="noStrike">
                <a:latin typeface="Arial MT"/>
              </a:rPr>
              <a:t>todo.</a:t>
            </a:r>
            <a:r>
              <a:rPr b="0" lang="pt-BR" sz="1200" spc="222" strike="noStrike">
                <a:latin typeface="Arial MT"/>
              </a:rPr>
              <a:t> </a:t>
            </a:r>
            <a:r>
              <a:rPr b="0" lang="pt-BR" sz="1200" spc="52" strike="noStrike">
                <a:latin typeface="Arial MT"/>
              </a:rPr>
              <a:t>Diante </a:t>
            </a:r>
            <a:r>
              <a:rPr b="0" lang="pt-BR" sz="1200" spc="72" strike="noStrike">
                <a:latin typeface="Arial MT"/>
              </a:rPr>
              <a:t>desse</a:t>
            </a:r>
            <a:r>
              <a:rPr b="0" lang="pt-BR" sz="1200" spc="89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cenário,</a:t>
            </a:r>
            <a:r>
              <a:rPr b="0" lang="pt-BR" sz="1200" spc="94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estudar</a:t>
            </a:r>
            <a:r>
              <a:rPr b="0" lang="pt-BR" sz="1200" spc="94" strike="noStrike">
                <a:latin typeface="Arial MT"/>
              </a:rPr>
              <a:t>  </a:t>
            </a:r>
            <a:r>
              <a:rPr b="0" lang="pt-BR" sz="1200" spc="-1" strike="noStrike">
                <a:latin typeface="Arial MT"/>
              </a:rPr>
              <a:t>e</a:t>
            </a:r>
            <a:r>
              <a:rPr b="0" lang="pt-BR" sz="1200" spc="94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divulgar</a:t>
            </a:r>
            <a:r>
              <a:rPr b="0" lang="pt-BR" sz="1200" spc="94" strike="noStrike">
                <a:latin typeface="Arial MT"/>
              </a:rPr>
              <a:t>  </a:t>
            </a:r>
            <a:r>
              <a:rPr b="0" lang="pt-BR" sz="1200" spc="-1" strike="noStrike">
                <a:latin typeface="Arial MT"/>
              </a:rPr>
              <a:t>a</a:t>
            </a:r>
            <a:r>
              <a:rPr b="0" lang="pt-BR" sz="1200" spc="94" strike="noStrike">
                <a:latin typeface="Arial MT"/>
              </a:rPr>
              <a:t>  </a:t>
            </a:r>
            <a:r>
              <a:rPr b="0" lang="pt-BR" sz="1200" spc="83" strike="noStrike">
                <a:latin typeface="Arial MT"/>
              </a:rPr>
              <a:t>realidade</a:t>
            </a:r>
            <a:r>
              <a:rPr b="0" lang="pt-BR" sz="1200" spc="94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dessas</a:t>
            </a:r>
            <a:r>
              <a:rPr b="0" lang="pt-BR" sz="1200" spc="94" strike="noStrike">
                <a:latin typeface="Arial MT"/>
              </a:rPr>
              <a:t>  </a:t>
            </a:r>
            <a:r>
              <a:rPr b="0" lang="pt-BR" sz="1200" spc="63" strike="noStrike">
                <a:latin typeface="Arial MT"/>
              </a:rPr>
              <a:t>trabalhadoras traz</a:t>
            </a:r>
            <a:r>
              <a:rPr b="0" lang="pt-BR" sz="1200" spc="242" strike="noStrike">
                <a:latin typeface="Arial MT"/>
              </a:rPr>
              <a:t> </a:t>
            </a:r>
            <a:r>
              <a:rPr b="0" lang="pt-BR" sz="1200" spc="-1" strike="noStrike">
                <a:latin typeface="Arial MT"/>
              </a:rPr>
              <a:t>à</a:t>
            </a:r>
            <a:r>
              <a:rPr b="0" lang="pt-BR" sz="1200" spc="242" strike="noStrike">
                <a:latin typeface="Arial MT"/>
              </a:rPr>
              <a:t> </a:t>
            </a:r>
            <a:r>
              <a:rPr b="0" lang="pt-BR" sz="1200" spc="63" strike="noStrike">
                <a:latin typeface="Arial MT"/>
              </a:rPr>
              <a:t>luz</a:t>
            </a:r>
            <a:r>
              <a:rPr b="0" lang="pt-BR" sz="1200" spc="248" strike="noStrike">
                <a:latin typeface="Arial MT"/>
              </a:rPr>
              <a:t> </a:t>
            </a:r>
            <a:r>
              <a:rPr b="0" lang="pt-BR" sz="1200" spc="49" strike="noStrike">
                <a:latin typeface="Arial MT"/>
              </a:rPr>
              <a:t>as</a:t>
            </a:r>
            <a:r>
              <a:rPr b="0" lang="pt-BR" sz="1200" spc="242" strike="noStrike">
                <a:latin typeface="Arial MT"/>
              </a:rPr>
              <a:t> </a:t>
            </a:r>
            <a:r>
              <a:rPr b="0" lang="pt-BR" sz="1200" spc="83" strike="noStrike">
                <a:latin typeface="Arial MT"/>
              </a:rPr>
              <a:t>condições</a:t>
            </a:r>
            <a:r>
              <a:rPr b="0" lang="pt-BR" sz="1200" spc="242" strike="noStrike">
                <a:latin typeface="Arial MT"/>
              </a:rPr>
              <a:t> </a:t>
            </a:r>
            <a:r>
              <a:rPr b="0" lang="pt-BR" sz="1200" spc="52" strike="noStrike">
                <a:latin typeface="Arial MT"/>
              </a:rPr>
              <a:t>de</a:t>
            </a:r>
            <a:r>
              <a:rPr b="0" lang="pt-BR" sz="1200" spc="248" strike="noStrike">
                <a:latin typeface="Arial MT"/>
              </a:rPr>
              <a:t> </a:t>
            </a:r>
            <a:r>
              <a:rPr b="0" lang="pt-BR" sz="1200" spc="69" strike="noStrike">
                <a:latin typeface="Arial MT"/>
              </a:rPr>
              <a:t>vida</a:t>
            </a:r>
            <a:r>
              <a:rPr b="0" lang="pt-BR" sz="1200" spc="242" strike="noStrike">
                <a:latin typeface="Arial MT"/>
              </a:rPr>
              <a:t> </a:t>
            </a:r>
            <a:r>
              <a:rPr b="0" lang="pt-BR" sz="1200" spc="-1" strike="noStrike">
                <a:latin typeface="Arial MT"/>
              </a:rPr>
              <a:t>e</a:t>
            </a:r>
            <a:r>
              <a:rPr b="0" lang="pt-BR" sz="1200" spc="242" strike="noStrike">
                <a:latin typeface="Arial MT"/>
              </a:rPr>
              <a:t> </a:t>
            </a:r>
            <a:r>
              <a:rPr b="0" lang="pt-BR" sz="1200" spc="77" strike="noStrike">
                <a:latin typeface="Arial MT"/>
              </a:rPr>
              <a:t>trabalho</a:t>
            </a:r>
            <a:r>
              <a:rPr b="0" lang="pt-BR" sz="1200" spc="248" strike="noStrike">
                <a:latin typeface="Arial MT"/>
              </a:rPr>
              <a:t> </a:t>
            </a:r>
            <a:r>
              <a:rPr b="0" lang="pt-BR" sz="1200" spc="52" strike="noStrike">
                <a:latin typeface="Arial MT"/>
              </a:rPr>
              <a:t>de</a:t>
            </a:r>
            <a:r>
              <a:rPr b="0" lang="pt-BR" sz="1200" spc="242" strike="noStrike">
                <a:latin typeface="Arial MT"/>
              </a:rPr>
              <a:t> </a:t>
            </a:r>
            <a:r>
              <a:rPr b="0" lang="pt-BR" sz="1200" spc="63" strike="noStrike">
                <a:latin typeface="Arial MT"/>
              </a:rPr>
              <a:t>uma</a:t>
            </a:r>
            <a:r>
              <a:rPr b="0" lang="pt-BR" sz="1200" spc="248" strike="noStrike">
                <a:latin typeface="Arial MT"/>
              </a:rPr>
              <a:t> </a:t>
            </a:r>
            <a:r>
              <a:rPr b="0" lang="pt-BR" sz="1200" spc="77" strike="noStrike">
                <a:latin typeface="Arial MT"/>
              </a:rPr>
              <a:t>parcela</a:t>
            </a:r>
            <a:r>
              <a:rPr b="0" lang="pt-BR" sz="1200" spc="242" strike="noStrike">
                <a:latin typeface="Arial MT"/>
              </a:rPr>
              <a:t> </a:t>
            </a:r>
            <a:r>
              <a:rPr b="0" lang="pt-BR" sz="1200" spc="63" strike="noStrike">
                <a:latin typeface="Arial MT"/>
              </a:rPr>
              <a:t>significativa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49" name="CustomShape 7"/>
          <p:cNvSpPr/>
          <p:nvPr/>
        </p:nvSpPr>
        <p:spPr>
          <a:xfrm>
            <a:off x="545040" y="16166880"/>
            <a:ext cx="3619080" cy="653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 algn="just">
              <a:lnSpc>
                <a:spcPct val="117000"/>
              </a:lnSpc>
              <a:spcBef>
                <a:spcPts val="96"/>
              </a:spcBef>
            </a:pPr>
            <a:r>
              <a:rPr b="0" lang="pt-BR" sz="1200" spc="52" strike="noStrike">
                <a:latin typeface="Arial MT"/>
              </a:rPr>
              <a:t>da</a:t>
            </a:r>
            <a:r>
              <a:rPr b="0" lang="pt-BR" sz="1200" spc="83" strike="noStrike">
                <a:latin typeface="Arial MT"/>
              </a:rPr>
              <a:t>  população,</a:t>
            </a:r>
            <a:r>
              <a:rPr b="0" lang="pt-BR" sz="1200" spc="89" strike="noStrike">
                <a:latin typeface="Arial MT"/>
              </a:rPr>
              <a:t>  </a:t>
            </a:r>
            <a:r>
              <a:rPr b="0" lang="pt-BR" sz="1200" spc="83" strike="noStrike">
                <a:latin typeface="Arial MT"/>
              </a:rPr>
              <a:t>frequentemente  </a:t>
            </a:r>
            <a:r>
              <a:rPr b="0" lang="pt-BR" sz="1200" spc="72" strike="noStrike">
                <a:latin typeface="Arial MT"/>
              </a:rPr>
              <a:t>invisibilizada </a:t>
            </a:r>
            <a:r>
              <a:rPr b="0" lang="pt-BR" sz="1200" spc="63" strike="noStrike">
                <a:latin typeface="Arial MT"/>
              </a:rPr>
              <a:t>nos</a:t>
            </a:r>
            <a:r>
              <a:rPr b="0" lang="pt-BR" sz="1200" spc="123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debates</a:t>
            </a:r>
            <a:r>
              <a:rPr b="0" lang="pt-BR" sz="1200" spc="128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sociais.</a:t>
            </a:r>
            <a:r>
              <a:rPr b="0" lang="pt-BR" sz="1200" spc="128" strike="noStrike">
                <a:latin typeface="Arial MT"/>
              </a:rPr>
              <a:t>  </a:t>
            </a:r>
            <a:r>
              <a:rPr b="0" lang="pt-BR" sz="1200" spc="83" strike="noStrike">
                <a:latin typeface="Arial MT"/>
              </a:rPr>
              <a:t>Compreender</a:t>
            </a:r>
            <a:r>
              <a:rPr b="0" lang="pt-BR" sz="1200" spc="128" strike="noStrike">
                <a:latin typeface="Arial MT"/>
              </a:rPr>
              <a:t>  </a:t>
            </a:r>
            <a:r>
              <a:rPr b="0" lang="pt-BR" sz="1200" spc="-1" strike="noStrike">
                <a:latin typeface="Arial MT"/>
              </a:rPr>
              <a:t>o</a:t>
            </a:r>
            <a:r>
              <a:rPr b="0" lang="pt-BR" sz="1200" spc="123" strike="noStrike">
                <a:latin typeface="Arial MT"/>
              </a:rPr>
              <a:t>  </a:t>
            </a:r>
            <a:r>
              <a:rPr b="0" lang="pt-BR" sz="1200" spc="63" strike="noStrike">
                <a:latin typeface="Arial MT"/>
              </a:rPr>
              <a:t>perfil </a:t>
            </a:r>
            <a:r>
              <a:rPr b="0" lang="pt-BR" sz="1200" spc="72" strike="noStrike">
                <a:latin typeface="Arial MT"/>
              </a:rPr>
              <a:t>ações</a:t>
            </a:r>
            <a:r>
              <a:rPr b="0" lang="pt-BR" sz="1200" spc="219" strike="noStrike">
                <a:latin typeface="Arial MT"/>
              </a:rPr>
              <a:t>  </a:t>
            </a:r>
            <a:r>
              <a:rPr b="0" lang="pt-BR" sz="1200" spc="63" strike="noStrike">
                <a:latin typeface="Arial MT"/>
              </a:rPr>
              <a:t>das</a:t>
            </a:r>
            <a:r>
              <a:rPr b="0" lang="pt-BR" sz="1200" spc="219" strike="noStrike">
                <a:latin typeface="Arial MT"/>
              </a:rPr>
              <a:t>  </a:t>
            </a:r>
            <a:r>
              <a:rPr b="0" lang="pt-BR" sz="1200" spc="83" strike="noStrike">
                <a:latin typeface="Arial MT"/>
              </a:rPr>
              <a:t>organizações</a:t>
            </a:r>
            <a:r>
              <a:rPr b="0" lang="pt-BR" sz="1200" spc="219" strike="noStrike">
                <a:latin typeface="Arial MT"/>
              </a:rPr>
              <a:t>  </a:t>
            </a:r>
            <a:r>
              <a:rPr b="0" lang="pt-BR" sz="1200" spc="72" strike="noStrike">
                <a:latin typeface="Arial MT"/>
              </a:rPr>
              <a:t>políticas</a:t>
            </a:r>
            <a:r>
              <a:rPr b="0" lang="pt-BR" sz="1200" spc="219" strike="noStrike">
                <a:latin typeface="Arial MT"/>
              </a:rPr>
              <a:t>  </a:t>
            </a:r>
            <a:r>
              <a:rPr b="0" lang="pt-BR" sz="1200" spc="52" strike="noStrike">
                <a:latin typeface="Arial MT"/>
              </a:rPr>
              <a:t>no</a:t>
            </a:r>
            <a:r>
              <a:rPr b="0" lang="pt-BR" sz="1200" spc="219" strike="noStrike">
                <a:latin typeface="Arial MT"/>
              </a:rPr>
              <a:t>  </a:t>
            </a:r>
            <a:r>
              <a:rPr b="0" lang="pt-BR" sz="1200" spc="38" strike="noStrike">
                <a:latin typeface="Arial MT"/>
              </a:rPr>
              <a:t>Rio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50" name="CustomShape 8"/>
          <p:cNvSpPr/>
          <p:nvPr/>
        </p:nvSpPr>
        <p:spPr>
          <a:xfrm>
            <a:off x="4235040" y="16166880"/>
            <a:ext cx="1997280" cy="653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 indent="8280" algn="just">
              <a:lnSpc>
                <a:spcPct val="117000"/>
              </a:lnSpc>
              <a:spcBef>
                <a:spcPts val="96"/>
              </a:spcBef>
            </a:pPr>
            <a:r>
              <a:rPr b="0" lang="pt-BR" sz="1200" spc="63" strike="noStrike">
                <a:latin typeface="Arial MT"/>
              </a:rPr>
              <a:t>nas</a:t>
            </a:r>
            <a:r>
              <a:rPr b="0" lang="pt-BR" sz="1200" spc="77" strike="noStrike">
                <a:latin typeface="Arial MT"/>
              </a:rPr>
              <a:t>  </a:t>
            </a:r>
            <a:r>
              <a:rPr b="0" lang="pt-BR" sz="1200" spc="72" strike="noStrike">
                <a:latin typeface="Arial MT"/>
              </a:rPr>
              <a:t>políticas</a:t>
            </a:r>
            <a:r>
              <a:rPr b="0" lang="pt-BR" sz="1200" spc="83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públicas</a:t>
            </a:r>
            <a:r>
              <a:rPr b="0" lang="pt-BR" sz="1200" spc="83" strike="noStrike">
                <a:latin typeface="Arial MT"/>
              </a:rPr>
              <a:t>  </a:t>
            </a:r>
            <a:r>
              <a:rPr b="0" lang="pt-BR" sz="1200" spc="-52" strike="noStrike">
                <a:latin typeface="Arial MT"/>
              </a:rPr>
              <a:t>e </a:t>
            </a:r>
            <a:r>
              <a:rPr b="0" lang="pt-BR" sz="1200" spc="63" strike="noStrike">
                <a:latin typeface="Arial MT"/>
              </a:rPr>
              <a:t>das</a:t>
            </a:r>
            <a:r>
              <a:rPr b="0" lang="pt-BR" sz="1200" spc="123" strike="noStrike">
                <a:latin typeface="Arial MT"/>
              </a:rPr>
              <a:t>  </a:t>
            </a:r>
            <a:r>
              <a:rPr b="0" lang="pt-BR" sz="1200" spc="83" strike="noStrike">
                <a:latin typeface="Arial MT"/>
              </a:rPr>
              <a:t>trabalhadoras</a:t>
            </a:r>
            <a:r>
              <a:rPr b="0" lang="pt-BR" sz="1200" spc="128" strike="noStrike">
                <a:latin typeface="Arial MT"/>
              </a:rPr>
              <a:t>  </a:t>
            </a:r>
            <a:r>
              <a:rPr b="0" lang="pt-BR" sz="1200" spc="-1" strike="noStrike">
                <a:latin typeface="Arial MT"/>
              </a:rPr>
              <a:t>e</a:t>
            </a:r>
            <a:r>
              <a:rPr b="0" lang="pt-BR" sz="1200" spc="128" strike="noStrike">
                <a:latin typeface="Arial MT"/>
              </a:rPr>
              <a:t>  </a:t>
            </a:r>
            <a:r>
              <a:rPr b="0" lang="pt-BR" sz="1200" spc="24" strike="noStrike">
                <a:latin typeface="Arial MT"/>
              </a:rPr>
              <a:t>as </a:t>
            </a:r>
            <a:r>
              <a:rPr b="0" lang="pt-BR" sz="1200" spc="77" strike="noStrike">
                <a:latin typeface="Arial MT"/>
              </a:rPr>
              <a:t>Grande</a:t>
            </a:r>
            <a:r>
              <a:rPr b="0" lang="pt-BR" sz="1200" spc="214" strike="noStrike">
                <a:latin typeface="Arial MT"/>
              </a:rPr>
              <a:t>  </a:t>
            </a:r>
            <a:r>
              <a:rPr b="0" lang="pt-BR" sz="1200" spc="52" strike="noStrike">
                <a:latin typeface="Arial MT"/>
              </a:rPr>
              <a:t>do</a:t>
            </a:r>
            <a:r>
              <a:rPr b="0" lang="pt-BR" sz="1200" spc="219" strike="noStrike">
                <a:latin typeface="Arial MT"/>
              </a:rPr>
              <a:t>  </a:t>
            </a:r>
            <a:r>
              <a:rPr b="0" lang="pt-BR" sz="1200" spc="72" strike="noStrike">
                <a:latin typeface="Arial MT"/>
              </a:rPr>
              <a:t>Norte</a:t>
            </a:r>
            <a:r>
              <a:rPr b="0" lang="pt-BR" sz="1200" spc="214" strike="noStrike">
                <a:latin typeface="Arial MT"/>
              </a:rPr>
              <a:t>  </a:t>
            </a:r>
            <a:r>
              <a:rPr b="0" lang="pt-BR" sz="1200" spc="32" strike="noStrike">
                <a:latin typeface="Arial MT"/>
              </a:rPr>
              <a:t>pode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51" name="CustomShape 9"/>
          <p:cNvSpPr/>
          <p:nvPr/>
        </p:nvSpPr>
        <p:spPr>
          <a:xfrm>
            <a:off x="545040" y="16811640"/>
            <a:ext cx="5687280" cy="653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 algn="just">
              <a:lnSpc>
                <a:spcPct val="117000"/>
              </a:lnSpc>
              <a:spcBef>
                <a:spcPts val="96"/>
              </a:spcBef>
            </a:pPr>
            <a:r>
              <a:rPr b="0" lang="pt-BR" sz="1200" spc="77" strike="noStrike">
                <a:latin typeface="Arial MT"/>
              </a:rPr>
              <a:t>fortalecer</a:t>
            </a:r>
            <a:r>
              <a:rPr b="0" lang="pt-BR" sz="1200" spc="123" strike="noStrike">
                <a:latin typeface="Arial MT"/>
              </a:rPr>
              <a:t>  </a:t>
            </a:r>
            <a:r>
              <a:rPr b="0" lang="pt-BR" sz="1200" spc="83" strike="noStrike">
                <a:latin typeface="Arial MT"/>
              </a:rPr>
              <a:t>movimentos</a:t>
            </a:r>
            <a:r>
              <a:rPr b="0" lang="pt-BR" sz="1200" spc="128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sociais</a:t>
            </a:r>
            <a:r>
              <a:rPr b="0" lang="pt-BR" sz="1200" spc="128" strike="noStrike">
                <a:latin typeface="Arial MT"/>
              </a:rPr>
              <a:t>  </a:t>
            </a:r>
            <a:r>
              <a:rPr b="0" lang="pt-BR" sz="1200" spc="-1" strike="noStrike">
                <a:latin typeface="Arial MT"/>
              </a:rPr>
              <a:t>e</a:t>
            </a:r>
            <a:r>
              <a:rPr b="0" lang="pt-BR" sz="1200" spc="123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sindicais,</a:t>
            </a:r>
            <a:r>
              <a:rPr b="0" lang="pt-BR" sz="1200" spc="128" strike="noStrike">
                <a:latin typeface="Arial MT"/>
              </a:rPr>
              <a:t>  </a:t>
            </a:r>
            <a:r>
              <a:rPr b="0" lang="pt-BR" sz="1200" spc="89" strike="noStrike">
                <a:latin typeface="Arial MT"/>
              </a:rPr>
              <a:t>proporcionando</a:t>
            </a:r>
            <a:r>
              <a:rPr b="0" lang="pt-BR" sz="1200" spc="128" strike="noStrike">
                <a:latin typeface="Arial MT"/>
              </a:rPr>
              <a:t>  </a:t>
            </a:r>
            <a:r>
              <a:rPr b="0" lang="pt-BR" sz="1200" spc="58" strike="noStrike">
                <a:latin typeface="Arial MT"/>
              </a:rPr>
              <a:t>melhores </a:t>
            </a:r>
            <a:r>
              <a:rPr b="0" lang="pt-BR" sz="1200" spc="83" strike="noStrike">
                <a:latin typeface="Arial MT"/>
              </a:rPr>
              <a:t>condições</a:t>
            </a:r>
            <a:r>
              <a:rPr b="0" lang="pt-BR" sz="1200" spc="77" strike="noStrike">
                <a:latin typeface="Arial MT"/>
              </a:rPr>
              <a:t>  </a:t>
            </a:r>
            <a:r>
              <a:rPr b="0" lang="pt-BR" sz="1200" spc="69" strike="noStrike">
                <a:latin typeface="Arial MT"/>
              </a:rPr>
              <a:t>para</a:t>
            </a:r>
            <a:r>
              <a:rPr b="0" lang="pt-BR" sz="1200" spc="77" strike="noStrike">
                <a:latin typeface="Arial MT"/>
              </a:rPr>
              <a:t>  </a:t>
            </a:r>
            <a:r>
              <a:rPr b="0" lang="pt-BR" sz="1200" spc="-1" strike="noStrike">
                <a:latin typeface="Arial MT"/>
              </a:rPr>
              <a:t>a</a:t>
            </a:r>
            <a:r>
              <a:rPr b="0" lang="pt-BR" sz="1200" spc="83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defesa  </a:t>
            </a:r>
            <a:r>
              <a:rPr b="0" lang="pt-BR" sz="1200" spc="63" strike="noStrike">
                <a:latin typeface="Arial MT"/>
              </a:rPr>
              <a:t>dos</a:t>
            </a:r>
            <a:r>
              <a:rPr b="0" lang="pt-BR" sz="1200" spc="77" strike="noStrike">
                <a:latin typeface="Arial MT"/>
              </a:rPr>
              <a:t>  direitos</a:t>
            </a:r>
            <a:r>
              <a:rPr b="0" lang="pt-BR" sz="1200" spc="83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dessas  </a:t>
            </a:r>
            <a:r>
              <a:rPr b="0" lang="pt-BR" sz="1200" spc="83" strike="noStrike">
                <a:latin typeface="Arial MT"/>
              </a:rPr>
              <a:t>profissionais.</a:t>
            </a:r>
            <a:r>
              <a:rPr b="0" lang="pt-BR" sz="1200" spc="77" strike="noStrike">
                <a:latin typeface="Arial MT"/>
              </a:rPr>
              <a:t>  </a:t>
            </a:r>
            <a:r>
              <a:rPr b="0" lang="pt-BR" sz="1200" spc="63" strike="noStrike">
                <a:latin typeface="Arial MT"/>
              </a:rPr>
              <a:t>Por</a:t>
            </a:r>
            <a:r>
              <a:rPr b="0" lang="pt-BR" sz="1200" spc="83" strike="noStrike">
                <a:latin typeface="Arial MT"/>
              </a:rPr>
              <a:t>  </a:t>
            </a:r>
            <a:r>
              <a:rPr b="0" lang="pt-BR" sz="1200" spc="-21" strike="noStrike">
                <a:latin typeface="Arial MT"/>
              </a:rPr>
              <a:t>fim, </a:t>
            </a:r>
            <a:r>
              <a:rPr b="0" lang="pt-BR" sz="1200" spc="83" strike="noStrike">
                <a:latin typeface="Arial MT"/>
              </a:rPr>
              <a:t>pesquisas</a:t>
            </a:r>
            <a:r>
              <a:rPr b="0" lang="pt-BR" sz="1200" spc="284" strike="noStrike">
                <a:latin typeface="Arial MT"/>
              </a:rPr>
              <a:t> </a:t>
            </a:r>
            <a:r>
              <a:rPr b="0" lang="pt-BR" sz="1200" spc="77" strike="noStrike">
                <a:latin typeface="Arial MT"/>
              </a:rPr>
              <a:t>ajudam</a:t>
            </a:r>
            <a:r>
              <a:rPr b="0" lang="pt-BR" sz="1200" spc="287" strike="noStrike">
                <a:latin typeface="Arial MT"/>
              </a:rPr>
              <a:t> </a:t>
            </a:r>
            <a:r>
              <a:rPr b="0" lang="pt-BR" sz="1200" spc="-1" strike="noStrike">
                <a:latin typeface="Arial MT"/>
              </a:rPr>
              <a:t>a</a:t>
            </a:r>
            <a:r>
              <a:rPr b="0" lang="pt-BR" sz="1200" spc="287" strike="noStrike">
                <a:latin typeface="Arial MT"/>
              </a:rPr>
              <a:t> </a:t>
            </a:r>
            <a:r>
              <a:rPr b="0" lang="pt-BR" sz="1200" spc="83" strike="noStrike">
                <a:latin typeface="Arial MT"/>
              </a:rPr>
              <a:t>conscientizar</a:t>
            </a:r>
            <a:r>
              <a:rPr b="0" lang="pt-BR" sz="1200" spc="287" strike="noStrike">
                <a:latin typeface="Arial MT"/>
              </a:rPr>
              <a:t> </a:t>
            </a:r>
            <a:r>
              <a:rPr b="0" lang="pt-BR" sz="1200" spc="-1" strike="noStrike">
                <a:latin typeface="Arial MT"/>
              </a:rPr>
              <a:t>a</a:t>
            </a:r>
            <a:r>
              <a:rPr b="0" lang="pt-BR" sz="1200" spc="287" strike="noStrike">
                <a:latin typeface="Arial MT"/>
              </a:rPr>
              <a:t> </a:t>
            </a:r>
            <a:r>
              <a:rPr b="0" lang="pt-BR" sz="1200" spc="83" strike="noStrike">
                <a:latin typeface="Arial MT"/>
              </a:rPr>
              <a:t>sociedade</a:t>
            </a:r>
            <a:r>
              <a:rPr b="0" lang="pt-BR" sz="1200" spc="287" strike="noStrike">
                <a:latin typeface="Arial MT"/>
              </a:rPr>
              <a:t> </a:t>
            </a:r>
            <a:r>
              <a:rPr b="0" lang="pt-BR" sz="1200" spc="72" strike="noStrike">
                <a:latin typeface="Arial MT"/>
              </a:rPr>
              <a:t>sobre</a:t>
            </a:r>
            <a:r>
              <a:rPr b="0" lang="pt-BR" sz="1200" spc="287" strike="noStrike">
                <a:latin typeface="Arial MT"/>
              </a:rPr>
              <a:t> </a:t>
            </a:r>
            <a:r>
              <a:rPr b="0" lang="pt-BR" sz="1200" spc="-1" strike="noStrike">
                <a:latin typeface="Arial MT"/>
              </a:rPr>
              <a:t>a</a:t>
            </a:r>
            <a:r>
              <a:rPr b="0" lang="pt-BR" sz="1200" spc="287" strike="noStrike">
                <a:latin typeface="Arial MT"/>
              </a:rPr>
              <a:t> </a:t>
            </a:r>
            <a:r>
              <a:rPr b="0" lang="pt-BR" sz="1200" spc="83" strike="noStrike">
                <a:latin typeface="Arial MT"/>
              </a:rPr>
              <a:t>importância</a:t>
            </a:r>
            <a:r>
              <a:rPr b="0" lang="pt-BR" sz="1200" spc="287" strike="noStrike">
                <a:latin typeface="Arial MT"/>
              </a:rPr>
              <a:t> </a:t>
            </a:r>
            <a:r>
              <a:rPr b="0" lang="pt-BR" sz="1200" spc="29" strike="noStrike">
                <a:latin typeface="Arial MT"/>
              </a:rPr>
              <a:t>do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52" name="CustomShape 10"/>
          <p:cNvSpPr/>
          <p:nvPr/>
        </p:nvSpPr>
        <p:spPr>
          <a:xfrm>
            <a:off x="3706920" y="17456400"/>
            <a:ext cx="2525760" cy="439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36720" indent="-24480">
              <a:lnSpc>
                <a:spcPct val="117000"/>
              </a:lnSpc>
              <a:spcBef>
                <a:spcPts val="96"/>
              </a:spcBef>
            </a:pPr>
            <a:r>
              <a:rPr b="0" lang="pt-BR" sz="1200" spc="52" strike="noStrike">
                <a:latin typeface="Arial MT"/>
              </a:rPr>
              <a:t>de</a:t>
            </a:r>
            <a:r>
              <a:rPr b="0" lang="pt-BR" sz="1200" spc="128" strike="noStrike">
                <a:latin typeface="Arial MT"/>
              </a:rPr>
              <a:t>  </a:t>
            </a:r>
            <a:r>
              <a:rPr b="0" lang="pt-BR" sz="1200" spc="83" strike="noStrike">
                <a:latin typeface="Arial MT"/>
              </a:rPr>
              <a:t>valorização</a:t>
            </a:r>
            <a:r>
              <a:rPr b="0" lang="pt-BR" sz="1200" spc="128" strike="noStrike">
                <a:latin typeface="Arial MT"/>
              </a:rPr>
              <a:t>  </a:t>
            </a:r>
            <a:r>
              <a:rPr b="0" lang="pt-BR" sz="1200" spc="-1" strike="noStrike">
                <a:latin typeface="Arial MT"/>
              </a:rPr>
              <a:t>e</a:t>
            </a:r>
            <a:r>
              <a:rPr b="0" lang="pt-BR" sz="1200" spc="128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respeito</a:t>
            </a:r>
            <a:r>
              <a:rPr b="0" lang="pt-BR" sz="1200" spc="128" strike="noStrike">
                <a:latin typeface="Arial MT"/>
              </a:rPr>
              <a:t>  </a:t>
            </a:r>
            <a:r>
              <a:rPr b="0" lang="pt-BR" sz="1200" spc="-26" strike="noStrike">
                <a:latin typeface="Arial MT"/>
              </a:rPr>
              <a:t>por </a:t>
            </a:r>
            <a:r>
              <a:rPr b="0" lang="pt-BR" sz="1200" spc="77" strike="noStrike">
                <a:latin typeface="Arial MT"/>
              </a:rPr>
              <a:t>mudança</a:t>
            </a:r>
            <a:r>
              <a:rPr b="0" lang="pt-BR" sz="1200" spc="483" strike="noStrike">
                <a:latin typeface="Arial MT"/>
              </a:rPr>
              <a:t> </a:t>
            </a:r>
            <a:r>
              <a:rPr b="0" lang="pt-BR" sz="1200" spc="77" strike="noStrike">
                <a:latin typeface="Arial MT"/>
              </a:rPr>
              <a:t>cultural</a:t>
            </a:r>
            <a:r>
              <a:rPr b="0" lang="pt-BR" sz="1200" spc="488" strike="noStrike">
                <a:latin typeface="Arial MT"/>
              </a:rPr>
              <a:t> </a:t>
            </a:r>
            <a:r>
              <a:rPr b="0" lang="pt-BR" sz="1200" spc="63" strike="noStrike">
                <a:latin typeface="Arial MT"/>
              </a:rPr>
              <a:t>que</a:t>
            </a:r>
            <a:r>
              <a:rPr b="0" lang="pt-BR" sz="1200" spc="483" strike="noStrike">
                <a:latin typeface="Arial MT"/>
              </a:rPr>
              <a:t> </a:t>
            </a:r>
            <a:r>
              <a:rPr b="0" lang="pt-BR" sz="1200" spc="69" strike="noStrike">
                <a:latin typeface="Arial MT"/>
              </a:rPr>
              <a:t>valorize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53" name="CustomShape 11"/>
          <p:cNvSpPr/>
          <p:nvPr/>
        </p:nvSpPr>
        <p:spPr>
          <a:xfrm>
            <a:off x="545040" y="17456400"/>
            <a:ext cx="3110040" cy="653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 algn="just">
              <a:lnSpc>
                <a:spcPct val="117000"/>
              </a:lnSpc>
              <a:spcBef>
                <a:spcPts val="96"/>
              </a:spcBef>
            </a:pPr>
            <a:r>
              <a:rPr b="0" lang="pt-BR" sz="1200" spc="77" strike="noStrike">
                <a:latin typeface="Arial MT"/>
              </a:rPr>
              <a:t>trabalho</a:t>
            </a:r>
            <a:r>
              <a:rPr b="0" lang="pt-BR" sz="1200" spc="134" strike="noStrike">
                <a:latin typeface="Arial MT"/>
              </a:rPr>
              <a:t>  </a:t>
            </a:r>
            <a:r>
              <a:rPr b="0" lang="pt-BR" sz="1200" spc="77" strike="noStrike">
                <a:latin typeface="Arial MT"/>
              </a:rPr>
              <a:t>doméstico</a:t>
            </a:r>
            <a:r>
              <a:rPr b="0" lang="pt-BR" sz="1200" spc="134" strike="noStrike">
                <a:latin typeface="Arial MT"/>
              </a:rPr>
              <a:t>  </a:t>
            </a:r>
            <a:r>
              <a:rPr b="0" lang="pt-BR" sz="1200" spc="-1" strike="noStrike">
                <a:latin typeface="Arial MT"/>
              </a:rPr>
              <a:t>e</a:t>
            </a:r>
            <a:r>
              <a:rPr b="0" lang="pt-BR" sz="1200" spc="134" strike="noStrike">
                <a:latin typeface="Arial MT"/>
              </a:rPr>
              <a:t>  </a:t>
            </a:r>
            <a:r>
              <a:rPr b="0" lang="pt-BR" sz="1200" spc="-1" strike="noStrike">
                <a:latin typeface="Arial MT"/>
              </a:rPr>
              <a:t>a</a:t>
            </a:r>
            <a:r>
              <a:rPr b="0" lang="pt-BR" sz="1200" spc="137" strike="noStrike">
                <a:latin typeface="Arial MT"/>
              </a:rPr>
              <a:t>  </a:t>
            </a:r>
            <a:r>
              <a:rPr b="0" lang="pt-BR" sz="1200" spc="72" strike="noStrike">
                <a:latin typeface="Arial MT"/>
              </a:rPr>
              <a:t>necessidade essas</a:t>
            </a:r>
            <a:r>
              <a:rPr b="0" lang="pt-BR" sz="1200" spc="483" strike="noStrike">
                <a:latin typeface="Arial MT"/>
              </a:rPr>
              <a:t> </a:t>
            </a:r>
            <a:r>
              <a:rPr b="0" lang="pt-BR" sz="1200" spc="83" strike="noStrike">
                <a:latin typeface="Arial MT"/>
              </a:rPr>
              <a:t>profissionais,</a:t>
            </a:r>
            <a:r>
              <a:rPr b="0" lang="pt-BR" sz="1200" spc="483" strike="noStrike">
                <a:latin typeface="Arial MT"/>
              </a:rPr>
              <a:t> </a:t>
            </a:r>
            <a:r>
              <a:rPr b="0" lang="pt-BR" sz="1200" spc="83" strike="noStrike">
                <a:latin typeface="Arial MT"/>
              </a:rPr>
              <a:t>promovendo</a:t>
            </a:r>
            <a:r>
              <a:rPr b="0" lang="pt-BR" sz="1200" spc="483" strike="noStrike">
                <a:latin typeface="Arial MT"/>
              </a:rPr>
              <a:t> </a:t>
            </a:r>
            <a:r>
              <a:rPr b="0" lang="pt-BR" sz="1200" spc="38" strike="noStrike">
                <a:latin typeface="Arial MT"/>
              </a:rPr>
              <a:t>uma </a:t>
            </a:r>
            <a:r>
              <a:rPr b="0" lang="pt-BR" sz="1200" spc="72" strike="noStrike">
                <a:latin typeface="Arial MT"/>
              </a:rPr>
              <a:t>todos</a:t>
            </a:r>
            <a:r>
              <a:rPr b="0" lang="pt-BR" sz="1200" spc="180" strike="noStrike">
                <a:latin typeface="Arial MT"/>
              </a:rPr>
              <a:t> </a:t>
            </a:r>
            <a:r>
              <a:rPr b="0" lang="pt-BR" sz="1200" spc="49" strike="noStrike">
                <a:latin typeface="Arial MT"/>
              </a:rPr>
              <a:t>os</a:t>
            </a:r>
            <a:r>
              <a:rPr b="0" lang="pt-BR" sz="1200" spc="180" strike="noStrike">
                <a:latin typeface="Arial MT"/>
              </a:rPr>
              <a:t> </a:t>
            </a:r>
            <a:r>
              <a:rPr b="0" lang="pt-BR" sz="1200" spc="72" strike="noStrike">
                <a:latin typeface="Arial MT"/>
              </a:rPr>
              <a:t>tipos</a:t>
            </a:r>
            <a:r>
              <a:rPr b="0" lang="pt-BR" sz="1200" spc="180" strike="noStrike">
                <a:latin typeface="Arial MT"/>
              </a:rPr>
              <a:t> </a:t>
            </a:r>
            <a:r>
              <a:rPr b="0" lang="pt-BR" sz="1200" spc="52" strike="noStrike">
                <a:latin typeface="Arial MT"/>
              </a:rPr>
              <a:t>de</a:t>
            </a:r>
            <a:r>
              <a:rPr b="0" lang="pt-BR" sz="1200" spc="180" strike="noStrike">
                <a:latin typeface="Arial MT"/>
              </a:rPr>
              <a:t> </a:t>
            </a:r>
            <a:r>
              <a:rPr b="0" lang="pt-BR" sz="1200" spc="69" strike="noStrike">
                <a:latin typeface="Arial MT"/>
              </a:rPr>
              <a:t>trabalho.</a:t>
            </a:r>
            <a:endParaRPr b="0" lang="pt-BR" sz="1200" spc="-1" strike="noStrike">
              <a:latin typeface="Arial"/>
            </a:endParaRPr>
          </a:p>
        </p:txBody>
      </p:sp>
      <p:sp>
        <p:nvSpPr>
          <p:cNvPr id="54" name="CustomShape 12"/>
          <p:cNvSpPr/>
          <p:nvPr/>
        </p:nvSpPr>
        <p:spPr>
          <a:xfrm>
            <a:off x="6766200" y="13437720"/>
            <a:ext cx="2537640" cy="69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</a:pPr>
            <a:r>
              <a:rPr b="1" lang="pt-BR" sz="2250" spc="-1" strike="noStrike">
                <a:latin typeface="Arial"/>
              </a:rPr>
              <a:t>R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E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F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E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R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Ê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N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C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I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A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52" strike="noStrike">
                <a:latin typeface="Arial"/>
              </a:rPr>
              <a:t>S</a:t>
            </a:r>
            <a:endParaRPr b="0" lang="pt-BR" sz="2250" spc="-1" strike="noStrike">
              <a:latin typeface="Arial"/>
            </a:endParaRPr>
          </a:p>
        </p:txBody>
      </p:sp>
      <p:sp>
        <p:nvSpPr>
          <p:cNvPr id="55" name="CustomShape 13"/>
          <p:cNvSpPr/>
          <p:nvPr/>
        </p:nvSpPr>
        <p:spPr>
          <a:xfrm>
            <a:off x="523440" y="2476440"/>
            <a:ext cx="13163040" cy="2860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4200" bIns="0">
            <a:spAutoFit/>
          </a:bodyPr>
          <a:p>
            <a:pPr marL="626040" indent="-613800">
              <a:lnSpc>
                <a:spcPts val="2959"/>
              </a:lnSpc>
              <a:spcBef>
                <a:spcPts val="269"/>
              </a:spcBef>
            </a:pPr>
            <a:r>
              <a:rPr b="1" lang="pt-BR" sz="2500" spc="128" strike="noStrike">
                <a:latin typeface="Times New Roman"/>
              </a:rPr>
              <a:t>Análise</a:t>
            </a:r>
            <a:r>
              <a:rPr b="1" lang="pt-BR" sz="2500" spc="389" strike="noStrike">
                <a:latin typeface="Times New Roman"/>
              </a:rPr>
              <a:t> </a:t>
            </a:r>
            <a:r>
              <a:rPr b="1" lang="pt-BR" sz="2500" spc="-1" strike="noStrike">
                <a:latin typeface="Times New Roman"/>
              </a:rPr>
              <a:t>da</a:t>
            </a:r>
            <a:r>
              <a:rPr b="1" lang="pt-BR" sz="2500" spc="389" strike="noStrike">
                <a:latin typeface="Times New Roman"/>
              </a:rPr>
              <a:t> </a:t>
            </a:r>
            <a:r>
              <a:rPr b="1" lang="pt-BR" sz="2500" spc="117" strike="noStrike">
                <a:latin typeface="Times New Roman"/>
              </a:rPr>
              <a:t>condição</a:t>
            </a:r>
            <a:r>
              <a:rPr b="1" lang="pt-BR" sz="2500" spc="392" strike="noStrike">
                <a:latin typeface="Times New Roman"/>
              </a:rPr>
              <a:t> </a:t>
            </a:r>
            <a:r>
              <a:rPr b="1" lang="pt-BR" sz="2500" spc="-1" strike="noStrike">
                <a:latin typeface="Times New Roman"/>
              </a:rPr>
              <a:t>de</a:t>
            </a:r>
            <a:r>
              <a:rPr b="1" lang="pt-BR" sz="2500" spc="389" strike="noStrike">
                <a:latin typeface="Times New Roman"/>
              </a:rPr>
              <a:t> </a:t>
            </a:r>
            <a:r>
              <a:rPr b="1" lang="pt-BR" sz="2500" spc="103" strike="noStrike">
                <a:latin typeface="Times New Roman"/>
              </a:rPr>
              <a:t>trabalho</a:t>
            </a:r>
            <a:r>
              <a:rPr b="1" lang="pt-BR" sz="2500" spc="392" strike="noStrike">
                <a:latin typeface="Times New Roman"/>
              </a:rPr>
              <a:t> </a:t>
            </a:r>
            <a:r>
              <a:rPr b="1" lang="pt-BR" sz="2500" spc="72" strike="noStrike">
                <a:latin typeface="Times New Roman"/>
              </a:rPr>
              <a:t>das</a:t>
            </a:r>
            <a:r>
              <a:rPr b="1" lang="pt-BR" sz="2500" spc="389" strike="noStrike">
                <a:latin typeface="Times New Roman"/>
              </a:rPr>
              <a:t> </a:t>
            </a:r>
            <a:r>
              <a:rPr b="1" lang="pt-BR" sz="2500" spc="103" strike="noStrike">
                <a:latin typeface="Times New Roman"/>
              </a:rPr>
              <a:t>empregadas</a:t>
            </a:r>
            <a:r>
              <a:rPr b="1" lang="pt-BR" sz="2500" spc="392" strike="noStrike">
                <a:latin typeface="Times New Roman"/>
              </a:rPr>
              <a:t> </a:t>
            </a:r>
            <a:r>
              <a:rPr b="1" lang="pt-BR" sz="2500" spc="123" strike="noStrike">
                <a:latin typeface="Times New Roman"/>
              </a:rPr>
              <a:t>domésticas</a:t>
            </a:r>
            <a:r>
              <a:rPr b="1" lang="pt-BR" sz="2500" spc="389" strike="noStrike">
                <a:latin typeface="Times New Roman"/>
              </a:rPr>
              <a:t> </a:t>
            </a:r>
            <a:r>
              <a:rPr b="1" lang="pt-BR" sz="2500" spc="-1" strike="noStrike">
                <a:latin typeface="Times New Roman"/>
              </a:rPr>
              <a:t>no</a:t>
            </a:r>
            <a:r>
              <a:rPr b="1" lang="pt-BR" sz="2500" spc="392" strike="noStrike">
                <a:latin typeface="Times New Roman"/>
              </a:rPr>
              <a:t> </a:t>
            </a:r>
            <a:r>
              <a:rPr b="1" lang="pt-BR" sz="2500" spc="117" strike="noStrike">
                <a:latin typeface="Times New Roman"/>
              </a:rPr>
              <a:t>Rio</a:t>
            </a:r>
            <a:r>
              <a:rPr b="1" lang="pt-BR" sz="2500" spc="389" strike="noStrike">
                <a:latin typeface="Times New Roman"/>
              </a:rPr>
              <a:t> </a:t>
            </a:r>
            <a:r>
              <a:rPr b="1" lang="pt-BR" sz="2500" spc="77" strike="noStrike">
                <a:latin typeface="Times New Roman"/>
              </a:rPr>
              <a:t>Grande</a:t>
            </a:r>
            <a:r>
              <a:rPr b="1" lang="pt-BR" sz="2500" spc="392" strike="noStrike">
                <a:latin typeface="Times New Roman"/>
              </a:rPr>
              <a:t> </a:t>
            </a:r>
            <a:r>
              <a:rPr b="1" lang="pt-BR" sz="2500" spc="-1" strike="noStrike">
                <a:latin typeface="Times New Roman"/>
              </a:rPr>
              <a:t>do</a:t>
            </a:r>
            <a:r>
              <a:rPr b="1" lang="pt-BR" sz="2500" spc="389" strike="noStrike">
                <a:latin typeface="Times New Roman"/>
              </a:rPr>
              <a:t> </a:t>
            </a:r>
            <a:r>
              <a:rPr b="1" lang="pt-BR" sz="2500" spc="128" strike="noStrike">
                <a:latin typeface="Times New Roman"/>
              </a:rPr>
              <a:t>Norte </a:t>
            </a:r>
            <a:r>
              <a:rPr b="1" lang="pt-BR" sz="2500" spc="103" strike="noStrike">
                <a:latin typeface="Times New Roman"/>
              </a:rPr>
              <a:t>Estudo</a:t>
            </a:r>
            <a:r>
              <a:rPr b="1" lang="pt-BR" sz="2500" spc="389" strike="noStrike">
                <a:latin typeface="Times New Roman"/>
              </a:rPr>
              <a:t> </a:t>
            </a:r>
            <a:r>
              <a:rPr b="1" lang="pt-BR" sz="2500" spc="134" strike="noStrike">
                <a:latin typeface="Times New Roman"/>
              </a:rPr>
              <a:t>exploratório</a:t>
            </a:r>
            <a:r>
              <a:rPr b="1" lang="pt-BR" sz="2500" spc="389" strike="noStrike">
                <a:latin typeface="Times New Roman"/>
              </a:rPr>
              <a:t> </a:t>
            </a:r>
            <a:r>
              <a:rPr b="1" lang="pt-BR" sz="2500" spc="83" strike="noStrike">
                <a:latin typeface="Times New Roman"/>
              </a:rPr>
              <a:t>sobre</a:t>
            </a:r>
            <a:r>
              <a:rPr b="1" lang="pt-BR" sz="2500" spc="392" strike="noStrike">
                <a:latin typeface="Times New Roman"/>
              </a:rPr>
              <a:t> </a:t>
            </a:r>
            <a:r>
              <a:rPr b="1" lang="pt-BR" sz="2500" spc="89" strike="noStrike">
                <a:latin typeface="Times New Roman"/>
              </a:rPr>
              <a:t>as</a:t>
            </a:r>
            <a:r>
              <a:rPr b="1" lang="pt-BR" sz="2500" spc="389" strike="noStrike">
                <a:latin typeface="Times New Roman"/>
              </a:rPr>
              <a:t> </a:t>
            </a:r>
            <a:r>
              <a:rPr b="1" lang="pt-BR" sz="2500" spc="128" strike="noStrike">
                <a:latin typeface="Times New Roman"/>
              </a:rPr>
              <a:t>configurações</a:t>
            </a:r>
            <a:r>
              <a:rPr b="1" lang="pt-BR" sz="2500" spc="389" strike="noStrike">
                <a:latin typeface="Times New Roman"/>
              </a:rPr>
              <a:t> </a:t>
            </a:r>
            <a:r>
              <a:rPr b="1" lang="pt-BR" sz="2500" spc="-1" strike="noStrike">
                <a:latin typeface="Times New Roman"/>
              </a:rPr>
              <a:t>do</a:t>
            </a:r>
            <a:r>
              <a:rPr b="1" lang="pt-BR" sz="2500" spc="392" strike="noStrike">
                <a:latin typeface="Times New Roman"/>
              </a:rPr>
              <a:t> </a:t>
            </a:r>
            <a:r>
              <a:rPr b="1" lang="pt-BR" sz="2500" spc="103" strike="noStrike">
                <a:latin typeface="Times New Roman"/>
              </a:rPr>
              <a:t>trabalho</a:t>
            </a:r>
            <a:r>
              <a:rPr b="1" lang="pt-BR" sz="2500" spc="389" strike="noStrike">
                <a:latin typeface="Times New Roman"/>
              </a:rPr>
              <a:t> </a:t>
            </a:r>
            <a:r>
              <a:rPr b="1" lang="pt-BR" sz="2500" spc="72" strike="noStrike">
                <a:latin typeface="Times New Roman"/>
              </a:rPr>
              <a:t>das</a:t>
            </a:r>
            <a:r>
              <a:rPr b="1" lang="pt-BR" sz="2500" spc="392" strike="noStrike">
                <a:latin typeface="Times New Roman"/>
              </a:rPr>
              <a:t> </a:t>
            </a:r>
            <a:r>
              <a:rPr b="1" lang="pt-BR" sz="2500" spc="77" strike="noStrike">
                <a:latin typeface="Times New Roman"/>
              </a:rPr>
              <a:t>mulheres</a:t>
            </a:r>
            <a:r>
              <a:rPr b="1" lang="pt-BR" sz="2500" spc="389" strike="noStrike">
                <a:latin typeface="Times New Roman"/>
              </a:rPr>
              <a:t> </a:t>
            </a:r>
            <a:r>
              <a:rPr b="1" lang="pt-BR" sz="2500" spc="-1" strike="noStrike">
                <a:latin typeface="Times New Roman"/>
              </a:rPr>
              <a:t>no</a:t>
            </a:r>
            <a:r>
              <a:rPr b="1" lang="pt-BR" sz="2500" spc="389" strike="noStrike">
                <a:latin typeface="Times New Roman"/>
              </a:rPr>
              <a:t> </a:t>
            </a:r>
            <a:r>
              <a:rPr b="1" lang="pt-BR" sz="2500" spc="137" strike="noStrike">
                <a:latin typeface="Times New Roman"/>
              </a:rPr>
              <a:t>RN</a:t>
            </a:r>
            <a:endParaRPr b="0" lang="pt-BR" sz="2500" spc="-1" strike="noStrike">
              <a:latin typeface="Arial"/>
            </a:endParaRPr>
          </a:p>
          <a:p>
            <a:pPr marL="6187320" indent="-4351320">
              <a:lnSpc>
                <a:spcPct val="117000"/>
              </a:lnSpc>
              <a:spcBef>
                <a:spcPts val="196"/>
              </a:spcBef>
            </a:pPr>
            <a:r>
              <a:rPr b="0" lang="pt-BR" sz="1850" spc="117" strike="noStrike">
                <a:latin typeface="Arial MT"/>
              </a:rPr>
              <a:t>Autoras:</a:t>
            </a:r>
            <a:r>
              <a:rPr b="0" lang="pt-BR" sz="1850" spc="273" strike="noStrike">
                <a:latin typeface="Arial MT"/>
              </a:rPr>
              <a:t> </a:t>
            </a:r>
            <a:r>
              <a:rPr b="0" lang="pt-BR" sz="1850" spc="94" strike="noStrike">
                <a:latin typeface="Arial MT"/>
              </a:rPr>
              <a:t>Ana</a:t>
            </a:r>
            <a:r>
              <a:rPr b="0" lang="pt-BR" sz="1850" spc="279" strike="noStrike">
                <a:latin typeface="Arial MT"/>
              </a:rPr>
              <a:t> </a:t>
            </a:r>
            <a:r>
              <a:rPr b="0" lang="pt-BR" sz="1850" spc="111" strike="noStrike">
                <a:latin typeface="Arial MT"/>
              </a:rPr>
              <a:t>Julia,</a:t>
            </a:r>
            <a:r>
              <a:rPr b="0" lang="pt-BR" sz="1850" spc="273" strike="noStrike">
                <a:latin typeface="Arial MT"/>
              </a:rPr>
              <a:t> </a:t>
            </a:r>
            <a:r>
              <a:rPr b="0" lang="pt-BR" sz="1850" spc="111" strike="noStrike">
                <a:latin typeface="Arial MT"/>
              </a:rPr>
              <a:t>Camila</a:t>
            </a:r>
            <a:r>
              <a:rPr b="0" lang="pt-BR" sz="1850" spc="279" strike="noStrike">
                <a:latin typeface="Arial MT"/>
              </a:rPr>
              <a:t> </a:t>
            </a:r>
            <a:r>
              <a:rPr b="0" lang="pt-BR" sz="1850" spc="111" strike="noStrike">
                <a:latin typeface="Arial MT"/>
              </a:rPr>
              <a:t>Vidal,</a:t>
            </a:r>
            <a:r>
              <a:rPr b="0" lang="pt-BR" sz="1850" spc="273" strike="noStrike">
                <a:latin typeface="Arial MT"/>
              </a:rPr>
              <a:t> </a:t>
            </a:r>
            <a:r>
              <a:rPr b="0" lang="pt-BR" sz="1850" spc="97" strike="noStrike">
                <a:latin typeface="Arial MT"/>
              </a:rPr>
              <a:t>Letícia</a:t>
            </a:r>
            <a:r>
              <a:rPr b="0" lang="pt-BR" sz="1850" spc="279" strike="noStrike">
                <a:latin typeface="Arial MT"/>
              </a:rPr>
              <a:t> </a:t>
            </a:r>
            <a:r>
              <a:rPr b="0" lang="pt-BR" sz="1850" spc="111" strike="noStrike">
                <a:latin typeface="Arial MT"/>
              </a:rPr>
              <a:t>Paula,</a:t>
            </a:r>
            <a:r>
              <a:rPr b="0" lang="pt-BR" sz="1850" spc="279" strike="noStrike">
                <a:latin typeface="Arial MT"/>
              </a:rPr>
              <a:t> </a:t>
            </a:r>
            <a:r>
              <a:rPr b="0" lang="pt-BR" sz="1850" spc="109" strike="noStrike">
                <a:latin typeface="Arial MT"/>
              </a:rPr>
              <a:t>Maria</a:t>
            </a:r>
            <a:r>
              <a:rPr b="0" lang="pt-BR" sz="1850" spc="273" strike="noStrike">
                <a:latin typeface="Arial MT"/>
              </a:rPr>
              <a:t> </a:t>
            </a:r>
            <a:r>
              <a:rPr b="0" lang="pt-BR" sz="1850" spc="117" strike="noStrike">
                <a:latin typeface="Arial MT"/>
              </a:rPr>
              <a:t>Antônia</a:t>
            </a:r>
            <a:r>
              <a:rPr b="0" lang="pt-BR" sz="1850" spc="279" strike="noStrike">
                <a:latin typeface="Arial MT"/>
              </a:rPr>
              <a:t> </a:t>
            </a:r>
            <a:r>
              <a:rPr b="0" lang="pt-BR" sz="1850" spc="-1" strike="noStrike">
                <a:latin typeface="Arial MT"/>
              </a:rPr>
              <a:t>e</a:t>
            </a:r>
            <a:r>
              <a:rPr b="0" lang="pt-BR" sz="1850" spc="273" strike="noStrike">
                <a:latin typeface="Arial MT"/>
              </a:rPr>
              <a:t> </a:t>
            </a:r>
            <a:r>
              <a:rPr b="0" lang="pt-BR" sz="1850" spc="111" strike="noStrike">
                <a:latin typeface="Arial MT"/>
              </a:rPr>
              <a:t>Marya</a:t>
            </a:r>
            <a:r>
              <a:rPr b="0" lang="pt-BR" sz="1850" spc="279" strike="noStrike">
                <a:latin typeface="Arial MT"/>
              </a:rPr>
              <a:t> </a:t>
            </a:r>
            <a:r>
              <a:rPr b="0" lang="pt-BR" sz="1850" spc="97" strike="noStrike">
                <a:latin typeface="Arial MT"/>
              </a:rPr>
              <a:t>Clara </a:t>
            </a:r>
            <a:r>
              <a:rPr b="0" lang="pt-BR" sz="1850" spc="89" strike="noStrike">
                <a:latin typeface="Arial MT"/>
              </a:rPr>
              <a:t>UFRN</a:t>
            </a:r>
            <a:endParaRPr b="0" lang="pt-BR" sz="1850" spc="-1" strike="noStrike">
              <a:latin typeface="Arial"/>
            </a:endParaRPr>
          </a:p>
          <a:p>
            <a:pPr marL="156240" indent="-4351320" algn="just">
              <a:lnSpc>
                <a:spcPct val="100000"/>
              </a:lnSpc>
              <a:spcBef>
                <a:spcPts val="561"/>
              </a:spcBef>
            </a:pPr>
            <a:r>
              <a:rPr b="1" lang="pt-BR" sz="2250" spc="-1" strike="noStrike">
                <a:latin typeface="Arial"/>
              </a:rPr>
              <a:t>I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N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T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R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O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D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U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Ç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Ã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52" strike="noStrike">
                <a:latin typeface="Arial"/>
              </a:rPr>
              <a:t>O</a:t>
            </a:r>
            <a:endParaRPr b="0" lang="pt-BR" sz="2250" spc="-1" strike="noStrike">
              <a:latin typeface="Arial"/>
            </a:endParaRPr>
          </a:p>
          <a:p>
            <a:pPr marL="118800" indent="-4351320" algn="just">
              <a:lnSpc>
                <a:spcPct val="117000"/>
              </a:lnSpc>
              <a:spcBef>
                <a:spcPts val="394"/>
              </a:spcBef>
            </a:pPr>
            <a:r>
              <a:rPr b="0" lang="pt-BR" sz="1300" spc="-1" strike="noStrike">
                <a:latin typeface="Arial MT"/>
              </a:rPr>
              <a:t>O</a:t>
            </a:r>
            <a:r>
              <a:rPr b="0" lang="pt-BR" sz="1300" spc="352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trabalho</a:t>
            </a:r>
            <a:r>
              <a:rPr b="0" lang="pt-BR" sz="1300" spc="352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doméstico</a:t>
            </a:r>
            <a:r>
              <a:rPr b="0" lang="pt-BR" sz="1300" spc="352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remunerado</a:t>
            </a:r>
            <a:r>
              <a:rPr b="0" lang="pt-BR" sz="1300" spc="352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é</a:t>
            </a:r>
            <a:r>
              <a:rPr b="0" lang="pt-BR" sz="1300" spc="352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ocupado</a:t>
            </a:r>
            <a:r>
              <a:rPr b="0" lang="pt-BR" sz="1300" spc="352" strike="noStrike">
                <a:latin typeface="Arial MT"/>
              </a:rPr>
              <a:t> </a:t>
            </a:r>
            <a:r>
              <a:rPr b="0" lang="pt-BR" sz="1300" spc="83" strike="noStrike">
                <a:latin typeface="Arial MT"/>
              </a:rPr>
              <a:t>essencialmente</a:t>
            </a:r>
            <a:r>
              <a:rPr b="0" lang="pt-BR" sz="1300" spc="352" strike="noStrike">
                <a:latin typeface="Arial MT"/>
              </a:rPr>
              <a:t> </a:t>
            </a:r>
            <a:r>
              <a:rPr b="0" lang="pt-BR" sz="1300" spc="58" strike="noStrike">
                <a:latin typeface="Arial MT"/>
              </a:rPr>
              <a:t>por</a:t>
            </a:r>
            <a:r>
              <a:rPr b="0" lang="pt-BR" sz="1300" spc="358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mulheres</a:t>
            </a:r>
            <a:r>
              <a:rPr b="0" lang="pt-BR" sz="1300" spc="352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e</a:t>
            </a:r>
            <a:r>
              <a:rPr b="0" lang="pt-BR" sz="1300" spc="352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sobretudo</a:t>
            </a:r>
            <a:r>
              <a:rPr b="0" lang="pt-BR" sz="1300" spc="352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mulheres</a:t>
            </a:r>
            <a:r>
              <a:rPr b="0" lang="pt-BR" sz="1300" spc="352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negras,</a:t>
            </a:r>
            <a:r>
              <a:rPr b="0" lang="pt-BR" sz="1300" spc="352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este</a:t>
            </a:r>
            <a:r>
              <a:rPr b="0" lang="pt-BR" sz="1300" spc="352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mercado</a:t>
            </a:r>
            <a:r>
              <a:rPr b="0" lang="pt-BR" sz="1300" spc="352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concentra</a:t>
            </a:r>
            <a:r>
              <a:rPr b="0" lang="pt-BR" sz="1300" spc="358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diversos</a:t>
            </a:r>
            <a:r>
              <a:rPr b="0" lang="pt-BR" sz="1300" spc="352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aspectos </a:t>
            </a:r>
            <a:r>
              <a:rPr b="0" lang="pt-BR" sz="1300" spc="77" strike="noStrike">
                <a:latin typeface="Arial MT"/>
              </a:rPr>
              <a:t>excludentes,</a:t>
            </a:r>
            <a:r>
              <a:rPr b="0" lang="pt-BR" sz="1300" spc="287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como</a:t>
            </a:r>
            <a:r>
              <a:rPr b="0" lang="pt-BR" sz="1300" spc="293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a</a:t>
            </a:r>
            <a:r>
              <a:rPr b="0" lang="pt-BR" sz="1300" spc="293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baixa</a:t>
            </a:r>
            <a:r>
              <a:rPr b="0" lang="pt-BR" sz="1300" spc="293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remuneração,</a:t>
            </a:r>
            <a:r>
              <a:rPr b="0" lang="pt-BR" sz="1300" spc="293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grande</a:t>
            </a:r>
            <a:r>
              <a:rPr b="0" lang="pt-BR" sz="1300" spc="293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exploração</a:t>
            </a:r>
            <a:r>
              <a:rPr b="0" lang="pt-BR" sz="1300" spc="293" strike="noStrike">
                <a:latin typeface="Arial MT"/>
              </a:rPr>
              <a:t> </a:t>
            </a:r>
            <a:r>
              <a:rPr b="0" lang="pt-BR" sz="1300" spc="58" strike="noStrike">
                <a:latin typeface="Arial MT"/>
              </a:rPr>
              <a:t>por</a:t>
            </a:r>
            <a:r>
              <a:rPr b="0" lang="pt-BR" sz="1300" spc="293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meio</a:t>
            </a:r>
            <a:r>
              <a:rPr b="0" lang="pt-BR" sz="1300" spc="293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de</a:t>
            </a:r>
            <a:r>
              <a:rPr b="0" lang="pt-BR" sz="1300" spc="293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extensas</a:t>
            </a:r>
            <a:r>
              <a:rPr b="0" lang="pt-BR" sz="1300" spc="287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jornadas</a:t>
            </a:r>
            <a:r>
              <a:rPr b="0" lang="pt-BR" sz="1300" spc="293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de</a:t>
            </a:r>
            <a:r>
              <a:rPr b="0" lang="pt-BR" sz="1300" spc="293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trabalho,</a:t>
            </a:r>
            <a:r>
              <a:rPr b="0" lang="pt-BR" sz="1300" spc="293" strike="noStrike">
                <a:latin typeface="Arial MT"/>
              </a:rPr>
              <a:t> </a:t>
            </a:r>
            <a:r>
              <a:rPr b="0" lang="pt-BR" sz="1300" spc="83" strike="noStrike">
                <a:latin typeface="Arial MT"/>
              </a:rPr>
              <a:t>desvalorização,</a:t>
            </a:r>
            <a:r>
              <a:rPr b="0" lang="pt-BR" sz="1300" spc="293" strike="noStrike">
                <a:latin typeface="Arial MT"/>
              </a:rPr>
              <a:t> </a:t>
            </a:r>
            <a:r>
              <a:rPr b="0" lang="pt-BR" sz="1300" spc="83" strike="noStrike">
                <a:latin typeface="Arial MT"/>
              </a:rPr>
              <a:t>discriminação</a:t>
            </a:r>
            <a:r>
              <a:rPr b="0" lang="pt-BR" sz="1300" spc="293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etc.</a:t>
            </a:r>
            <a:r>
              <a:rPr b="0" lang="pt-BR" sz="1300" spc="293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Todo</a:t>
            </a:r>
            <a:r>
              <a:rPr b="0" lang="pt-BR" sz="1300" spc="293" strike="noStrike">
                <a:latin typeface="Arial MT"/>
              </a:rPr>
              <a:t> </a:t>
            </a:r>
            <a:r>
              <a:rPr b="0" lang="pt-BR" sz="1300" spc="49" strike="noStrike">
                <a:latin typeface="Arial MT"/>
              </a:rPr>
              <a:t>esse </a:t>
            </a:r>
            <a:r>
              <a:rPr b="0" lang="pt-BR" sz="1300" spc="72" strike="noStrike">
                <a:latin typeface="Arial MT"/>
              </a:rPr>
              <a:t>cenário</a:t>
            </a:r>
            <a:r>
              <a:rPr b="0" lang="pt-BR" sz="1300" spc="429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é</a:t>
            </a:r>
            <a:r>
              <a:rPr b="0" lang="pt-BR" sz="1300" spc="429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marcado</a:t>
            </a:r>
            <a:r>
              <a:rPr b="0" lang="pt-BR" sz="1300" spc="432" strike="noStrike">
                <a:latin typeface="Arial MT"/>
              </a:rPr>
              <a:t> </a:t>
            </a:r>
            <a:r>
              <a:rPr b="0" lang="pt-BR" sz="1300" spc="58" strike="noStrike">
                <a:latin typeface="Arial MT"/>
              </a:rPr>
              <a:t>por</a:t>
            </a:r>
            <a:r>
              <a:rPr b="0" lang="pt-BR" sz="1300" spc="429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relações</a:t>
            </a:r>
            <a:r>
              <a:rPr b="0" lang="pt-BR" sz="1300" spc="432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de</a:t>
            </a:r>
            <a:r>
              <a:rPr b="0" lang="pt-BR" sz="1300" spc="429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exploração</a:t>
            </a:r>
            <a:r>
              <a:rPr b="0" lang="pt-BR" sz="1300" spc="429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e</a:t>
            </a:r>
            <a:r>
              <a:rPr b="0" lang="pt-BR" sz="1300" spc="432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dominação</a:t>
            </a:r>
            <a:r>
              <a:rPr b="0" lang="pt-BR" sz="1300" spc="429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frutos</a:t>
            </a:r>
            <a:r>
              <a:rPr b="0" lang="pt-BR" sz="1300" spc="432" strike="noStrike">
                <a:latin typeface="Arial MT"/>
              </a:rPr>
              <a:t> </a:t>
            </a:r>
            <a:r>
              <a:rPr b="0" lang="pt-BR" sz="1300" spc="58" strike="noStrike">
                <a:latin typeface="Arial MT"/>
              </a:rPr>
              <a:t>das</a:t>
            </a:r>
            <a:r>
              <a:rPr b="0" lang="pt-BR" sz="1300" spc="429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relações</a:t>
            </a:r>
            <a:r>
              <a:rPr b="0" lang="pt-BR" sz="1300" spc="432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sociais</a:t>
            </a:r>
            <a:r>
              <a:rPr b="0" lang="pt-BR" sz="1300" spc="429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de</a:t>
            </a:r>
            <a:r>
              <a:rPr b="0" lang="pt-BR" sz="1300" spc="429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gênero,</a:t>
            </a:r>
            <a:r>
              <a:rPr b="0" lang="pt-BR" sz="1300" spc="432" strike="noStrike">
                <a:latin typeface="Arial MT"/>
              </a:rPr>
              <a:t> </a:t>
            </a:r>
            <a:r>
              <a:rPr b="0" lang="pt-BR" sz="1300" spc="63" strike="noStrike">
                <a:latin typeface="Arial MT"/>
              </a:rPr>
              <a:t>raça</a:t>
            </a:r>
            <a:r>
              <a:rPr b="0" lang="pt-BR" sz="1300" spc="429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e</a:t>
            </a:r>
            <a:r>
              <a:rPr b="0" lang="pt-BR" sz="1300" spc="432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classe,</a:t>
            </a:r>
            <a:r>
              <a:rPr b="0" lang="pt-BR" sz="1300" spc="429" strike="noStrike">
                <a:latin typeface="Arial MT"/>
              </a:rPr>
              <a:t> </a:t>
            </a:r>
            <a:r>
              <a:rPr b="0" lang="pt-BR" sz="1300" spc="58" strike="noStrike">
                <a:latin typeface="Arial MT"/>
              </a:rPr>
              <a:t>que</a:t>
            </a:r>
            <a:r>
              <a:rPr b="0" lang="pt-BR" sz="1300" spc="429" strike="noStrike">
                <a:latin typeface="Arial MT"/>
              </a:rPr>
              <a:t> </a:t>
            </a:r>
            <a:r>
              <a:rPr b="0" lang="pt-BR" sz="1300" spc="77" strike="noStrike">
                <a:latin typeface="Arial MT"/>
              </a:rPr>
              <a:t>atravessam</a:t>
            </a:r>
            <a:r>
              <a:rPr b="0" lang="pt-BR" sz="1300" spc="432" strike="noStrike">
                <a:latin typeface="Arial MT"/>
              </a:rPr>
              <a:t> </a:t>
            </a:r>
            <a:r>
              <a:rPr b="0" lang="pt-BR" sz="1300" spc="58" strike="noStrike">
                <a:latin typeface="Arial MT"/>
              </a:rPr>
              <a:t>não</a:t>
            </a:r>
            <a:r>
              <a:rPr b="0" lang="pt-BR" sz="1300" spc="429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somente</a:t>
            </a:r>
            <a:r>
              <a:rPr b="0" lang="pt-BR" sz="1300" spc="432" strike="noStrike">
                <a:latin typeface="Arial MT"/>
              </a:rPr>
              <a:t> </a:t>
            </a:r>
            <a:r>
              <a:rPr b="0" lang="pt-BR" sz="1300" spc="-60" strike="noStrike">
                <a:latin typeface="Arial MT"/>
              </a:rPr>
              <a:t>a </a:t>
            </a:r>
            <a:r>
              <a:rPr b="0" lang="pt-BR" sz="1300" spc="72" strike="noStrike">
                <a:latin typeface="Arial MT"/>
              </a:rPr>
              <a:t>formação</a:t>
            </a:r>
            <a:r>
              <a:rPr b="0" lang="pt-BR" sz="1300" spc="219" strike="noStrike">
                <a:latin typeface="Arial MT"/>
              </a:rPr>
              <a:t> </a:t>
            </a:r>
            <a:r>
              <a:rPr b="0" lang="pt-BR" sz="1300" spc="83" strike="noStrike">
                <a:latin typeface="Arial MT"/>
              </a:rPr>
              <a:t>socioeconômica</a:t>
            </a:r>
            <a:r>
              <a:rPr b="0" lang="pt-BR" sz="1300" spc="219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do</a:t>
            </a:r>
            <a:r>
              <a:rPr b="0" lang="pt-BR" sz="1300" spc="219" strike="noStrike">
                <a:latin typeface="Arial MT"/>
              </a:rPr>
              <a:t> </a:t>
            </a:r>
            <a:r>
              <a:rPr b="0" lang="pt-BR" sz="1300" spc="58" strike="noStrike">
                <a:latin typeface="Arial MT"/>
              </a:rPr>
              <a:t>Rio</a:t>
            </a:r>
            <a:r>
              <a:rPr b="0" lang="pt-BR" sz="1300" spc="219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Grande</a:t>
            </a:r>
            <a:r>
              <a:rPr b="0" lang="pt-BR" sz="1300" spc="219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do</a:t>
            </a:r>
            <a:r>
              <a:rPr b="0" lang="pt-BR" sz="1300" spc="219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Norte,</a:t>
            </a:r>
            <a:r>
              <a:rPr b="0" lang="pt-BR" sz="1300" spc="219" strike="noStrike">
                <a:latin typeface="Arial MT"/>
              </a:rPr>
              <a:t> </a:t>
            </a:r>
            <a:r>
              <a:rPr b="0" lang="pt-BR" sz="1300" spc="58" strike="noStrike">
                <a:latin typeface="Arial MT"/>
              </a:rPr>
              <a:t>mas</a:t>
            </a:r>
            <a:r>
              <a:rPr b="0" lang="pt-BR" sz="1300" spc="222" strike="noStrike">
                <a:latin typeface="Arial MT"/>
              </a:rPr>
              <a:t> </a:t>
            </a:r>
            <a:r>
              <a:rPr b="0" lang="pt-BR" sz="1300" spc="72" strike="noStrike">
                <a:latin typeface="Arial MT"/>
              </a:rPr>
              <a:t>também</a:t>
            </a:r>
            <a:r>
              <a:rPr b="0" lang="pt-BR" sz="1300" spc="219" strike="noStrike">
                <a:latin typeface="Arial MT"/>
              </a:rPr>
              <a:t> </a:t>
            </a:r>
            <a:r>
              <a:rPr b="0" lang="pt-BR" sz="1300" spc="-1" strike="noStrike">
                <a:latin typeface="Arial MT"/>
              </a:rPr>
              <a:t>do</a:t>
            </a:r>
            <a:r>
              <a:rPr b="0" lang="pt-BR" sz="1300" spc="219" strike="noStrike">
                <a:latin typeface="Arial MT"/>
              </a:rPr>
              <a:t> </a:t>
            </a:r>
            <a:r>
              <a:rPr b="0" lang="pt-BR" sz="1300" spc="69" strike="noStrike">
                <a:latin typeface="Arial MT"/>
              </a:rPr>
              <a:t>Brasil.</a:t>
            </a:r>
            <a:endParaRPr b="0" lang="pt-BR" sz="1300" spc="-1" strike="noStrike">
              <a:latin typeface="Arial"/>
            </a:endParaRPr>
          </a:p>
        </p:txBody>
      </p:sp>
      <p:sp>
        <p:nvSpPr>
          <p:cNvPr id="56" name="CustomShape 14"/>
          <p:cNvSpPr/>
          <p:nvPr/>
        </p:nvSpPr>
        <p:spPr>
          <a:xfrm>
            <a:off x="6630480" y="8608680"/>
            <a:ext cx="7148520" cy="458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 indent="391680" algn="just">
              <a:lnSpc>
                <a:spcPct val="113000"/>
              </a:lnSpc>
              <a:spcBef>
                <a:spcPts val="96"/>
              </a:spcBef>
            </a:pPr>
            <a:r>
              <a:rPr b="0" lang="pt-BR" sz="1400" spc="49" strike="noStrike">
                <a:latin typeface="Arial MT"/>
              </a:rPr>
              <a:t>De</a:t>
            </a:r>
            <a:r>
              <a:rPr b="0" lang="pt-BR" sz="1400" spc="324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acordo</a:t>
            </a:r>
            <a:r>
              <a:rPr b="0" lang="pt-BR" sz="1400" spc="327" strike="noStrike">
                <a:latin typeface="Arial MT"/>
              </a:rPr>
              <a:t> </a:t>
            </a:r>
            <a:r>
              <a:rPr b="0" lang="pt-BR" sz="1400" spc="63" strike="noStrike">
                <a:latin typeface="Arial MT"/>
              </a:rPr>
              <a:t>com</a:t>
            </a:r>
            <a:r>
              <a:rPr b="0" lang="pt-BR" sz="1400" spc="327" strike="noStrike">
                <a:latin typeface="Arial MT"/>
              </a:rPr>
              <a:t> </a:t>
            </a:r>
            <a:r>
              <a:rPr b="0" lang="pt-BR" sz="1400" spc="-1" strike="noStrike">
                <a:latin typeface="Arial MT"/>
              </a:rPr>
              <a:t>a</a:t>
            </a:r>
            <a:r>
              <a:rPr b="0" lang="pt-BR" sz="1400" spc="327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análise</a:t>
            </a:r>
            <a:r>
              <a:rPr b="0" lang="pt-BR" sz="1400" spc="327" strike="noStrike">
                <a:latin typeface="Arial MT"/>
              </a:rPr>
              <a:t> </a:t>
            </a:r>
            <a:r>
              <a:rPr b="0" lang="pt-BR" sz="1400" spc="63" strike="noStrike">
                <a:latin typeface="Arial MT"/>
              </a:rPr>
              <a:t>dos</a:t>
            </a:r>
            <a:r>
              <a:rPr b="0" lang="pt-BR" sz="1400" spc="327" strike="noStrike">
                <a:latin typeface="Arial MT"/>
              </a:rPr>
              <a:t> </a:t>
            </a:r>
            <a:r>
              <a:rPr b="0" lang="pt-BR" sz="1400" spc="77" strike="noStrike">
                <a:latin typeface="Arial MT"/>
              </a:rPr>
              <a:t>dados</a:t>
            </a:r>
            <a:r>
              <a:rPr b="0" lang="pt-BR" sz="1400" spc="327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obtidos</a:t>
            </a:r>
            <a:r>
              <a:rPr b="0" lang="pt-BR" sz="1400" spc="327" strike="noStrike">
                <a:latin typeface="Arial MT"/>
              </a:rPr>
              <a:t> </a:t>
            </a:r>
            <a:r>
              <a:rPr b="0" lang="pt-BR" sz="1400" spc="72" strike="noStrike">
                <a:latin typeface="Arial MT"/>
              </a:rPr>
              <a:t>pelo</a:t>
            </a:r>
            <a:r>
              <a:rPr b="0" lang="pt-BR" sz="1400" spc="327" strike="noStrike">
                <a:latin typeface="Arial MT"/>
              </a:rPr>
              <a:t> </a:t>
            </a:r>
            <a:r>
              <a:rPr b="0" lang="pt-BR" sz="1400" spc="72" strike="noStrike">
                <a:latin typeface="Arial MT"/>
              </a:rPr>
              <a:t>DIEESE</a:t>
            </a:r>
            <a:r>
              <a:rPr b="0" lang="pt-BR" sz="1400" spc="327" strike="noStrike">
                <a:latin typeface="Arial MT"/>
              </a:rPr>
              <a:t> </a:t>
            </a:r>
            <a:r>
              <a:rPr b="0" lang="pt-BR" sz="1400" spc="77" strike="noStrike">
                <a:latin typeface="Arial MT"/>
              </a:rPr>
              <a:t>entre</a:t>
            </a:r>
            <a:r>
              <a:rPr b="0" lang="pt-BR" sz="1400" spc="327" strike="noStrike">
                <a:latin typeface="Arial MT"/>
              </a:rPr>
              <a:t> </a:t>
            </a:r>
            <a:r>
              <a:rPr b="0" lang="pt-BR" sz="1400" spc="49" strike="noStrike">
                <a:latin typeface="Arial MT"/>
              </a:rPr>
              <a:t>os</a:t>
            </a:r>
            <a:r>
              <a:rPr b="0" lang="pt-BR" sz="1400" spc="324" strike="noStrike">
                <a:latin typeface="Arial MT"/>
              </a:rPr>
              <a:t> </a:t>
            </a:r>
            <a:r>
              <a:rPr b="0" lang="pt-BR" sz="1400" spc="52" strike="noStrike">
                <a:latin typeface="Arial MT"/>
              </a:rPr>
              <a:t>anos de</a:t>
            </a:r>
            <a:r>
              <a:rPr b="0" lang="pt-BR" sz="1400" spc="219" strike="noStrike">
                <a:latin typeface="Arial MT"/>
              </a:rPr>
              <a:t>  </a:t>
            </a:r>
            <a:r>
              <a:rPr b="0" lang="pt-BR" sz="1400" spc="72" strike="noStrike">
                <a:latin typeface="Arial MT"/>
              </a:rPr>
              <a:t>2019</a:t>
            </a:r>
            <a:r>
              <a:rPr b="0" lang="pt-BR" sz="1400" spc="222" strike="noStrike">
                <a:latin typeface="Arial MT"/>
              </a:rPr>
              <a:t>  </a:t>
            </a:r>
            <a:r>
              <a:rPr b="0" lang="pt-BR" sz="1400" spc="-1" strike="noStrike">
                <a:latin typeface="Arial MT"/>
              </a:rPr>
              <a:t>e</a:t>
            </a:r>
            <a:r>
              <a:rPr b="0" lang="pt-BR" sz="1400" spc="222" strike="noStrike">
                <a:latin typeface="Arial MT"/>
              </a:rPr>
              <a:t>  </a:t>
            </a:r>
            <a:r>
              <a:rPr b="0" lang="pt-BR" sz="1400" spc="77" strike="noStrike">
                <a:latin typeface="Arial MT"/>
              </a:rPr>
              <a:t>2022,</a:t>
            </a:r>
            <a:r>
              <a:rPr b="0" lang="pt-BR" sz="1400" spc="222" strike="noStrike">
                <a:latin typeface="Arial MT"/>
              </a:rPr>
              <a:t>  </a:t>
            </a:r>
            <a:r>
              <a:rPr b="0" lang="pt-BR" sz="1400" spc="97" strike="noStrike">
                <a:latin typeface="Arial MT"/>
              </a:rPr>
              <a:t>observa-</a:t>
            </a:r>
            <a:r>
              <a:rPr b="0" lang="pt-BR" sz="1400" spc="49" strike="noStrike">
                <a:latin typeface="Arial MT"/>
              </a:rPr>
              <a:t>se</a:t>
            </a:r>
            <a:r>
              <a:rPr b="0" lang="pt-BR" sz="1400" spc="222" strike="noStrike">
                <a:latin typeface="Arial MT"/>
              </a:rPr>
              <a:t>  </a:t>
            </a:r>
            <a:r>
              <a:rPr b="0" lang="pt-BR" sz="1400" spc="52" strike="noStrike">
                <a:latin typeface="Arial MT"/>
              </a:rPr>
              <a:t>um</a:t>
            </a:r>
            <a:r>
              <a:rPr b="0" lang="pt-BR" sz="1400" spc="219" strike="noStrike">
                <a:latin typeface="Arial MT"/>
              </a:rPr>
              <a:t>  </a:t>
            </a:r>
            <a:r>
              <a:rPr b="0" lang="pt-BR" sz="1400" spc="83" strike="noStrike">
                <a:latin typeface="Arial MT"/>
              </a:rPr>
              <a:t>aumento</a:t>
            </a:r>
            <a:r>
              <a:rPr b="0" lang="pt-BR" sz="1400" spc="222" strike="noStrike">
                <a:latin typeface="Arial MT"/>
              </a:rPr>
              <a:t>  </a:t>
            </a:r>
            <a:r>
              <a:rPr b="0" lang="pt-BR" sz="1400" spc="52" strike="noStrike">
                <a:latin typeface="Arial MT"/>
              </a:rPr>
              <a:t>da</a:t>
            </a:r>
            <a:r>
              <a:rPr b="0" lang="pt-BR" sz="1400" spc="222" strike="noStrike">
                <a:latin typeface="Arial MT"/>
              </a:rPr>
              <a:t>  </a:t>
            </a:r>
            <a:r>
              <a:rPr b="0" lang="pt-BR" sz="1400" spc="89" strike="noStrike">
                <a:latin typeface="Arial MT"/>
              </a:rPr>
              <a:t>precarização</a:t>
            </a:r>
            <a:r>
              <a:rPr b="0" lang="pt-BR" sz="1400" spc="222" strike="noStrike">
                <a:latin typeface="Arial MT"/>
              </a:rPr>
              <a:t>  </a:t>
            </a:r>
            <a:r>
              <a:rPr b="0" lang="pt-BR" sz="1400" spc="83" strike="noStrike">
                <a:latin typeface="Arial MT"/>
              </a:rPr>
              <a:t>laboral</a:t>
            </a:r>
            <a:r>
              <a:rPr b="0" lang="pt-BR" sz="1400" spc="222" strike="noStrike">
                <a:latin typeface="Arial MT"/>
              </a:rPr>
              <a:t>  </a:t>
            </a:r>
            <a:r>
              <a:rPr b="0" lang="pt-BR" sz="1400" spc="38" strike="noStrike">
                <a:latin typeface="Arial MT"/>
              </a:rPr>
              <a:t>das </a:t>
            </a:r>
            <a:r>
              <a:rPr b="0" lang="pt-BR" sz="1400" spc="89" strike="noStrike">
                <a:latin typeface="Arial MT"/>
              </a:rPr>
              <a:t>trabalhadoras</a:t>
            </a:r>
            <a:r>
              <a:rPr b="0" lang="pt-BR" sz="1400" spc="463" strike="noStrike">
                <a:latin typeface="Arial MT"/>
              </a:rPr>
              <a:t> </a:t>
            </a:r>
            <a:r>
              <a:rPr b="0" lang="pt-BR" sz="1400" spc="89" strike="noStrike">
                <a:latin typeface="Arial MT"/>
              </a:rPr>
              <a:t>domésticas.</a:t>
            </a:r>
            <a:r>
              <a:rPr b="0" lang="pt-BR" sz="1400" spc="463" strike="noStrike">
                <a:latin typeface="Arial MT"/>
              </a:rPr>
              <a:t> </a:t>
            </a:r>
            <a:r>
              <a:rPr b="0" lang="pt-BR" sz="1400" spc="43" strike="noStrike">
                <a:latin typeface="Arial MT"/>
              </a:rPr>
              <a:t>Os</a:t>
            </a:r>
            <a:r>
              <a:rPr b="0" lang="pt-BR" sz="1400" spc="463" strike="noStrike">
                <a:latin typeface="Arial MT"/>
              </a:rPr>
              <a:t> </a:t>
            </a:r>
            <a:r>
              <a:rPr b="0" lang="pt-BR" sz="1400" spc="77" strike="noStrike">
                <a:latin typeface="Arial MT"/>
              </a:rPr>
              <a:t>dados</a:t>
            </a:r>
            <a:r>
              <a:rPr b="0" lang="pt-BR" sz="1400" spc="463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contidos</a:t>
            </a:r>
            <a:r>
              <a:rPr b="0" lang="pt-BR" sz="1400" spc="463" strike="noStrike">
                <a:latin typeface="Arial MT"/>
              </a:rPr>
              <a:t> </a:t>
            </a:r>
            <a:r>
              <a:rPr b="0" lang="pt-BR" sz="1400" spc="52" strike="noStrike">
                <a:latin typeface="Arial MT"/>
              </a:rPr>
              <a:t>na</a:t>
            </a:r>
            <a:r>
              <a:rPr b="0" lang="pt-BR" sz="1400" spc="463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pesquisa</a:t>
            </a:r>
            <a:r>
              <a:rPr b="0" lang="pt-BR" sz="1400" spc="463" strike="noStrike">
                <a:latin typeface="Arial MT"/>
              </a:rPr>
              <a:t> </a:t>
            </a:r>
            <a:r>
              <a:rPr b="0" lang="pt-BR" sz="1400" spc="89" strike="noStrike">
                <a:latin typeface="Arial MT"/>
              </a:rPr>
              <a:t>evidenciam</a:t>
            </a:r>
            <a:r>
              <a:rPr b="0" lang="pt-BR" sz="1400" spc="463" strike="noStrike">
                <a:latin typeface="Arial MT"/>
              </a:rPr>
              <a:t> </a:t>
            </a:r>
            <a:r>
              <a:rPr b="0" lang="pt-BR" sz="1400" spc="43" strike="noStrike">
                <a:latin typeface="Arial MT"/>
              </a:rPr>
              <a:t>uma </a:t>
            </a:r>
            <a:r>
              <a:rPr b="0" lang="pt-BR" sz="1400" spc="77" strike="noStrike">
                <a:latin typeface="Arial MT"/>
              </a:rPr>
              <a:t>maior</a:t>
            </a:r>
            <a:r>
              <a:rPr b="0" lang="pt-BR" sz="1400" spc="344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inserção</a:t>
            </a:r>
            <a:r>
              <a:rPr b="0" lang="pt-BR" sz="1400" spc="344" strike="noStrike">
                <a:latin typeface="Arial MT"/>
              </a:rPr>
              <a:t> </a:t>
            </a:r>
            <a:r>
              <a:rPr b="0" lang="pt-BR" sz="1400" spc="63" strike="noStrike">
                <a:latin typeface="Arial MT"/>
              </a:rPr>
              <a:t>das</a:t>
            </a:r>
            <a:r>
              <a:rPr b="0" lang="pt-BR" sz="1400" spc="344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mulheres</a:t>
            </a:r>
            <a:r>
              <a:rPr b="0" lang="pt-BR" sz="1400" spc="347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negras</a:t>
            </a:r>
            <a:r>
              <a:rPr b="0" lang="pt-BR" sz="1400" spc="344" strike="noStrike">
                <a:latin typeface="Arial MT"/>
              </a:rPr>
              <a:t> </a:t>
            </a:r>
            <a:r>
              <a:rPr b="0" lang="pt-BR" sz="1400" spc="63" strike="noStrike">
                <a:latin typeface="Arial MT"/>
              </a:rPr>
              <a:t>nas</a:t>
            </a:r>
            <a:r>
              <a:rPr b="0" lang="pt-BR" sz="1400" spc="344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atividades</a:t>
            </a:r>
            <a:r>
              <a:rPr b="0" lang="pt-BR" sz="1400" spc="347" strike="noStrike">
                <a:latin typeface="Arial MT"/>
              </a:rPr>
              <a:t> </a:t>
            </a:r>
            <a:r>
              <a:rPr b="0" lang="pt-BR" sz="1400" spc="52" strike="noStrike">
                <a:latin typeface="Arial MT"/>
              </a:rPr>
              <a:t>de</a:t>
            </a:r>
            <a:r>
              <a:rPr b="0" lang="pt-BR" sz="1400" spc="344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cuidado</a:t>
            </a:r>
            <a:r>
              <a:rPr b="0" lang="pt-BR" sz="1400" spc="344" strike="noStrike">
                <a:latin typeface="Arial MT"/>
              </a:rPr>
              <a:t> </a:t>
            </a:r>
            <a:r>
              <a:rPr b="0" lang="pt-BR" sz="1400" spc="77" strike="noStrike">
                <a:latin typeface="Arial MT"/>
              </a:rPr>
              <a:t>remunerado, </a:t>
            </a:r>
            <a:r>
              <a:rPr b="0" lang="pt-BR" sz="1400" spc="89" strike="noStrike">
                <a:latin typeface="Arial MT"/>
              </a:rPr>
              <a:t>refletindo</a:t>
            </a:r>
            <a:r>
              <a:rPr b="0" lang="pt-BR" sz="1400" spc="83" strike="noStrike">
                <a:latin typeface="Arial MT"/>
              </a:rPr>
              <a:t>  </a:t>
            </a:r>
            <a:r>
              <a:rPr b="0" lang="pt-BR" sz="1400" spc="-1" strike="noStrike">
                <a:latin typeface="Arial MT"/>
              </a:rPr>
              <a:t>o</a:t>
            </a:r>
            <a:r>
              <a:rPr b="0" lang="pt-BR" sz="1400" spc="89" strike="noStrike">
                <a:latin typeface="Arial MT"/>
              </a:rPr>
              <a:t>  </a:t>
            </a:r>
            <a:r>
              <a:rPr b="0" lang="pt-BR" sz="1400" spc="83" strike="noStrike">
                <a:latin typeface="Arial MT"/>
              </a:rPr>
              <a:t>histórico  </a:t>
            </a:r>
            <a:r>
              <a:rPr b="0" lang="pt-BR" sz="1400" spc="52" strike="noStrike">
                <a:latin typeface="Arial MT"/>
              </a:rPr>
              <a:t>de</a:t>
            </a:r>
            <a:r>
              <a:rPr b="0" lang="pt-BR" sz="1400" spc="89" strike="noStrike">
                <a:latin typeface="Arial MT"/>
              </a:rPr>
              <a:t>  </a:t>
            </a:r>
            <a:r>
              <a:rPr b="0" lang="pt-BR" sz="1400" spc="83" strike="noStrike">
                <a:latin typeface="Arial MT"/>
              </a:rPr>
              <a:t>racismo  </a:t>
            </a:r>
            <a:r>
              <a:rPr b="0" lang="pt-BR" sz="1400" spc="89" strike="noStrike">
                <a:latin typeface="Arial MT"/>
              </a:rPr>
              <a:t>estrutural  </a:t>
            </a:r>
            <a:r>
              <a:rPr b="0" lang="pt-BR" sz="1400" spc="69" strike="noStrike">
                <a:latin typeface="Arial MT"/>
              </a:rPr>
              <a:t>que</a:t>
            </a:r>
            <a:r>
              <a:rPr b="0" lang="pt-BR" sz="1400" spc="83" strike="noStrike">
                <a:latin typeface="Arial MT"/>
              </a:rPr>
              <a:t>  relegou</a:t>
            </a:r>
            <a:r>
              <a:rPr b="0" lang="pt-BR" sz="1400" spc="89" strike="noStrike">
                <a:latin typeface="Arial MT"/>
              </a:rPr>
              <a:t>  </a:t>
            </a:r>
            <a:r>
              <a:rPr b="0" lang="pt-BR" sz="1400" spc="72" strike="noStrike">
                <a:latin typeface="Arial MT"/>
              </a:rPr>
              <a:t>essas</a:t>
            </a:r>
            <a:r>
              <a:rPr b="0" lang="pt-BR" sz="1400" spc="83" strike="noStrike">
                <a:latin typeface="Arial MT"/>
              </a:rPr>
              <a:t>  mulheres</a:t>
            </a:r>
            <a:r>
              <a:rPr b="0" lang="pt-BR" sz="1400" spc="89" strike="noStrike">
                <a:latin typeface="Arial MT"/>
              </a:rPr>
              <a:t>  </a:t>
            </a:r>
            <a:r>
              <a:rPr b="0" lang="pt-BR" sz="1400" spc="-52" strike="noStrike">
                <a:latin typeface="Arial MT"/>
              </a:rPr>
              <a:t>a </a:t>
            </a:r>
            <a:r>
              <a:rPr b="0" lang="pt-BR" sz="1400" spc="83" strike="noStrike">
                <a:latin typeface="Arial MT"/>
              </a:rPr>
              <a:t>trabalhos</a:t>
            </a:r>
            <a:r>
              <a:rPr b="0" lang="pt-BR" sz="1400" spc="214" strike="noStrike">
                <a:latin typeface="Arial MT"/>
              </a:rPr>
              <a:t> </a:t>
            </a:r>
            <a:r>
              <a:rPr b="0" lang="pt-BR" sz="1400" spc="72" strike="noStrike">
                <a:latin typeface="Arial MT"/>
              </a:rPr>
              <a:t>mais</a:t>
            </a:r>
            <a:r>
              <a:rPr b="0" lang="pt-BR" sz="1400" spc="219" strike="noStrike">
                <a:latin typeface="Arial MT"/>
              </a:rPr>
              <a:t> </a:t>
            </a:r>
            <a:r>
              <a:rPr b="0" lang="pt-BR" sz="1400" spc="77" strike="noStrike">
                <a:latin typeface="Arial MT"/>
              </a:rPr>
              <a:t>precarizados.</a:t>
            </a:r>
            <a:endParaRPr b="0" lang="pt-BR" sz="1400" spc="-1" strike="noStrike">
              <a:latin typeface="Arial"/>
            </a:endParaRPr>
          </a:p>
          <a:p>
            <a:pPr marL="12600" indent="596880" algn="just">
              <a:lnSpc>
                <a:spcPct val="113000"/>
              </a:lnSpc>
            </a:pPr>
            <a:r>
              <a:rPr b="0" lang="pt-BR" sz="1400" spc="49" strike="noStrike">
                <a:latin typeface="Arial MT"/>
              </a:rPr>
              <a:t>Em</a:t>
            </a:r>
            <a:r>
              <a:rPr b="0" lang="pt-BR" sz="1400" spc="384" strike="noStrike">
                <a:latin typeface="Arial MT"/>
              </a:rPr>
              <a:t> </a:t>
            </a:r>
            <a:r>
              <a:rPr b="0" lang="pt-BR" sz="1400" spc="77" strike="noStrike">
                <a:latin typeface="Arial MT"/>
              </a:rPr>
              <a:t>2013,</a:t>
            </a:r>
            <a:r>
              <a:rPr b="0" lang="pt-BR" sz="1400" spc="389" strike="noStrike">
                <a:latin typeface="Arial MT"/>
              </a:rPr>
              <a:t> </a:t>
            </a:r>
            <a:r>
              <a:rPr b="0" lang="pt-BR" sz="1400" spc="77" strike="noStrike">
                <a:latin typeface="Arial MT"/>
              </a:rPr>
              <a:t>18,4%</a:t>
            </a:r>
            <a:r>
              <a:rPr b="0" lang="pt-BR" sz="1400" spc="384" strike="noStrike">
                <a:latin typeface="Arial MT"/>
              </a:rPr>
              <a:t> </a:t>
            </a:r>
            <a:r>
              <a:rPr b="0" lang="pt-BR" sz="1400" spc="63" strike="noStrike">
                <a:latin typeface="Arial MT"/>
              </a:rPr>
              <a:t>das</a:t>
            </a:r>
            <a:r>
              <a:rPr b="0" lang="pt-BR" sz="1400" spc="389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mulheres</a:t>
            </a:r>
            <a:r>
              <a:rPr b="0" lang="pt-BR" sz="1400" spc="389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negras</a:t>
            </a:r>
            <a:r>
              <a:rPr b="0" lang="pt-BR" sz="1400" spc="384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ocupadas</a:t>
            </a:r>
            <a:r>
              <a:rPr b="0" lang="pt-BR" sz="1400" spc="389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estavam</a:t>
            </a:r>
            <a:r>
              <a:rPr b="0" lang="pt-BR" sz="1400" spc="384" strike="noStrike">
                <a:latin typeface="Arial MT"/>
              </a:rPr>
              <a:t> </a:t>
            </a:r>
            <a:r>
              <a:rPr b="0" lang="pt-BR" sz="1400" spc="52" strike="noStrike">
                <a:latin typeface="Arial MT"/>
              </a:rPr>
              <a:t>no</a:t>
            </a:r>
            <a:r>
              <a:rPr b="0" lang="pt-BR" sz="1400" spc="389" strike="noStrike">
                <a:latin typeface="Arial MT"/>
              </a:rPr>
              <a:t> </a:t>
            </a:r>
            <a:r>
              <a:rPr b="0" lang="pt-BR" sz="1400" spc="72" strike="noStrike">
                <a:latin typeface="Arial MT"/>
              </a:rPr>
              <a:t>trabalho </a:t>
            </a:r>
            <a:r>
              <a:rPr b="0" lang="pt-BR" sz="1400" spc="89" strike="noStrike">
                <a:latin typeface="Arial MT"/>
              </a:rPr>
              <a:t>doméstico,</a:t>
            </a:r>
            <a:r>
              <a:rPr b="0" lang="pt-BR" sz="1400" spc="437" strike="noStrike">
                <a:latin typeface="Arial MT"/>
              </a:rPr>
              <a:t> </a:t>
            </a:r>
            <a:r>
              <a:rPr b="0" lang="pt-BR" sz="1400" spc="77" strike="noStrike">
                <a:latin typeface="Arial MT"/>
              </a:rPr>
              <a:t>contra</a:t>
            </a:r>
            <a:r>
              <a:rPr b="0" lang="pt-BR" sz="1400" spc="443" strike="noStrike">
                <a:latin typeface="Arial MT"/>
              </a:rPr>
              <a:t> </a:t>
            </a:r>
            <a:r>
              <a:rPr b="0" lang="pt-BR" sz="1400" spc="77" strike="noStrike">
                <a:latin typeface="Arial MT"/>
              </a:rPr>
              <a:t>10,1%</a:t>
            </a:r>
            <a:r>
              <a:rPr b="0" lang="pt-BR" sz="1400" spc="437" strike="noStrike">
                <a:latin typeface="Arial MT"/>
              </a:rPr>
              <a:t> </a:t>
            </a:r>
            <a:r>
              <a:rPr b="0" lang="pt-BR" sz="1400" spc="63" strike="noStrike">
                <a:latin typeface="Arial MT"/>
              </a:rPr>
              <a:t>das</a:t>
            </a:r>
            <a:r>
              <a:rPr b="0" lang="pt-BR" sz="1400" spc="443" strike="noStrike">
                <a:latin typeface="Arial MT"/>
              </a:rPr>
              <a:t> </a:t>
            </a:r>
            <a:r>
              <a:rPr b="0" lang="pt-BR" sz="1400" spc="69" strike="noStrike">
                <a:latin typeface="Arial MT"/>
              </a:rPr>
              <a:t>não</a:t>
            </a:r>
            <a:r>
              <a:rPr b="0" lang="pt-BR" sz="1400" spc="443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negras.</a:t>
            </a:r>
            <a:r>
              <a:rPr b="0" lang="pt-BR" sz="1400" spc="437" strike="noStrike">
                <a:latin typeface="Arial MT"/>
              </a:rPr>
              <a:t> </a:t>
            </a:r>
            <a:r>
              <a:rPr b="0" lang="pt-BR" sz="1400" spc="49" strike="noStrike">
                <a:latin typeface="Arial MT"/>
              </a:rPr>
              <a:t>Em</a:t>
            </a:r>
            <a:r>
              <a:rPr b="0" lang="pt-BR" sz="1400" spc="443" strike="noStrike">
                <a:latin typeface="Arial MT"/>
              </a:rPr>
              <a:t> </a:t>
            </a:r>
            <a:r>
              <a:rPr b="0" lang="pt-BR" sz="1400" spc="77" strike="noStrike">
                <a:latin typeface="Arial MT"/>
              </a:rPr>
              <a:t>2022,</a:t>
            </a:r>
            <a:r>
              <a:rPr b="0" lang="pt-BR" sz="1400" spc="443" strike="noStrike">
                <a:latin typeface="Arial MT"/>
              </a:rPr>
              <a:t> </a:t>
            </a:r>
            <a:r>
              <a:rPr b="0" lang="pt-BR" sz="1400" spc="72" strike="noStrike">
                <a:latin typeface="Arial MT"/>
              </a:rPr>
              <a:t>esses</a:t>
            </a:r>
            <a:r>
              <a:rPr b="0" lang="pt-BR" sz="1400" spc="437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números</a:t>
            </a:r>
            <a:r>
              <a:rPr b="0" lang="pt-BR" sz="1400" spc="443" strike="noStrike">
                <a:latin typeface="Arial MT"/>
              </a:rPr>
              <a:t> </a:t>
            </a:r>
            <a:r>
              <a:rPr b="0" lang="pt-BR" sz="1400" spc="58" strike="noStrike">
                <a:latin typeface="Arial MT"/>
              </a:rPr>
              <a:t>caíram </a:t>
            </a:r>
            <a:r>
              <a:rPr b="0" lang="pt-BR" sz="1400" spc="72" strike="noStrike">
                <a:latin typeface="Arial MT"/>
              </a:rPr>
              <a:t>para</a:t>
            </a:r>
            <a:r>
              <a:rPr b="0" lang="pt-BR" sz="1400" spc="338" strike="noStrike">
                <a:latin typeface="Arial MT"/>
              </a:rPr>
              <a:t> </a:t>
            </a:r>
            <a:r>
              <a:rPr b="0" lang="pt-BR" sz="1400" spc="63" strike="noStrike">
                <a:latin typeface="Arial MT"/>
              </a:rPr>
              <a:t>16%</a:t>
            </a:r>
            <a:r>
              <a:rPr b="0" lang="pt-BR" sz="1400" spc="338" strike="noStrike">
                <a:latin typeface="Arial MT"/>
              </a:rPr>
              <a:t> </a:t>
            </a:r>
            <a:r>
              <a:rPr b="0" lang="pt-BR" sz="1400" spc="72" strike="noStrike">
                <a:latin typeface="Arial MT"/>
              </a:rPr>
              <a:t>para</a:t>
            </a:r>
            <a:r>
              <a:rPr b="0" lang="pt-BR" sz="1400" spc="338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mulheres</a:t>
            </a:r>
            <a:r>
              <a:rPr b="0" lang="pt-BR" sz="1400" spc="338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negras</a:t>
            </a:r>
            <a:r>
              <a:rPr b="0" lang="pt-BR" sz="1400" spc="338" strike="noStrike">
                <a:latin typeface="Arial MT"/>
              </a:rPr>
              <a:t> </a:t>
            </a:r>
            <a:r>
              <a:rPr b="0" lang="pt-BR" sz="1400" spc="-1" strike="noStrike">
                <a:latin typeface="Arial MT"/>
              </a:rPr>
              <a:t>e</a:t>
            </a:r>
            <a:r>
              <a:rPr b="0" lang="pt-BR" sz="1400" spc="338" strike="noStrike">
                <a:latin typeface="Arial MT"/>
              </a:rPr>
              <a:t> </a:t>
            </a:r>
            <a:r>
              <a:rPr b="0" lang="pt-BR" sz="1400" spc="72" strike="noStrike">
                <a:latin typeface="Arial MT"/>
              </a:rPr>
              <a:t>8,6%</a:t>
            </a:r>
            <a:r>
              <a:rPr b="0" lang="pt-BR" sz="1400" spc="338" strike="noStrike">
                <a:latin typeface="Arial MT"/>
              </a:rPr>
              <a:t> </a:t>
            </a:r>
            <a:r>
              <a:rPr b="0" lang="pt-BR" sz="1400" spc="72" strike="noStrike">
                <a:latin typeface="Arial MT"/>
              </a:rPr>
              <a:t>para</a:t>
            </a:r>
            <a:r>
              <a:rPr b="0" lang="pt-BR" sz="1400" spc="338" strike="noStrike">
                <a:latin typeface="Arial MT"/>
              </a:rPr>
              <a:t> </a:t>
            </a:r>
            <a:r>
              <a:rPr b="0" lang="pt-BR" sz="1400" spc="69" strike="noStrike">
                <a:latin typeface="Arial MT"/>
              </a:rPr>
              <a:t>não</a:t>
            </a:r>
            <a:r>
              <a:rPr b="0" lang="pt-BR" sz="1400" spc="338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negras.</a:t>
            </a:r>
            <a:r>
              <a:rPr b="0" lang="pt-BR" sz="1400" spc="338" strike="noStrike">
                <a:latin typeface="Arial MT"/>
              </a:rPr>
              <a:t> </a:t>
            </a:r>
            <a:r>
              <a:rPr b="0" lang="pt-BR" sz="1400" spc="-1" strike="noStrike">
                <a:latin typeface="Arial MT"/>
              </a:rPr>
              <a:t>A</a:t>
            </a:r>
            <a:r>
              <a:rPr b="0" lang="pt-BR" sz="1400" spc="338" strike="noStrike">
                <a:latin typeface="Arial MT"/>
              </a:rPr>
              <a:t> </a:t>
            </a:r>
            <a:r>
              <a:rPr b="0" lang="pt-BR" sz="1400" spc="89" strike="noStrike">
                <a:latin typeface="Arial MT"/>
              </a:rPr>
              <a:t>distribuição</a:t>
            </a:r>
            <a:r>
              <a:rPr b="0" lang="pt-BR" sz="1400" spc="338" strike="noStrike">
                <a:latin typeface="Arial MT"/>
              </a:rPr>
              <a:t> </a:t>
            </a:r>
            <a:r>
              <a:rPr b="0" lang="pt-BR" sz="1400" spc="38" strike="noStrike">
                <a:latin typeface="Arial MT"/>
              </a:rPr>
              <a:t>das </a:t>
            </a:r>
            <a:r>
              <a:rPr b="0" lang="pt-BR" sz="1400" spc="89" strike="noStrike">
                <a:latin typeface="Arial MT"/>
              </a:rPr>
              <a:t>trabalhadoras</a:t>
            </a:r>
            <a:r>
              <a:rPr b="0" lang="pt-BR" sz="1400" spc="208" strike="noStrike">
                <a:latin typeface="Arial MT"/>
              </a:rPr>
              <a:t>  </a:t>
            </a:r>
            <a:r>
              <a:rPr b="0" lang="pt-BR" sz="1400" spc="89" strike="noStrike">
                <a:latin typeface="Arial MT"/>
              </a:rPr>
              <a:t>domésticas</a:t>
            </a:r>
            <a:r>
              <a:rPr b="0" lang="pt-BR" sz="1400" spc="214" strike="noStrike">
                <a:latin typeface="Arial MT"/>
              </a:rPr>
              <a:t>  </a:t>
            </a:r>
            <a:r>
              <a:rPr b="0" lang="pt-BR" sz="1400" spc="63" strike="noStrike">
                <a:latin typeface="Arial MT"/>
              </a:rPr>
              <a:t>nas</a:t>
            </a:r>
            <a:r>
              <a:rPr b="0" lang="pt-BR" sz="1400" spc="214" strike="noStrike">
                <a:latin typeface="Arial MT"/>
              </a:rPr>
              <a:t>  </a:t>
            </a:r>
            <a:r>
              <a:rPr b="0" lang="pt-BR" sz="1400" spc="83" strike="noStrike">
                <a:latin typeface="Arial MT"/>
              </a:rPr>
              <a:t>situações</a:t>
            </a:r>
            <a:r>
              <a:rPr b="0" lang="pt-BR" sz="1400" spc="214" strike="noStrike">
                <a:latin typeface="Arial MT"/>
              </a:rPr>
              <a:t>  </a:t>
            </a:r>
            <a:r>
              <a:rPr b="0" lang="pt-BR" sz="1400" spc="52" strike="noStrike">
                <a:latin typeface="Arial MT"/>
              </a:rPr>
              <a:t>de</a:t>
            </a:r>
            <a:r>
              <a:rPr b="0" lang="pt-BR" sz="1400" spc="214" strike="noStrike">
                <a:latin typeface="Arial MT"/>
              </a:rPr>
              <a:t>  </a:t>
            </a:r>
            <a:r>
              <a:rPr b="0" lang="pt-BR" sz="1400" spc="83" strike="noStrike">
                <a:latin typeface="Arial MT"/>
              </a:rPr>
              <a:t>pobreza</a:t>
            </a:r>
            <a:r>
              <a:rPr b="0" lang="pt-BR" sz="1400" spc="214" strike="noStrike">
                <a:latin typeface="Arial MT"/>
              </a:rPr>
              <a:t>  </a:t>
            </a:r>
            <a:r>
              <a:rPr b="0" lang="pt-BR" sz="1400" spc="-1" strike="noStrike">
                <a:latin typeface="Arial MT"/>
              </a:rPr>
              <a:t>e</a:t>
            </a:r>
            <a:r>
              <a:rPr b="0" lang="pt-BR" sz="1400" spc="214" strike="noStrike">
                <a:latin typeface="Arial MT"/>
              </a:rPr>
              <a:t>  </a:t>
            </a:r>
            <a:r>
              <a:rPr b="0" lang="pt-BR" sz="1400" spc="83" strike="noStrike">
                <a:latin typeface="Arial MT"/>
              </a:rPr>
              <a:t>extrema</a:t>
            </a:r>
            <a:r>
              <a:rPr b="0" lang="pt-BR" sz="1400" spc="214" strike="noStrike">
                <a:latin typeface="Arial MT"/>
              </a:rPr>
              <a:t>  </a:t>
            </a:r>
            <a:r>
              <a:rPr b="0" lang="pt-BR" sz="1400" spc="72" strike="noStrike">
                <a:latin typeface="Arial MT"/>
              </a:rPr>
              <a:t>pobreza </a:t>
            </a:r>
            <a:r>
              <a:rPr b="0" lang="pt-BR" sz="1400" spc="83" strike="noStrike">
                <a:latin typeface="Arial MT"/>
              </a:rPr>
              <a:t>também</a:t>
            </a:r>
            <a:r>
              <a:rPr b="0" lang="pt-BR" sz="1400" spc="168" strike="noStrike">
                <a:latin typeface="Arial MT"/>
              </a:rPr>
              <a:t>  </a:t>
            </a:r>
            <a:r>
              <a:rPr b="0" lang="pt-BR" sz="1400" spc="77" strike="noStrike">
                <a:latin typeface="Arial MT"/>
              </a:rPr>
              <a:t>revela</a:t>
            </a:r>
            <a:r>
              <a:rPr b="0" lang="pt-BR" sz="1400" spc="168" strike="noStrike">
                <a:latin typeface="Arial MT"/>
              </a:rPr>
              <a:t>  </a:t>
            </a:r>
            <a:r>
              <a:rPr b="0" lang="pt-BR" sz="1400" spc="52" strike="noStrike">
                <a:latin typeface="Arial MT"/>
              </a:rPr>
              <a:t>um</a:t>
            </a:r>
            <a:r>
              <a:rPr b="0" lang="pt-BR" sz="1400" spc="168" strike="noStrike">
                <a:latin typeface="Arial MT"/>
              </a:rPr>
              <a:t>  </a:t>
            </a:r>
            <a:r>
              <a:rPr b="0" lang="pt-BR" sz="1400" spc="77" strike="noStrike">
                <a:latin typeface="Arial MT"/>
              </a:rPr>
              <a:t>forte</a:t>
            </a:r>
            <a:r>
              <a:rPr b="0" lang="pt-BR" sz="1400" spc="168" strike="noStrike">
                <a:latin typeface="Arial MT"/>
              </a:rPr>
              <a:t>  </a:t>
            </a:r>
            <a:r>
              <a:rPr b="0" lang="pt-BR" sz="1400" spc="69" strike="noStrike">
                <a:latin typeface="Arial MT"/>
              </a:rPr>
              <a:t>viés</a:t>
            </a:r>
            <a:r>
              <a:rPr b="0" lang="pt-BR" sz="1400" spc="168" strike="noStrike">
                <a:latin typeface="Arial MT"/>
              </a:rPr>
              <a:t>  </a:t>
            </a:r>
            <a:r>
              <a:rPr b="0" lang="pt-BR" sz="1400" spc="77" strike="noStrike">
                <a:latin typeface="Arial MT"/>
              </a:rPr>
              <a:t>racial:</a:t>
            </a:r>
            <a:r>
              <a:rPr b="0" lang="pt-BR" sz="1400" spc="168" strike="noStrike">
                <a:latin typeface="Arial MT"/>
              </a:rPr>
              <a:t>  </a:t>
            </a:r>
            <a:r>
              <a:rPr b="0" lang="pt-BR" sz="1400" spc="52" strike="noStrike">
                <a:latin typeface="Arial MT"/>
              </a:rPr>
              <a:t>em</a:t>
            </a:r>
            <a:r>
              <a:rPr b="0" lang="pt-BR" sz="1400" spc="168" strike="noStrike">
                <a:latin typeface="Arial MT"/>
              </a:rPr>
              <a:t>  </a:t>
            </a:r>
            <a:r>
              <a:rPr b="0" lang="pt-BR" sz="1400" spc="77" strike="noStrike">
                <a:latin typeface="Arial MT"/>
              </a:rPr>
              <a:t>2021,</a:t>
            </a:r>
            <a:r>
              <a:rPr b="0" lang="pt-BR" sz="1400" spc="168" strike="noStrike">
                <a:latin typeface="Arial MT"/>
              </a:rPr>
              <a:t>  </a:t>
            </a:r>
            <a:r>
              <a:rPr b="0" lang="pt-BR" sz="1400" spc="77" strike="noStrike">
                <a:latin typeface="Arial MT"/>
              </a:rPr>
              <a:t>43,4%</a:t>
            </a:r>
            <a:r>
              <a:rPr b="0" lang="pt-BR" sz="1400" spc="168" strike="noStrike">
                <a:latin typeface="Arial MT"/>
              </a:rPr>
              <a:t>  </a:t>
            </a:r>
            <a:r>
              <a:rPr b="0" lang="pt-BR" sz="1400" spc="63" strike="noStrike">
                <a:latin typeface="Arial MT"/>
              </a:rPr>
              <a:t>das</a:t>
            </a:r>
            <a:r>
              <a:rPr b="0" lang="pt-BR" sz="1400" spc="168" strike="noStrike">
                <a:latin typeface="Arial MT"/>
              </a:rPr>
              <a:t>  </a:t>
            </a:r>
            <a:r>
              <a:rPr b="0" lang="pt-BR" sz="1400" spc="77" strike="noStrike">
                <a:latin typeface="Arial MT"/>
              </a:rPr>
              <a:t>trabalhadoras </a:t>
            </a:r>
            <a:r>
              <a:rPr b="0" lang="pt-BR" sz="1400" spc="83" strike="noStrike">
                <a:latin typeface="Arial MT"/>
              </a:rPr>
              <a:t>negras</a:t>
            </a:r>
            <a:r>
              <a:rPr b="0" lang="pt-BR" sz="1400" spc="202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estavam</a:t>
            </a:r>
            <a:r>
              <a:rPr b="0" lang="pt-BR" sz="1400" spc="202" strike="noStrike">
                <a:latin typeface="Arial MT"/>
              </a:rPr>
              <a:t> </a:t>
            </a:r>
            <a:r>
              <a:rPr b="0" lang="pt-BR" sz="1400" spc="52" strike="noStrike">
                <a:latin typeface="Arial MT"/>
              </a:rPr>
              <a:t>em</a:t>
            </a:r>
            <a:r>
              <a:rPr b="0" lang="pt-BR" sz="1400" spc="208" strike="noStrike">
                <a:latin typeface="Arial MT"/>
              </a:rPr>
              <a:t> </a:t>
            </a:r>
            <a:r>
              <a:rPr b="0" lang="pt-BR" sz="1400" spc="69" strike="noStrike">
                <a:latin typeface="Arial MT"/>
              </a:rPr>
              <a:t>tais</a:t>
            </a:r>
            <a:r>
              <a:rPr b="0" lang="pt-BR" sz="1400" spc="202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condições,</a:t>
            </a:r>
            <a:r>
              <a:rPr b="0" lang="pt-BR" sz="1400" spc="208" strike="noStrike">
                <a:latin typeface="Arial MT"/>
              </a:rPr>
              <a:t> </a:t>
            </a:r>
            <a:r>
              <a:rPr b="0" lang="pt-BR" sz="1400" spc="89" strike="noStrike">
                <a:latin typeface="Arial MT"/>
              </a:rPr>
              <a:t>comparado</a:t>
            </a:r>
            <a:r>
              <a:rPr b="0" lang="pt-BR" sz="1400" spc="202" strike="noStrike">
                <a:latin typeface="Arial MT"/>
              </a:rPr>
              <a:t> </a:t>
            </a:r>
            <a:r>
              <a:rPr b="0" lang="pt-BR" sz="1400" spc="-1" strike="noStrike">
                <a:latin typeface="Arial MT"/>
              </a:rPr>
              <a:t>a</a:t>
            </a:r>
            <a:r>
              <a:rPr b="0" lang="pt-BR" sz="1400" spc="208" strike="noStrike">
                <a:latin typeface="Arial MT"/>
              </a:rPr>
              <a:t> </a:t>
            </a:r>
            <a:r>
              <a:rPr b="0" lang="pt-BR" sz="1400" spc="77" strike="noStrike">
                <a:latin typeface="Arial MT"/>
              </a:rPr>
              <a:t>31,9%</a:t>
            </a:r>
            <a:r>
              <a:rPr b="0" lang="pt-BR" sz="1400" spc="202" strike="noStrike">
                <a:latin typeface="Arial MT"/>
              </a:rPr>
              <a:t> </a:t>
            </a:r>
            <a:r>
              <a:rPr b="0" lang="pt-BR" sz="1400" spc="63" strike="noStrike">
                <a:latin typeface="Arial MT"/>
              </a:rPr>
              <a:t>das</a:t>
            </a:r>
            <a:r>
              <a:rPr b="0" lang="pt-BR" sz="1400" spc="208" strike="noStrike">
                <a:latin typeface="Arial MT"/>
              </a:rPr>
              <a:t> </a:t>
            </a:r>
            <a:r>
              <a:rPr b="0" lang="pt-BR" sz="1400" spc="69" strike="noStrike">
                <a:latin typeface="Arial MT"/>
              </a:rPr>
              <a:t>não</a:t>
            </a:r>
            <a:r>
              <a:rPr b="0" lang="pt-BR" sz="1400" spc="202" strike="noStrike">
                <a:latin typeface="Arial MT"/>
              </a:rPr>
              <a:t> </a:t>
            </a:r>
            <a:r>
              <a:rPr b="0" lang="pt-BR" sz="1400" spc="72" strike="noStrike">
                <a:latin typeface="Arial MT"/>
              </a:rPr>
              <a:t>negras.</a:t>
            </a:r>
            <a:endParaRPr b="0" lang="pt-BR" sz="1400" spc="-1" strike="noStrike">
              <a:latin typeface="Arial"/>
            </a:endParaRPr>
          </a:p>
          <a:p>
            <a:pPr marL="12600" indent="271800" algn="just">
              <a:lnSpc>
                <a:spcPct val="113000"/>
              </a:lnSpc>
              <a:spcBef>
                <a:spcPts val="6"/>
              </a:spcBef>
            </a:pPr>
            <a:r>
              <a:rPr b="0" lang="pt-BR" sz="1400" spc="-1" strike="noStrike">
                <a:latin typeface="Arial MT"/>
              </a:rPr>
              <a:t>A</a:t>
            </a:r>
            <a:r>
              <a:rPr b="0" lang="pt-BR" sz="1400" spc="418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análise</a:t>
            </a:r>
            <a:r>
              <a:rPr b="0" lang="pt-BR" sz="1400" spc="423" strike="noStrike">
                <a:latin typeface="Arial MT"/>
              </a:rPr>
              <a:t> </a:t>
            </a:r>
            <a:r>
              <a:rPr b="0" lang="pt-BR" sz="1400" spc="63" strike="noStrike">
                <a:latin typeface="Arial MT"/>
              </a:rPr>
              <a:t>dos</a:t>
            </a:r>
            <a:r>
              <a:rPr b="0" lang="pt-BR" sz="1400" spc="423" strike="noStrike">
                <a:latin typeface="Arial MT"/>
              </a:rPr>
              <a:t> </a:t>
            </a:r>
            <a:r>
              <a:rPr b="0" lang="pt-BR" sz="1400" spc="89" strike="noStrike">
                <a:latin typeface="Arial MT"/>
              </a:rPr>
              <a:t>rendimentos</a:t>
            </a:r>
            <a:r>
              <a:rPr b="0" lang="pt-BR" sz="1400" spc="418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médios</a:t>
            </a:r>
            <a:r>
              <a:rPr b="0" lang="pt-BR" sz="1400" spc="423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mostra</a:t>
            </a:r>
            <a:r>
              <a:rPr b="0" lang="pt-BR" sz="1400" spc="423" strike="noStrike">
                <a:latin typeface="Arial MT"/>
              </a:rPr>
              <a:t> </a:t>
            </a:r>
            <a:r>
              <a:rPr b="0" lang="pt-BR" sz="1400" spc="69" strike="noStrike">
                <a:latin typeface="Arial MT"/>
              </a:rPr>
              <a:t>uma</a:t>
            </a:r>
            <a:r>
              <a:rPr b="0" lang="pt-BR" sz="1400" spc="418" strike="noStrike">
                <a:latin typeface="Arial MT"/>
              </a:rPr>
              <a:t> </a:t>
            </a:r>
            <a:r>
              <a:rPr b="0" lang="pt-BR" sz="1400" spc="89" strike="noStrike">
                <a:latin typeface="Arial MT"/>
              </a:rPr>
              <a:t>discrepância</a:t>
            </a:r>
            <a:r>
              <a:rPr b="0" lang="pt-BR" sz="1400" spc="423" strike="noStrike">
                <a:latin typeface="Arial MT"/>
              </a:rPr>
              <a:t> </a:t>
            </a:r>
            <a:r>
              <a:rPr b="0" lang="pt-BR" sz="1400" spc="77" strike="noStrike">
                <a:latin typeface="Arial MT"/>
              </a:rPr>
              <a:t>significativa entre</a:t>
            </a:r>
            <a:r>
              <a:rPr b="0" lang="pt-BR" sz="1400" spc="406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mulheres</a:t>
            </a:r>
            <a:r>
              <a:rPr b="0" lang="pt-BR" sz="1400" spc="406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negras</a:t>
            </a:r>
            <a:r>
              <a:rPr b="0" lang="pt-BR" sz="1400" spc="406" strike="noStrike">
                <a:latin typeface="Arial MT"/>
              </a:rPr>
              <a:t> </a:t>
            </a:r>
            <a:r>
              <a:rPr b="0" lang="pt-BR" sz="1400" spc="-1" strike="noStrike">
                <a:latin typeface="Arial MT"/>
              </a:rPr>
              <a:t>e</a:t>
            </a:r>
            <a:r>
              <a:rPr b="0" lang="pt-BR" sz="1400" spc="412" strike="noStrike">
                <a:latin typeface="Arial MT"/>
              </a:rPr>
              <a:t> </a:t>
            </a:r>
            <a:r>
              <a:rPr b="0" lang="pt-BR" sz="1400" spc="69" strike="noStrike">
                <a:latin typeface="Arial MT"/>
              </a:rPr>
              <a:t>não</a:t>
            </a:r>
            <a:r>
              <a:rPr b="0" lang="pt-BR" sz="1400" spc="406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negras.</a:t>
            </a:r>
            <a:r>
              <a:rPr b="0" lang="pt-BR" sz="1400" spc="406" strike="noStrike">
                <a:latin typeface="Arial MT"/>
              </a:rPr>
              <a:t> </a:t>
            </a:r>
            <a:r>
              <a:rPr b="0" lang="pt-BR" sz="1400" spc="43" strike="noStrike">
                <a:latin typeface="Arial MT"/>
              </a:rPr>
              <a:t>As</a:t>
            </a:r>
            <a:r>
              <a:rPr b="0" lang="pt-BR" sz="1400" spc="406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mulheres</a:t>
            </a:r>
            <a:r>
              <a:rPr b="0" lang="pt-BR" sz="1400" spc="412" strike="noStrike">
                <a:latin typeface="Arial MT"/>
              </a:rPr>
              <a:t> </a:t>
            </a:r>
            <a:r>
              <a:rPr b="0" lang="pt-BR" sz="1400" spc="69" strike="noStrike">
                <a:latin typeface="Arial MT"/>
              </a:rPr>
              <a:t>não</a:t>
            </a:r>
            <a:r>
              <a:rPr b="0" lang="pt-BR" sz="1400" spc="406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negras</a:t>
            </a:r>
            <a:r>
              <a:rPr b="0" lang="pt-BR" sz="1400" spc="406" strike="noStrike">
                <a:latin typeface="Arial MT"/>
              </a:rPr>
              <a:t> </a:t>
            </a:r>
            <a:r>
              <a:rPr b="0" lang="pt-BR" sz="1400" spc="63" strike="noStrike">
                <a:latin typeface="Arial MT"/>
              </a:rPr>
              <a:t>com</a:t>
            </a:r>
            <a:r>
              <a:rPr b="0" lang="pt-BR" sz="1400" spc="412" strike="noStrike">
                <a:latin typeface="Arial MT"/>
              </a:rPr>
              <a:t> </a:t>
            </a:r>
            <a:r>
              <a:rPr b="0" lang="pt-BR" sz="1400" spc="72" strike="noStrike">
                <a:latin typeface="Arial MT"/>
              </a:rPr>
              <a:t>carteira </a:t>
            </a:r>
            <a:r>
              <a:rPr b="0" lang="pt-BR" sz="1400" spc="83" strike="noStrike">
                <a:latin typeface="Arial MT"/>
              </a:rPr>
              <a:t>assinada</a:t>
            </a:r>
            <a:r>
              <a:rPr b="0" lang="pt-BR" sz="1400" spc="202" strike="noStrike">
                <a:latin typeface="Arial MT"/>
              </a:rPr>
              <a:t>  </a:t>
            </a:r>
            <a:r>
              <a:rPr b="0" lang="pt-BR" sz="1400" spc="83" strike="noStrike">
                <a:latin typeface="Arial MT"/>
              </a:rPr>
              <a:t>ocupam</a:t>
            </a:r>
            <a:r>
              <a:rPr b="0" lang="pt-BR" sz="1400" spc="202" strike="noStrike">
                <a:latin typeface="Arial MT"/>
              </a:rPr>
              <a:t>  </a:t>
            </a:r>
            <a:r>
              <a:rPr b="0" lang="pt-BR" sz="1400" spc="49" strike="noStrike">
                <a:latin typeface="Arial MT"/>
              </a:rPr>
              <a:t>as</a:t>
            </a:r>
            <a:r>
              <a:rPr b="0" lang="pt-BR" sz="1400" spc="208" strike="noStrike">
                <a:latin typeface="Arial MT"/>
              </a:rPr>
              <a:t>  </a:t>
            </a:r>
            <a:r>
              <a:rPr b="0" lang="pt-BR" sz="1400" spc="83" strike="noStrike">
                <a:latin typeface="Arial MT"/>
              </a:rPr>
              <a:t>posições</a:t>
            </a:r>
            <a:r>
              <a:rPr b="0" lang="pt-BR" sz="1400" spc="202" strike="noStrike">
                <a:latin typeface="Arial MT"/>
              </a:rPr>
              <a:t>  </a:t>
            </a:r>
            <a:r>
              <a:rPr b="0" lang="pt-BR" sz="1400" spc="52" strike="noStrike">
                <a:latin typeface="Arial MT"/>
              </a:rPr>
              <a:t>de</a:t>
            </a:r>
            <a:r>
              <a:rPr b="0" lang="pt-BR" sz="1400" spc="208" strike="noStrike">
                <a:latin typeface="Arial MT"/>
              </a:rPr>
              <a:t>  </a:t>
            </a:r>
            <a:r>
              <a:rPr b="0" lang="pt-BR" sz="1400" spc="77" strike="noStrike">
                <a:latin typeface="Arial MT"/>
              </a:rPr>
              <a:t>maior</a:t>
            </a:r>
            <a:r>
              <a:rPr b="0" lang="pt-BR" sz="1400" spc="202" strike="noStrike">
                <a:latin typeface="Arial MT"/>
              </a:rPr>
              <a:t>  </a:t>
            </a:r>
            <a:r>
              <a:rPr b="0" lang="pt-BR" sz="1400" spc="89" strike="noStrike">
                <a:latin typeface="Arial MT"/>
              </a:rPr>
              <a:t>rendimento,</a:t>
            </a:r>
            <a:r>
              <a:rPr b="0" lang="pt-BR" sz="1400" spc="208" strike="noStrike">
                <a:latin typeface="Arial MT"/>
              </a:rPr>
              <a:t>  </a:t>
            </a:r>
            <a:r>
              <a:rPr b="0" lang="pt-BR" sz="1400" spc="89" strike="noStrike">
                <a:latin typeface="Arial MT"/>
              </a:rPr>
              <a:t>enquanto</a:t>
            </a:r>
            <a:r>
              <a:rPr b="0" lang="pt-BR" sz="1400" spc="202" strike="noStrike">
                <a:latin typeface="Arial MT"/>
              </a:rPr>
              <a:t>  </a:t>
            </a:r>
            <a:r>
              <a:rPr b="0" lang="pt-BR" sz="1400" spc="77" strike="noStrike">
                <a:latin typeface="Arial MT"/>
              </a:rPr>
              <a:t>entre</a:t>
            </a:r>
            <a:r>
              <a:rPr b="0" lang="pt-BR" sz="1400" spc="208" strike="noStrike">
                <a:latin typeface="Arial MT"/>
              </a:rPr>
              <a:t>  </a:t>
            </a:r>
            <a:r>
              <a:rPr b="0" lang="pt-BR" sz="1400" spc="24" strike="noStrike">
                <a:latin typeface="Arial MT"/>
              </a:rPr>
              <a:t>as </a:t>
            </a:r>
            <a:r>
              <a:rPr b="0" lang="pt-BR" sz="1400" spc="83" strike="noStrike">
                <a:latin typeface="Arial MT"/>
              </a:rPr>
              <a:t>mulheres</a:t>
            </a:r>
            <a:r>
              <a:rPr b="0" lang="pt-BR" sz="1400" spc="157" strike="noStrike">
                <a:latin typeface="Arial MT"/>
              </a:rPr>
              <a:t>  </a:t>
            </a:r>
            <a:r>
              <a:rPr b="0" lang="pt-BR" sz="1400" spc="83" strike="noStrike">
                <a:latin typeface="Arial MT"/>
              </a:rPr>
              <a:t>negras,</a:t>
            </a:r>
            <a:r>
              <a:rPr b="0" lang="pt-BR" sz="1400" spc="157" strike="noStrike">
                <a:latin typeface="Arial MT"/>
              </a:rPr>
              <a:t>  </a:t>
            </a:r>
            <a:r>
              <a:rPr b="0" lang="pt-BR" sz="1400" spc="-1" strike="noStrike">
                <a:latin typeface="Arial MT"/>
              </a:rPr>
              <a:t>a</a:t>
            </a:r>
            <a:r>
              <a:rPr b="0" lang="pt-BR" sz="1400" spc="162" strike="noStrike">
                <a:latin typeface="Arial MT"/>
              </a:rPr>
              <a:t>  </a:t>
            </a:r>
            <a:r>
              <a:rPr b="0" lang="pt-BR" sz="1400" spc="83" strike="noStrike">
                <a:latin typeface="Arial MT"/>
              </a:rPr>
              <a:t>diferença</a:t>
            </a:r>
            <a:r>
              <a:rPr b="0" lang="pt-BR" sz="1400" spc="157" strike="noStrike">
                <a:latin typeface="Arial MT"/>
              </a:rPr>
              <a:t>  </a:t>
            </a:r>
            <a:r>
              <a:rPr b="0" lang="pt-BR" sz="1400" spc="52" strike="noStrike">
                <a:latin typeface="Arial MT"/>
              </a:rPr>
              <a:t>de</a:t>
            </a:r>
            <a:r>
              <a:rPr b="0" lang="pt-BR" sz="1400" spc="162" strike="noStrike">
                <a:latin typeface="Arial MT"/>
              </a:rPr>
              <a:t>  </a:t>
            </a:r>
            <a:r>
              <a:rPr b="0" lang="pt-BR" sz="1400" spc="89" strike="noStrike">
                <a:latin typeface="Arial MT"/>
              </a:rPr>
              <a:t>rendimentos</a:t>
            </a:r>
            <a:r>
              <a:rPr b="0" lang="pt-BR" sz="1400" spc="157" strike="noStrike">
                <a:latin typeface="Arial MT"/>
              </a:rPr>
              <a:t>  </a:t>
            </a:r>
            <a:r>
              <a:rPr b="0" lang="pt-BR" sz="1400" spc="77" strike="noStrike">
                <a:latin typeface="Arial MT"/>
              </a:rPr>
              <a:t>entre</a:t>
            </a:r>
            <a:r>
              <a:rPr b="0" lang="pt-BR" sz="1400" spc="162" strike="noStrike">
                <a:latin typeface="Arial MT"/>
              </a:rPr>
              <a:t>  </a:t>
            </a:r>
            <a:r>
              <a:rPr b="0" lang="pt-BR" sz="1400" spc="83" strike="noStrike">
                <a:latin typeface="Arial MT"/>
              </a:rPr>
              <a:t>aquelas</a:t>
            </a:r>
            <a:r>
              <a:rPr b="0" lang="pt-BR" sz="1400" spc="157" strike="noStrike">
                <a:latin typeface="Arial MT"/>
              </a:rPr>
              <a:t>  </a:t>
            </a:r>
            <a:r>
              <a:rPr b="0" lang="pt-BR" sz="1400" spc="63" strike="noStrike">
                <a:latin typeface="Arial MT"/>
              </a:rPr>
              <a:t>com</a:t>
            </a:r>
            <a:r>
              <a:rPr b="0" lang="pt-BR" sz="1400" spc="162" strike="noStrike">
                <a:latin typeface="Arial MT"/>
              </a:rPr>
              <a:t>  </a:t>
            </a:r>
            <a:r>
              <a:rPr b="0" lang="pt-BR" sz="1400" spc="-1" strike="noStrike">
                <a:latin typeface="Arial MT"/>
              </a:rPr>
              <a:t>e</a:t>
            </a:r>
            <a:r>
              <a:rPr b="0" lang="pt-BR" sz="1400" spc="157" strike="noStrike">
                <a:latin typeface="Arial MT"/>
              </a:rPr>
              <a:t>  </a:t>
            </a:r>
            <a:r>
              <a:rPr b="0" lang="pt-BR" sz="1400" spc="38" strike="noStrike">
                <a:latin typeface="Arial MT"/>
              </a:rPr>
              <a:t>sem </a:t>
            </a:r>
            <a:r>
              <a:rPr b="0" lang="pt-BR" sz="1400" spc="83" strike="noStrike">
                <a:latin typeface="Arial MT"/>
              </a:rPr>
              <a:t>carteira</a:t>
            </a:r>
            <a:r>
              <a:rPr b="0" lang="pt-BR" sz="1400" spc="279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assinada</a:t>
            </a:r>
            <a:r>
              <a:rPr b="0" lang="pt-BR" sz="1400" spc="279" strike="noStrike">
                <a:latin typeface="Arial MT"/>
              </a:rPr>
              <a:t> </a:t>
            </a:r>
            <a:r>
              <a:rPr b="0" lang="pt-BR" sz="1400" spc="52" strike="noStrike">
                <a:latin typeface="Arial MT"/>
              </a:rPr>
              <a:t>em</a:t>
            </a:r>
            <a:r>
              <a:rPr b="0" lang="pt-BR" sz="1400" spc="284" strike="noStrike">
                <a:latin typeface="Arial MT"/>
              </a:rPr>
              <a:t> </a:t>
            </a:r>
            <a:r>
              <a:rPr b="0" lang="pt-BR" sz="1400" spc="72" strike="noStrike">
                <a:latin typeface="Arial MT"/>
              </a:rPr>
              <a:t>2022</a:t>
            </a:r>
            <a:r>
              <a:rPr b="0" lang="pt-BR" sz="1400" spc="279" strike="noStrike">
                <a:latin typeface="Arial MT"/>
              </a:rPr>
              <a:t> </a:t>
            </a:r>
            <a:r>
              <a:rPr b="0" lang="pt-BR" sz="1400" spc="63" strike="noStrike">
                <a:latin typeface="Arial MT"/>
              </a:rPr>
              <a:t>foi</a:t>
            </a:r>
            <a:r>
              <a:rPr b="0" lang="pt-BR" sz="1400" spc="279" strike="noStrike">
                <a:latin typeface="Arial MT"/>
              </a:rPr>
              <a:t> </a:t>
            </a:r>
            <a:r>
              <a:rPr b="0" lang="pt-BR" sz="1400" spc="52" strike="noStrike">
                <a:latin typeface="Arial MT"/>
              </a:rPr>
              <a:t>de</a:t>
            </a:r>
            <a:r>
              <a:rPr b="0" lang="pt-BR" sz="1400" spc="284" strike="noStrike">
                <a:latin typeface="Arial MT"/>
              </a:rPr>
              <a:t> </a:t>
            </a:r>
            <a:r>
              <a:rPr b="0" lang="pt-BR" sz="1400" spc="69" strike="noStrike">
                <a:latin typeface="Arial MT"/>
              </a:rPr>
              <a:t>598</a:t>
            </a:r>
            <a:r>
              <a:rPr b="0" lang="pt-BR" sz="1400" spc="279" strike="noStrike">
                <a:latin typeface="Arial MT"/>
              </a:rPr>
              <a:t> </a:t>
            </a:r>
            <a:r>
              <a:rPr b="0" lang="pt-BR" sz="1400" spc="77" strike="noStrike">
                <a:latin typeface="Arial MT"/>
              </a:rPr>
              <a:t>reais.</a:t>
            </a:r>
            <a:r>
              <a:rPr b="0" lang="pt-BR" sz="1400" spc="279" strike="noStrike">
                <a:latin typeface="Arial MT"/>
              </a:rPr>
              <a:t> </a:t>
            </a:r>
            <a:r>
              <a:rPr b="0" lang="pt-BR" sz="1400" spc="69" strike="noStrike">
                <a:latin typeface="Arial MT"/>
              </a:rPr>
              <a:t>Essa</a:t>
            </a:r>
            <a:r>
              <a:rPr b="0" lang="pt-BR" sz="1400" spc="284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diferença</a:t>
            </a:r>
            <a:r>
              <a:rPr b="0" lang="pt-BR" sz="1400" spc="279" strike="noStrike">
                <a:latin typeface="Arial MT"/>
              </a:rPr>
              <a:t> </a:t>
            </a:r>
            <a:r>
              <a:rPr b="0" lang="pt-BR" sz="1400" spc="89" strike="noStrike">
                <a:latin typeface="Arial MT"/>
              </a:rPr>
              <a:t>praticamente</a:t>
            </a:r>
            <a:r>
              <a:rPr b="0" lang="pt-BR" sz="1400" spc="284" strike="noStrike">
                <a:latin typeface="Arial MT"/>
              </a:rPr>
              <a:t> </a:t>
            </a:r>
            <a:r>
              <a:rPr b="0" lang="pt-BR" sz="1400" spc="43" strike="noStrike">
                <a:latin typeface="Arial MT"/>
              </a:rPr>
              <a:t>não </a:t>
            </a:r>
            <a:r>
              <a:rPr b="0" lang="pt-BR" sz="1400" spc="77" strike="noStrike">
                <a:latin typeface="Arial MT"/>
              </a:rPr>
              <a:t>mudou</a:t>
            </a:r>
            <a:r>
              <a:rPr b="0" lang="pt-BR" sz="1400" spc="202" strike="noStrike">
                <a:latin typeface="Arial MT"/>
              </a:rPr>
              <a:t> </a:t>
            </a:r>
            <a:r>
              <a:rPr b="0" lang="pt-BR" sz="1400" spc="63" strike="noStrike">
                <a:latin typeface="Arial MT"/>
              </a:rPr>
              <a:t>nos</a:t>
            </a:r>
            <a:r>
              <a:rPr b="0" lang="pt-BR" sz="1400" spc="202" strike="noStrike">
                <a:latin typeface="Arial MT"/>
              </a:rPr>
              <a:t> </a:t>
            </a:r>
            <a:r>
              <a:rPr b="0" lang="pt-BR" sz="1400" spc="83" strike="noStrike">
                <a:latin typeface="Arial MT"/>
              </a:rPr>
              <a:t>últimos</a:t>
            </a:r>
            <a:r>
              <a:rPr b="0" lang="pt-BR" sz="1400" spc="202" strike="noStrike">
                <a:latin typeface="Arial MT"/>
              </a:rPr>
              <a:t> </a:t>
            </a:r>
            <a:r>
              <a:rPr b="0" lang="pt-BR" sz="1400" spc="63" strike="noStrike">
                <a:latin typeface="Arial MT"/>
              </a:rPr>
              <a:t>dez</a:t>
            </a:r>
            <a:r>
              <a:rPr b="0" lang="pt-BR" sz="1400" spc="208" strike="noStrike">
                <a:latin typeface="Arial MT"/>
              </a:rPr>
              <a:t> </a:t>
            </a:r>
            <a:r>
              <a:rPr b="0" lang="pt-BR" sz="1400" spc="77" strike="noStrike">
                <a:latin typeface="Arial MT"/>
              </a:rPr>
              <a:t>anos,</a:t>
            </a:r>
            <a:r>
              <a:rPr b="0" lang="pt-BR" sz="1400" spc="202" strike="noStrike">
                <a:latin typeface="Arial MT"/>
              </a:rPr>
              <a:t> </a:t>
            </a:r>
            <a:r>
              <a:rPr b="0" lang="pt-BR" sz="1400" spc="89" strike="noStrike">
                <a:latin typeface="Arial MT"/>
              </a:rPr>
              <a:t>evidenciando</a:t>
            </a:r>
            <a:r>
              <a:rPr b="0" lang="pt-BR" sz="1400" spc="202" strike="noStrike">
                <a:latin typeface="Arial MT"/>
              </a:rPr>
              <a:t> </a:t>
            </a:r>
            <a:r>
              <a:rPr b="0" lang="pt-BR" sz="1400" spc="-1" strike="noStrike">
                <a:latin typeface="Arial MT"/>
              </a:rPr>
              <a:t>a</a:t>
            </a:r>
            <a:r>
              <a:rPr b="0" lang="pt-BR" sz="1400" spc="208" strike="noStrike">
                <a:latin typeface="Arial MT"/>
              </a:rPr>
              <a:t> </a:t>
            </a:r>
            <a:r>
              <a:rPr b="0" lang="pt-BR" sz="1400" spc="89" strike="noStrike">
                <a:latin typeface="Arial MT"/>
              </a:rPr>
              <a:t>persistência</a:t>
            </a:r>
            <a:r>
              <a:rPr b="0" lang="pt-BR" sz="1400" spc="202" strike="noStrike">
                <a:latin typeface="Arial MT"/>
              </a:rPr>
              <a:t> </a:t>
            </a:r>
            <a:r>
              <a:rPr b="0" lang="pt-BR" sz="1400" spc="52" strike="noStrike">
                <a:latin typeface="Arial MT"/>
              </a:rPr>
              <a:t>da</a:t>
            </a:r>
            <a:r>
              <a:rPr b="0" lang="pt-BR" sz="1400" spc="202" strike="noStrike">
                <a:latin typeface="Arial MT"/>
              </a:rPr>
              <a:t> </a:t>
            </a:r>
            <a:r>
              <a:rPr b="0" lang="pt-BR" sz="1400" spc="77" strike="noStrike">
                <a:latin typeface="Arial MT"/>
              </a:rPr>
              <a:t>desigualdade.</a:t>
            </a:r>
            <a:endParaRPr b="0" lang="pt-BR" sz="1400" spc="-1" strike="noStrike">
              <a:latin typeface="Arial"/>
            </a:endParaRPr>
          </a:p>
        </p:txBody>
      </p:sp>
      <p:sp>
        <p:nvSpPr>
          <p:cNvPr id="57" name="CustomShape 15"/>
          <p:cNvSpPr/>
          <p:nvPr/>
        </p:nvSpPr>
        <p:spPr>
          <a:xfrm>
            <a:off x="547200" y="8373960"/>
            <a:ext cx="5640480" cy="103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>
            <a:spAutoFit/>
          </a:bodyPr>
          <a:p>
            <a:pPr marL="132120">
              <a:lnSpc>
                <a:spcPct val="100000"/>
              </a:lnSpc>
              <a:spcBef>
                <a:spcPts val="105"/>
              </a:spcBef>
            </a:pPr>
            <a:r>
              <a:rPr b="1" lang="pt-BR" sz="2250" spc="-1" strike="noStrike">
                <a:latin typeface="Arial"/>
              </a:rPr>
              <a:t>R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E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S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U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L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T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A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D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1" strike="noStrike">
                <a:latin typeface="Arial"/>
              </a:rPr>
              <a:t>O</a:t>
            </a:r>
            <a:r>
              <a:rPr b="1" lang="pt-BR" sz="2250" spc="-265" strike="noStrike">
                <a:latin typeface="Arial"/>
              </a:rPr>
              <a:t> </a:t>
            </a:r>
            <a:r>
              <a:rPr b="1" lang="pt-BR" sz="2250" spc="-52" strike="noStrike">
                <a:latin typeface="Arial"/>
              </a:rPr>
              <a:t>S</a:t>
            </a:r>
            <a:endParaRPr b="0" lang="pt-BR" sz="2250" spc="-1" strike="noStrike">
              <a:latin typeface="Arial"/>
            </a:endParaRPr>
          </a:p>
          <a:p>
            <a:pPr marL="132120" algn="ctr">
              <a:lnSpc>
                <a:spcPct val="100000"/>
              </a:lnSpc>
              <a:spcBef>
                <a:spcPts val="1820"/>
              </a:spcBef>
            </a:pPr>
            <a:r>
              <a:rPr b="1" lang="pt-BR" sz="700" spc="-1" strike="noStrike">
                <a:latin typeface="Arial"/>
              </a:rPr>
              <a:t>R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E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N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D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I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M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E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N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T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O</a:t>
            </a:r>
            <a:r>
              <a:rPr b="1" lang="pt-BR" sz="700" spc="239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M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É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D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I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O</a:t>
            </a:r>
            <a:r>
              <a:rPr b="1" lang="pt-BR" sz="700" spc="239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R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E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L</a:t>
            </a:r>
            <a:r>
              <a:rPr b="1" lang="pt-BR" sz="700" spc="239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M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E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N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S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L</a:t>
            </a:r>
            <a:r>
              <a:rPr b="1" lang="pt-BR" sz="700" spc="239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D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S</a:t>
            </a:r>
            <a:r>
              <a:rPr b="1" lang="pt-BR" sz="700" spc="242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T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R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B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L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H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D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O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R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S</a:t>
            </a:r>
            <a:r>
              <a:rPr b="1" lang="pt-BR" sz="700" spc="239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D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O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M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É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S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T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I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C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S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,</a:t>
            </a:r>
            <a:r>
              <a:rPr b="1" lang="pt-BR" sz="700" spc="242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P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O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R</a:t>
            </a:r>
            <a:r>
              <a:rPr b="1" lang="pt-BR" sz="700" spc="239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P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O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S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S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E</a:t>
            </a:r>
            <a:r>
              <a:rPr b="1" lang="pt-BR" sz="700" spc="239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D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242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C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R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T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E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I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R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52" strike="noStrike">
                <a:latin typeface="Arial"/>
              </a:rPr>
              <a:t>A</a:t>
            </a:r>
            <a:endParaRPr b="0" lang="pt-BR" sz="700" spc="-1" strike="noStrike">
              <a:latin typeface="Arial"/>
            </a:endParaRPr>
          </a:p>
          <a:p>
            <a:pPr marL="132120" algn="ctr">
              <a:lnSpc>
                <a:spcPct val="100000"/>
              </a:lnSpc>
              <a:spcBef>
                <a:spcPts val="99"/>
              </a:spcBef>
            </a:pP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S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S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I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N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D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,</a:t>
            </a:r>
            <a:r>
              <a:rPr b="1" lang="pt-BR" sz="700" spc="239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S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E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G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U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N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D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O</a:t>
            </a:r>
            <a:r>
              <a:rPr b="1" lang="pt-BR" sz="700" spc="239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R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Ç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/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C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O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R</a:t>
            </a:r>
            <a:r>
              <a:rPr b="1" lang="pt-BR" sz="700" spc="233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(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E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M</a:t>
            </a:r>
            <a:r>
              <a:rPr b="1" lang="pt-BR" sz="700" spc="239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R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$</a:t>
            </a:r>
            <a:r>
              <a:rPr b="1" lang="pt-BR" sz="700" spc="239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D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O</a:t>
            </a:r>
            <a:r>
              <a:rPr b="1" lang="pt-BR" sz="700" spc="239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4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º</a:t>
            </a:r>
            <a:r>
              <a:rPr b="1" lang="pt-BR" sz="700" spc="233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T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R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I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M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E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S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T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R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E</a:t>
            </a:r>
            <a:r>
              <a:rPr b="1" lang="pt-BR" sz="700" spc="233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D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E</a:t>
            </a:r>
            <a:r>
              <a:rPr b="1" lang="pt-BR" sz="700" spc="233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2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0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2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2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52" strike="noStrike">
                <a:latin typeface="Arial"/>
              </a:rPr>
              <a:t>)</a:t>
            </a:r>
            <a:endParaRPr b="0" lang="pt-BR" sz="700" spc="-1" strike="noStrike">
              <a:latin typeface="Arial"/>
            </a:endParaRPr>
          </a:p>
          <a:p>
            <a:pPr marL="132120" algn="ctr">
              <a:lnSpc>
                <a:spcPct val="100000"/>
              </a:lnSpc>
              <a:spcBef>
                <a:spcPts val="96"/>
              </a:spcBef>
            </a:pPr>
            <a:r>
              <a:rPr b="1" lang="pt-BR" sz="700" spc="-1" strike="noStrike">
                <a:latin typeface="Arial"/>
              </a:rPr>
              <a:t>B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R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S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I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L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,</a:t>
            </a:r>
            <a:r>
              <a:rPr b="1" lang="pt-BR" sz="700" spc="233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2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0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1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3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-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2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0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2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2</a:t>
            </a:r>
            <a:r>
              <a:rPr b="1" lang="pt-BR" sz="700" spc="239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(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N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O</a:t>
            </a:r>
            <a:r>
              <a:rPr b="1" lang="pt-BR" sz="700" spc="239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4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O</a:t>
            </a:r>
            <a:r>
              <a:rPr b="1" lang="pt-BR" sz="700" spc="239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T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R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I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M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E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S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T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R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E</a:t>
            </a:r>
            <a:r>
              <a:rPr b="1" lang="pt-BR" sz="700" spc="233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D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E</a:t>
            </a:r>
            <a:r>
              <a:rPr b="1" lang="pt-BR" sz="700" spc="233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C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D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239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A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" strike="noStrike">
                <a:latin typeface="Arial"/>
              </a:rPr>
              <a:t>N</a:t>
            </a:r>
            <a:r>
              <a:rPr b="1" lang="pt-BR" sz="700" spc="-86" strike="noStrike">
                <a:latin typeface="Arial"/>
              </a:rPr>
              <a:t> </a:t>
            </a:r>
            <a:r>
              <a:rPr b="1" lang="pt-BR" sz="700" spc="-12" strike="noStrike">
                <a:latin typeface="Arial"/>
              </a:rPr>
              <a:t>O</a:t>
            </a:r>
            <a:r>
              <a:rPr b="1" lang="pt-BR" sz="700" spc="-80" strike="noStrike">
                <a:latin typeface="Arial"/>
              </a:rPr>
              <a:t> </a:t>
            </a:r>
            <a:r>
              <a:rPr b="1" lang="pt-BR" sz="700" spc="-52" strike="noStrike">
                <a:latin typeface="Arial"/>
              </a:rPr>
              <a:t>)</a:t>
            </a:r>
            <a:endParaRPr b="0" lang="pt-BR" sz="700" spc="-1" strike="noStrike">
              <a:latin typeface="Arial"/>
            </a:endParaRPr>
          </a:p>
        </p:txBody>
      </p:sp>
      <p:sp>
        <p:nvSpPr>
          <p:cNvPr id="58" name="CustomShape 16"/>
          <p:cNvSpPr/>
          <p:nvPr/>
        </p:nvSpPr>
        <p:spPr>
          <a:xfrm>
            <a:off x="629640" y="12546360"/>
            <a:ext cx="5221800" cy="29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10000"/>
              </a:lnSpc>
              <a:spcBef>
                <a:spcPts val="99"/>
              </a:spcBef>
            </a:pPr>
            <a:r>
              <a:rPr b="1" lang="pt-BR" sz="850" spc="-21" strike="noStrike">
                <a:latin typeface="Arial"/>
              </a:rPr>
              <a:t>F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O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N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21" strike="noStrike">
                <a:latin typeface="Arial"/>
              </a:rPr>
              <a:t>T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E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:</a:t>
            </a:r>
            <a:r>
              <a:rPr b="1" lang="pt-BR" sz="850" spc="267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I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B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G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E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.</a:t>
            </a:r>
            <a:r>
              <a:rPr b="1" lang="pt-BR" sz="850" spc="267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P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E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S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Q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U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I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S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A</a:t>
            </a:r>
            <a:r>
              <a:rPr b="1" lang="pt-BR" sz="850" spc="273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N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A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C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I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O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N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A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L</a:t>
            </a:r>
            <a:r>
              <a:rPr b="1" lang="pt-BR" sz="850" spc="267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P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O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R</a:t>
            </a:r>
            <a:r>
              <a:rPr b="1" lang="pt-BR" sz="850" spc="273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A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21" strike="noStrike">
                <a:latin typeface="Arial"/>
              </a:rPr>
              <a:t>M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O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S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21" strike="noStrike">
                <a:latin typeface="Arial"/>
              </a:rPr>
              <a:t>T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R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A</a:t>
            </a:r>
            <a:r>
              <a:rPr b="1" lang="pt-BR" sz="850" spc="273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D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E</a:t>
            </a:r>
            <a:r>
              <a:rPr b="1" lang="pt-BR" sz="850" spc="273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D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O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21" strike="noStrike">
                <a:latin typeface="Arial"/>
              </a:rPr>
              <a:t>M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I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C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Í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21" strike="noStrike">
                <a:latin typeface="Arial"/>
              </a:rPr>
              <a:t>L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I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O</a:t>
            </a:r>
            <a:r>
              <a:rPr b="1" lang="pt-BR" sz="850" spc="273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C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O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N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21" strike="noStrike">
                <a:latin typeface="Arial"/>
              </a:rPr>
              <a:t>T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Í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N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U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52" strike="noStrike">
                <a:latin typeface="Arial"/>
              </a:rPr>
              <a:t>A</a:t>
            </a:r>
            <a:r>
              <a:rPr b="1" lang="pt-BR" sz="850" spc="-1" strike="noStrike">
                <a:latin typeface="Arial"/>
              </a:rPr>
              <a:t> E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21" strike="noStrike">
                <a:latin typeface="Arial"/>
              </a:rPr>
              <a:t>L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A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B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O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R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A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Ç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Ã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O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:</a:t>
            </a:r>
            <a:r>
              <a:rPr b="1" lang="pt-BR" sz="850" spc="273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D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2" strike="noStrike">
                <a:latin typeface="Arial"/>
              </a:rPr>
              <a:t>I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E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E</a:t>
            </a:r>
            <a:r>
              <a:rPr b="1" lang="pt-BR" sz="850" spc="-106" strike="noStrike">
                <a:latin typeface="Arial"/>
              </a:rPr>
              <a:t> </a:t>
            </a:r>
            <a:r>
              <a:rPr b="1" lang="pt-BR" sz="850" spc="-1" strike="noStrike">
                <a:latin typeface="Arial"/>
              </a:rPr>
              <a:t>S</a:t>
            </a:r>
            <a:r>
              <a:rPr b="1" lang="pt-BR" sz="850" spc="-100" strike="noStrike">
                <a:latin typeface="Arial"/>
              </a:rPr>
              <a:t> </a:t>
            </a:r>
            <a:r>
              <a:rPr b="1" lang="pt-BR" sz="850" spc="-52" strike="noStrike">
                <a:latin typeface="Arial"/>
              </a:rPr>
              <a:t>E</a:t>
            </a:r>
            <a:endParaRPr b="0" lang="pt-BR" sz="850" spc="-1" strike="noStrike">
              <a:latin typeface="Arial"/>
            </a:endParaRPr>
          </a:p>
        </p:txBody>
      </p:sp>
      <p:sp>
        <p:nvSpPr>
          <p:cNvPr id="59" name="CustomShape 17"/>
          <p:cNvSpPr/>
          <p:nvPr/>
        </p:nvSpPr>
        <p:spPr>
          <a:xfrm>
            <a:off x="6622920" y="14022360"/>
            <a:ext cx="7056360" cy="81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 algn="just">
              <a:lnSpc>
                <a:spcPct val="117000"/>
              </a:lnSpc>
              <a:spcBef>
                <a:spcPts val="96"/>
              </a:spcBef>
            </a:pP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P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M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437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L</a:t>
            </a:r>
            <a:r>
              <a:rPr b="0" lang="pt-BR" sz="900" spc="437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437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Í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437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437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U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437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Ô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M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437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(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)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437" strike="noStrike">
                <a:latin typeface="Arial MT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-1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T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B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L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H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488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D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M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É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T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I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C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488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1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0</a:t>
            </a:r>
            <a:r>
              <a:rPr b="1" lang="pt-BR" sz="900" spc="488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N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488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P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Ó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488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488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P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E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C</a:t>
            </a:r>
            <a:r>
              <a:rPr b="1" lang="pt-BR" sz="900" spc="488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D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488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D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M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É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T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I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C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.</a:t>
            </a:r>
            <a:r>
              <a:rPr b="1" lang="pt-BR" sz="900" spc="488" strike="noStrike">
                <a:latin typeface="Arial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Ã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488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P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U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L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:</a:t>
            </a:r>
            <a:r>
              <a:rPr b="0" lang="pt-BR" sz="900" spc="488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488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2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0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2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3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P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Í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V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L</a:t>
            </a:r>
            <a:r>
              <a:rPr b="0" lang="pt-BR" sz="900" spc="287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M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:</a:t>
            </a:r>
            <a:r>
              <a:rPr b="0" lang="pt-BR" sz="900" spc="287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F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L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: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/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/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/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: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/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U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/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L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V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/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W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L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/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P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Q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1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0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6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B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endParaRPr b="0" lang="pt-BR" sz="900" spc="-1" strike="noStrike">
              <a:latin typeface="Arial"/>
            </a:endParaRPr>
          </a:p>
          <a:p>
            <a:pPr marL="12600" algn="just">
              <a:lnSpc>
                <a:spcPct val="100000"/>
              </a:lnSpc>
              <a:spcBef>
                <a:spcPts val="190"/>
              </a:spcBef>
            </a:pP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M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C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P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D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F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299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C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M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:</a:t>
            </a:r>
            <a:r>
              <a:rPr b="0" lang="pt-BR" sz="900" spc="299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1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2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J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U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L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2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0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2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4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.</a:t>
            </a:r>
            <a:endParaRPr b="0" lang="pt-BR" sz="900" spc="-1" strike="noStrike">
              <a:latin typeface="Arial"/>
            </a:endParaRPr>
          </a:p>
        </p:txBody>
      </p:sp>
      <p:sp>
        <p:nvSpPr>
          <p:cNvPr id="60" name="CustomShape 18"/>
          <p:cNvSpPr/>
          <p:nvPr/>
        </p:nvSpPr>
        <p:spPr>
          <a:xfrm>
            <a:off x="6622920" y="16943040"/>
            <a:ext cx="7056360" cy="653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>
              <a:lnSpc>
                <a:spcPct val="117000"/>
              </a:lnSpc>
              <a:spcBef>
                <a:spcPts val="96"/>
              </a:spcBef>
            </a:pPr>
            <a:r>
              <a:rPr b="0" lang="pt-BR" sz="900" spc="-1" strike="noStrike">
                <a:latin typeface="Arial MT"/>
              </a:rPr>
              <a:t>H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T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,</a:t>
            </a:r>
            <a:r>
              <a:rPr b="0" lang="pt-BR" sz="900" spc="-1" strike="noStrike">
                <a:latin typeface="Arial MT"/>
              </a:rPr>
              <a:t>	</a:t>
            </a:r>
            <a:r>
              <a:rPr b="0" lang="pt-BR" sz="900" spc="-1" strike="noStrike">
                <a:latin typeface="Arial MT"/>
              </a:rPr>
              <a:t>H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L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N</a:t>
            </a:r>
            <a:r>
              <a:rPr b="0" lang="pt-BR" sz="900" spc="-97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.</a:t>
            </a:r>
            <a:r>
              <a:rPr b="0" lang="pt-BR" sz="900" spc="-1" strike="noStrike">
                <a:latin typeface="Arial MT"/>
              </a:rPr>
              <a:t>	</a:t>
            </a:r>
            <a:r>
              <a:rPr b="1" lang="pt-BR" sz="900" spc="-1" strike="noStrike">
                <a:latin typeface="Arial"/>
              </a:rPr>
              <a:t>N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O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V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52" strike="noStrike">
                <a:latin typeface="Arial"/>
              </a:rPr>
              <a:t>A</a:t>
            </a:r>
            <a:r>
              <a:rPr b="1" lang="pt-BR" sz="900" spc="-1" strike="noStrike">
                <a:latin typeface="Arial"/>
              </a:rPr>
              <a:t>	</a:t>
            </a:r>
            <a:r>
              <a:rPr b="1" lang="pt-BR" sz="900" spc="-1" strike="noStrike">
                <a:latin typeface="Arial"/>
              </a:rPr>
              <a:t>D</a:t>
            </a:r>
            <a:r>
              <a:rPr b="1" lang="pt-BR" sz="900" spc="-111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I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V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I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S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Ã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52" strike="noStrike">
                <a:latin typeface="Arial"/>
              </a:rPr>
              <a:t>O</a:t>
            </a:r>
            <a:r>
              <a:rPr b="1" lang="pt-BR" sz="900" spc="-1" strike="noStrike">
                <a:latin typeface="Arial"/>
              </a:rPr>
              <a:t>	</a:t>
            </a:r>
            <a:r>
              <a:rPr b="1" lang="pt-BR" sz="900" spc="-1" strike="noStrike">
                <a:latin typeface="Arial"/>
              </a:rPr>
              <a:t>S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E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X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U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A</a:t>
            </a:r>
            <a:r>
              <a:rPr b="1" lang="pt-BR" sz="900" spc="-97" strike="noStrike">
                <a:latin typeface="Arial"/>
              </a:rPr>
              <a:t> </a:t>
            </a:r>
            <a:r>
              <a:rPr b="1" lang="pt-BR" sz="900" spc="-52" strike="noStrike">
                <a:latin typeface="Arial"/>
              </a:rPr>
              <a:t>L</a:t>
            </a:r>
            <a:r>
              <a:rPr b="1" lang="pt-BR" sz="900" spc="-1" strike="noStrike">
                <a:latin typeface="Arial"/>
              </a:rPr>
              <a:t>	</a:t>
            </a:r>
            <a:r>
              <a:rPr b="1" lang="pt-BR" sz="900" spc="-1" strike="noStrike">
                <a:latin typeface="Arial"/>
              </a:rPr>
              <a:t>D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52" strike="noStrike">
                <a:latin typeface="Arial"/>
              </a:rPr>
              <a:t>O</a:t>
            </a:r>
            <a:r>
              <a:rPr b="1" lang="pt-BR" sz="900" spc="-1" strike="noStrike">
                <a:latin typeface="Arial"/>
              </a:rPr>
              <a:t>	</a:t>
            </a:r>
            <a:r>
              <a:rPr b="1" lang="pt-BR" sz="900" spc="-1" strike="noStrike">
                <a:latin typeface="Arial"/>
              </a:rPr>
              <a:t>T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R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A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B</a:t>
            </a:r>
            <a:r>
              <a:rPr b="1" lang="pt-BR" sz="900" spc="-97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A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L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H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O</a:t>
            </a:r>
            <a:r>
              <a:rPr b="1" lang="pt-BR" sz="900" spc="-97" strike="noStrike">
                <a:latin typeface="Arial"/>
              </a:rPr>
              <a:t> </a:t>
            </a:r>
            <a:r>
              <a:rPr b="1" lang="pt-BR" sz="900" spc="-52" strike="noStrike">
                <a:latin typeface="Arial"/>
              </a:rPr>
              <a:t>?</a:t>
            </a:r>
            <a:r>
              <a:rPr b="1" lang="pt-BR" sz="900" spc="-1" strike="noStrike">
                <a:latin typeface="Arial"/>
              </a:rPr>
              <a:t>	</a:t>
            </a:r>
            <a:r>
              <a:rPr b="0" lang="pt-BR" sz="900" spc="-1" strike="noStrike">
                <a:latin typeface="Arial MT"/>
              </a:rPr>
              <a:t>U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M</a:t>
            </a:r>
            <a:r>
              <a:rPr b="0" lang="pt-BR" sz="900" spc="-1" strike="noStrike">
                <a:latin typeface="Arial MT"/>
              </a:rPr>
              <a:t>	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L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H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R</a:t>
            </a:r>
            <a:r>
              <a:rPr b="0" lang="pt-BR" sz="900" spc="-1" strike="noStrike">
                <a:latin typeface="Arial MT"/>
              </a:rPr>
              <a:t>	</a:t>
            </a:r>
            <a:r>
              <a:rPr b="0" lang="pt-BR" sz="900" spc="-1" strike="noStrike">
                <a:latin typeface="Arial MT"/>
              </a:rPr>
              <a:t>V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L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T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97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D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O</a:t>
            </a:r>
            <a:r>
              <a:rPr b="0" lang="pt-BR" sz="900" spc="-1" strike="noStrike">
                <a:latin typeface="Arial MT"/>
              </a:rPr>
              <a:t>	</a:t>
            </a:r>
            <a:r>
              <a:rPr b="0" lang="pt-BR" sz="900" spc="-1" strike="noStrike">
                <a:latin typeface="Arial MT"/>
              </a:rPr>
              <a:t>P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A</a:t>
            </a:r>
            <a:r>
              <a:rPr b="0" lang="pt-BR" sz="900" spc="-1" strike="noStrike">
                <a:latin typeface="Arial MT"/>
              </a:rPr>
              <a:t>	</a:t>
            </a:r>
            <a:r>
              <a:rPr b="0" lang="pt-BR" sz="900" spc="-52" strike="noStrike">
                <a:latin typeface="Arial MT"/>
              </a:rPr>
              <a:t>A</a:t>
            </a:r>
            <a:r>
              <a:rPr b="0" lang="pt-BR" sz="900" spc="-1" strike="noStrike">
                <a:latin typeface="Arial MT"/>
              </a:rPr>
              <a:t> 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M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P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D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D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Ã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P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U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L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: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B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M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P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D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T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L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2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0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0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2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.</a:t>
            </a:r>
            <a:endParaRPr b="0" lang="pt-BR" sz="900" spc="-1" strike="noStrike">
              <a:latin typeface="Arial"/>
            </a:endParaRPr>
          </a:p>
          <a:p>
            <a:pPr marL="12600">
              <a:lnSpc>
                <a:spcPct val="117000"/>
              </a:lnSpc>
            </a:pP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L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V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239" strike="noStrike">
                <a:latin typeface="Arial MT"/>
              </a:rPr>
              <a:t>  </a:t>
            </a:r>
            <a:r>
              <a:rPr b="0" lang="pt-BR" sz="900" spc="-1" strike="noStrike">
                <a:latin typeface="Arial MT"/>
              </a:rPr>
              <a:t>F</a:t>
            </a:r>
            <a:r>
              <a:rPr b="0" lang="pt-BR" sz="900" spc="-97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N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239" strike="noStrike">
                <a:latin typeface="Arial MT"/>
              </a:rPr>
              <a:t>  </a:t>
            </a:r>
            <a:r>
              <a:rPr b="0" lang="pt-BR" sz="900" spc="-1" strike="noStrike">
                <a:latin typeface="Arial MT"/>
              </a:rPr>
              <a:t>D</a:t>
            </a:r>
            <a:r>
              <a:rPr b="0" lang="pt-BR" sz="900" spc="-97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239" strike="noStrike">
                <a:latin typeface="Arial MT"/>
              </a:rPr>
              <a:t> 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242" strike="noStrike">
                <a:latin typeface="Arial MT"/>
              </a:rPr>
              <a:t> 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C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N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M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239" strike="noStrike">
                <a:latin typeface="Arial MT"/>
              </a:rPr>
              <a:t>  </a:t>
            </a:r>
            <a:r>
              <a:rPr b="0" lang="pt-BR" sz="900" spc="-1" strike="noStrike">
                <a:latin typeface="Arial MT"/>
              </a:rPr>
              <a:t>D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239" strike="noStrike">
                <a:latin typeface="Arial MT"/>
              </a:rPr>
              <a:t>  </a:t>
            </a:r>
            <a:r>
              <a:rPr b="0" lang="pt-BR" sz="900" spc="-1" strike="noStrike">
                <a:latin typeface="Arial MT"/>
              </a:rPr>
              <a:t>D</a:t>
            </a:r>
            <a:r>
              <a:rPr b="0" lang="pt-BR" sz="900" spc="-97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P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D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Ê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N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C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239" strike="noStrike">
                <a:latin typeface="Arial MT"/>
              </a:rPr>
              <a:t> 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97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M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P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F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T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239" strike="noStrike">
                <a:latin typeface="Arial MT"/>
              </a:rPr>
              <a:t> 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97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239" strike="noStrike">
                <a:latin typeface="Arial MT"/>
              </a:rPr>
              <a:t>  </a:t>
            </a:r>
            <a:r>
              <a:rPr b="0" lang="pt-BR" sz="900" spc="-1" strike="noStrike">
                <a:latin typeface="Arial MT"/>
              </a:rPr>
              <a:t>D</a:t>
            </a:r>
            <a:r>
              <a:rPr b="0" lang="pt-BR" sz="900" spc="-97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239" strike="noStrike">
                <a:latin typeface="Arial MT"/>
              </a:rPr>
              <a:t>  </a:t>
            </a:r>
            <a:r>
              <a:rPr b="0" lang="pt-BR" sz="900" spc="-1" strike="noStrike">
                <a:latin typeface="Arial MT"/>
              </a:rPr>
              <a:t>J</a:t>
            </a:r>
            <a:r>
              <a:rPr b="0" lang="pt-BR" sz="900" spc="-97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N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:</a:t>
            </a:r>
            <a:r>
              <a:rPr b="0" lang="pt-BR" sz="900" spc="-1" strike="noStrike">
                <a:latin typeface="Arial MT"/>
              </a:rPr>
              <a:t> 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D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Ç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Õ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G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L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1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9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8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4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60" strike="noStrike">
                <a:latin typeface="Arial MT"/>
              </a:rPr>
              <a:t>.</a:t>
            </a:r>
            <a:endParaRPr b="0" lang="pt-BR" sz="900" spc="-1" strike="noStrike">
              <a:latin typeface="Arial"/>
            </a:endParaRPr>
          </a:p>
        </p:txBody>
      </p:sp>
      <p:sp>
        <p:nvSpPr>
          <p:cNvPr id="61" name="CustomShape 19"/>
          <p:cNvSpPr/>
          <p:nvPr/>
        </p:nvSpPr>
        <p:spPr>
          <a:xfrm>
            <a:off x="6622920" y="14779080"/>
            <a:ext cx="7056360" cy="493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 algn="just">
              <a:lnSpc>
                <a:spcPct val="117000"/>
              </a:lnSpc>
              <a:spcBef>
                <a:spcPts val="96"/>
              </a:spcBef>
            </a:pP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Z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V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517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F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517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F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U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L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517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517" strike="noStrike">
                <a:latin typeface="Arial MT"/>
              </a:rPr>
              <a:t> </a:t>
            </a:r>
            <a:r>
              <a:rPr b="1" lang="pt-BR" sz="900" spc="4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E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E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T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U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T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U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Ç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Ã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517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P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D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U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T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I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V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517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N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517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I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517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G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N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D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E</a:t>
            </a:r>
            <a:r>
              <a:rPr b="1" lang="pt-BR" sz="900" spc="517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D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-1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N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T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E</a:t>
            </a:r>
            <a:r>
              <a:rPr b="1" lang="pt-BR" sz="900" spc="-106" strike="noStrike">
                <a:latin typeface="Arial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369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:</a:t>
            </a:r>
            <a:r>
              <a:rPr b="0" lang="pt-BR" sz="900" spc="36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M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36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V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36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36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G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G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F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36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36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U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F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36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F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L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Z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36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V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36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1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2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36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Ú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M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36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P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L</a:t>
            </a:r>
            <a:r>
              <a:rPr b="0" lang="pt-BR" sz="900" spc="-1" strike="noStrike">
                <a:latin typeface="Arial MT"/>
              </a:rPr>
              <a:t> (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2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)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287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287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2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0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1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3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287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P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287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1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1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3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-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1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3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2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endParaRPr b="0" lang="pt-BR" sz="900" spc="-1" strike="noStrike">
              <a:latin typeface="Arial"/>
            </a:endParaRPr>
          </a:p>
        </p:txBody>
      </p:sp>
      <p:sp>
        <p:nvSpPr>
          <p:cNvPr id="62" name="CustomShape 20"/>
          <p:cNvSpPr/>
          <p:nvPr/>
        </p:nvSpPr>
        <p:spPr>
          <a:xfrm>
            <a:off x="6622920" y="15415920"/>
            <a:ext cx="7056360" cy="493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 algn="just">
              <a:lnSpc>
                <a:spcPct val="117000"/>
              </a:lnSpc>
              <a:spcBef>
                <a:spcPts val="96"/>
              </a:spcBef>
            </a:pPr>
            <a:r>
              <a:rPr b="0" lang="pt-BR" sz="900" spc="4" strike="noStrike">
                <a:latin typeface="Arial MT"/>
              </a:rPr>
              <a:t>Á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V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L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540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M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540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B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Â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540" strike="noStrike">
                <a:latin typeface="Arial MT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540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T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E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M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P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540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D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540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T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B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L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H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540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D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540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E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M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P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E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G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D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540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D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M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É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T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I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C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:</a:t>
            </a:r>
            <a:r>
              <a:rPr b="1" lang="pt-BR" sz="900" spc="540" strike="noStrike">
                <a:latin typeface="Arial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Õ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344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M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Ç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Ã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/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X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P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L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Ç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Ã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344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344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Ê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344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F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:</a:t>
            </a:r>
            <a:r>
              <a:rPr b="0" lang="pt-BR" sz="900" spc="344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344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U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V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Á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344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344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U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F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P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 </a:t>
            </a:r>
            <a:r>
              <a:rPr b="0" lang="pt-BR" sz="900" spc="4" strike="noStrike">
                <a:latin typeface="Arial MT"/>
              </a:rPr>
              <a:t>2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0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0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9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endParaRPr b="0" lang="pt-BR" sz="900" spc="-1" strike="noStrike">
              <a:latin typeface="Arial"/>
            </a:endParaRPr>
          </a:p>
        </p:txBody>
      </p:sp>
      <p:sp>
        <p:nvSpPr>
          <p:cNvPr id="63" name="CustomShape 21"/>
          <p:cNvSpPr/>
          <p:nvPr/>
        </p:nvSpPr>
        <p:spPr>
          <a:xfrm>
            <a:off x="6622920" y="16048800"/>
            <a:ext cx="7056360" cy="492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>
              <a:lnSpc>
                <a:spcPct val="117000"/>
              </a:lnSpc>
              <a:spcBef>
                <a:spcPts val="96"/>
              </a:spcBef>
            </a:pPr>
            <a:r>
              <a:rPr b="0" lang="pt-BR" sz="900" spc="-1" strike="noStrike">
                <a:latin typeface="Arial MT"/>
              </a:rPr>
              <a:t>Á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V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L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143" strike="noStrike">
                <a:latin typeface="Arial MT"/>
              </a:rPr>
              <a:t>  </a:t>
            </a:r>
            <a:r>
              <a:rPr b="0" lang="pt-BR" sz="900" spc="-1" strike="noStrike">
                <a:latin typeface="Arial MT"/>
              </a:rPr>
              <a:t>M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143" strike="noStrike">
                <a:latin typeface="Arial MT"/>
              </a:rPr>
              <a:t>  </a:t>
            </a:r>
            <a:r>
              <a:rPr b="0" lang="pt-BR" sz="900" spc="-1" strike="noStrike">
                <a:latin typeface="Arial MT"/>
              </a:rPr>
              <a:t>B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T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Â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N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;</a:t>
            </a:r>
            <a:r>
              <a:rPr b="0" lang="pt-BR" sz="900" spc="143" strike="noStrike">
                <a:latin typeface="Arial MT"/>
              </a:rPr>
              <a:t>  </a:t>
            </a:r>
            <a:r>
              <a:rPr b="0" lang="pt-BR" sz="900" spc="-1" strike="noStrike">
                <a:latin typeface="Arial MT"/>
              </a:rPr>
              <a:t>F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143" strike="noStrike">
                <a:latin typeface="Arial MT"/>
              </a:rPr>
              <a:t>  </a:t>
            </a:r>
            <a:r>
              <a:rPr b="0" lang="pt-BR" sz="900" spc="-1" strike="noStrike">
                <a:latin typeface="Arial MT"/>
              </a:rPr>
              <a:t>V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Ô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N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C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143" strike="noStrike">
                <a:latin typeface="Arial MT"/>
              </a:rPr>
              <a:t> 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G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N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Z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D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143" strike="noStrike">
                <a:latin typeface="Arial MT"/>
              </a:rPr>
              <a:t>  </a:t>
            </a:r>
            <a:r>
              <a:rPr b="1" lang="pt-BR" sz="900" spc="-1" strike="noStrike">
                <a:latin typeface="Arial"/>
              </a:rPr>
              <a:t>T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A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B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A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L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H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O</a:t>
            </a:r>
            <a:r>
              <a:rPr b="1" lang="pt-BR" sz="900" spc="143" strike="noStrike">
                <a:latin typeface="Arial"/>
              </a:rPr>
              <a:t>  </a:t>
            </a:r>
            <a:r>
              <a:rPr b="1" lang="pt-BR" sz="900" spc="-1" strike="noStrike">
                <a:latin typeface="Arial"/>
              </a:rPr>
              <a:t>R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E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M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U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N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E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A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D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O</a:t>
            </a:r>
            <a:r>
              <a:rPr b="1" lang="pt-BR" sz="900" spc="143" strike="noStrike">
                <a:latin typeface="Arial"/>
              </a:rPr>
              <a:t>  </a:t>
            </a:r>
            <a:r>
              <a:rPr b="1" lang="pt-BR" sz="900" spc="-52" strike="noStrike">
                <a:latin typeface="Arial"/>
              </a:rPr>
              <a:t>E</a:t>
            </a:r>
            <a:r>
              <a:rPr b="1" lang="pt-BR" sz="900" spc="-1" strike="noStrike">
                <a:latin typeface="Arial"/>
              </a:rPr>
              <a:t> T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R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A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B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A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L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H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O</a:t>
            </a:r>
            <a:r>
              <a:rPr b="1" lang="pt-BR" sz="900" spc="304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D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O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M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É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S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T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I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C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O</a:t>
            </a:r>
            <a:r>
              <a:rPr b="1" lang="pt-BR" sz="900" spc="304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N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O</a:t>
            </a:r>
            <a:r>
              <a:rPr b="1" lang="pt-BR" sz="900" spc="304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C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O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T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I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D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I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A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N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O</a:t>
            </a:r>
            <a:r>
              <a:rPr b="1" lang="pt-BR" sz="900" spc="304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D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S</a:t>
            </a:r>
            <a:r>
              <a:rPr b="1" lang="pt-BR" sz="900" spc="307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M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U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L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H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E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R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E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S</a:t>
            </a:r>
            <a:r>
              <a:rPr b="1" lang="pt-BR" sz="900" spc="-100" strike="noStrike">
                <a:latin typeface="Arial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C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F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: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C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P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2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0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1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4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.</a:t>
            </a:r>
            <a:endParaRPr b="0" lang="pt-BR" sz="900" spc="-1" strike="noStrike">
              <a:latin typeface="Arial"/>
            </a:endParaRPr>
          </a:p>
        </p:txBody>
      </p:sp>
      <p:sp>
        <p:nvSpPr>
          <p:cNvPr id="64" name="CustomShape 22"/>
          <p:cNvSpPr/>
          <p:nvPr/>
        </p:nvSpPr>
        <p:spPr>
          <a:xfrm>
            <a:off x="6622920" y="16495920"/>
            <a:ext cx="7056360" cy="492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>
              <a:lnSpc>
                <a:spcPct val="117000"/>
              </a:lnSpc>
              <a:spcBef>
                <a:spcPts val="96"/>
              </a:spcBef>
            </a:pP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N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T</a:t>
            </a:r>
            <a:r>
              <a:rPr b="0" lang="pt-BR" sz="900" spc="-97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,</a:t>
            </a:r>
            <a:r>
              <a:rPr b="0" lang="pt-BR" sz="900" spc="-1" strike="noStrike">
                <a:latin typeface="Arial MT"/>
              </a:rPr>
              <a:t>	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N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T</a:t>
            </a:r>
            <a:r>
              <a:rPr b="0" lang="pt-BR" sz="900" spc="-97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.</a:t>
            </a:r>
            <a:r>
              <a:rPr b="0" lang="pt-BR" sz="900" spc="-1" strike="noStrike">
                <a:latin typeface="Arial MT"/>
              </a:rPr>
              <a:t>	</a:t>
            </a:r>
            <a:r>
              <a:rPr b="1" lang="pt-BR" sz="900" spc="-1" strike="noStrike">
                <a:latin typeface="Arial"/>
              </a:rPr>
              <a:t>T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R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A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B</a:t>
            </a:r>
            <a:r>
              <a:rPr b="1" lang="pt-BR" sz="900" spc="-97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A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L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H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A</a:t>
            </a:r>
            <a:r>
              <a:rPr b="1" lang="pt-BR" sz="900" spc="-97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D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O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R</a:t>
            </a:r>
            <a:r>
              <a:rPr b="1" lang="pt-BR" sz="900" spc="-97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A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52" strike="noStrike">
                <a:latin typeface="Arial"/>
              </a:rPr>
              <a:t>S</a:t>
            </a:r>
            <a:r>
              <a:rPr b="1" lang="pt-BR" sz="900" spc="-1" strike="noStrike">
                <a:latin typeface="Arial"/>
              </a:rPr>
              <a:t>	</a:t>
            </a:r>
            <a:r>
              <a:rPr b="1" lang="pt-BR" sz="900" spc="-1" strike="noStrike">
                <a:latin typeface="Arial"/>
              </a:rPr>
              <a:t>D</a:t>
            </a:r>
            <a:r>
              <a:rPr b="1" lang="pt-BR" sz="900" spc="-111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O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M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É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S</a:t>
            </a:r>
            <a:r>
              <a:rPr b="1" lang="pt-BR" sz="900" spc="-97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T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I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C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A</a:t>
            </a:r>
            <a:r>
              <a:rPr b="1" lang="pt-BR" sz="900" spc="-100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S</a:t>
            </a:r>
            <a:r>
              <a:rPr b="1" lang="pt-BR" sz="900" spc="-97" strike="noStrike">
                <a:latin typeface="Arial"/>
              </a:rPr>
              <a:t> </a:t>
            </a:r>
            <a:r>
              <a:rPr b="1" lang="pt-BR" sz="900" spc="-52" strike="noStrike">
                <a:latin typeface="Arial"/>
              </a:rPr>
              <a:t>:</a:t>
            </a:r>
            <a:r>
              <a:rPr b="1" lang="pt-BR" sz="900" spc="-1" strike="noStrike">
                <a:latin typeface="Arial"/>
              </a:rPr>
              <a:t>	</a:t>
            </a:r>
            <a:r>
              <a:rPr b="0" lang="pt-BR" sz="900" spc="-1" strike="noStrike">
                <a:latin typeface="Arial MT"/>
              </a:rPr>
              <a:t>C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N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F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L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T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97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S</a:t>
            </a:r>
            <a:r>
              <a:rPr b="0" lang="pt-BR" sz="900" spc="-1" strike="noStrike">
                <a:latin typeface="Arial MT"/>
              </a:rPr>
              <a:t>	</a:t>
            </a:r>
            <a:r>
              <a:rPr b="0" lang="pt-BR" sz="900" spc="-1" strike="noStrike">
                <a:latin typeface="Arial MT"/>
              </a:rPr>
              <a:t>N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A</a:t>
            </a:r>
            <a:r>
              <a:rPr b="0" lang="pt-BR" sz="900" spc="-1" strike="noStrike">
                <a:latin typeface="Arial MT"/>
              </a:rPr>
              <a:t>	</a:t>
            </a:r>
            <a:r>
              <a:rPr b="0" lang="pt-BR" sz="900" spc="-1" strike="noStrike">
                <a:latin typeface="Arial MT"/>
              </a:rPr>
              <a:t>L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U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T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A</a:t>
            </a:r>
            <a:r>
              <a:rPr b="0" lang="pt-BR" sz="900" spc="-1" strike="noStrike">
                <a:latin typeface="Arial MT"/>
              </a:rPr>
              <a:t>	</a:t>
            </a:r>
            <a:r>
              <a:rPr b="0" lang="pt-BR" sz="900" spc="-1" strike="noStrike">
                <a:latin typeface="Arial MT"/>
              </a:rPr>
              <a:t>P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R</a:t>
            </a:r>
            <a:r>
              <a:rPr b="0" lang="pt-BR" sz="900" spc="-1" strike="noStrike">
                <a:latin typeface="Arial MT"/>
              </a:rPr>
              <a:t>	</a:t>
            </a:r>
            <a:r>
              <a:rPr b="0" lang="pt-BR" sz="900" spc="-1" strike="noStrike">
                <a:latin typeface="Arial MT"/>
              </a:rPr>
              <a:t>D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T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S</a:t>
            </a:r>
            <a:r>
              <a:rPr b="0" lang="pt-BR" sz="900" spc="-1" strike="noStrike">
                <a:latin typeface="Arial MT"/>
              </a:rPr>
              <a:t> 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C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B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L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299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C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F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E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: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S</a:t>
            </a:r>
            <a:r>
              <a:rPr b="0" lang="pt-BR" sz="900" spc="304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C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R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P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O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299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2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0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1</a:t>
            </a:r>
            <a:r>
              <a:rPr b="0" lang="pt-BR" sz="900" spc="-100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2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52" strike="noStrike">
                <a:latin typeface="Arial MT"/>
              </a:rPr>
              <a:t>3</a:t>
            </a:r>
            <a:endParaRPr b="0" lang="pt-BR" sz="900" spc="-1" strike="noStrike">
              <a:latin typeface="Arial"/>
            </a:endParaRPr>
          </a:p>
        </p:txBody>
      </p:sp>
      <p:sp>
        <p:nvSpPr>
          <p:cNvPr id="65" name="CustomShape 23"/>
          <p:cNvSpPr/>
          <p:nvPr/>
        </p:nvSpPr>
        <p:spPr>
          <a:xfrm>
            <a:off x="6622920" y="17708040"/>
            <a:ext cx="7056360" cy="493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240" bIns="0">
            <a:spAutoFit/>
          </a:bodyPr>
          <a:p>
            <a:pPr marL="12600" algn="just">
              <a:lnSpc>
                <a:spcPct val="117000"/>
              </a:lnSpc>
              <a:spcBef>
                <a:spcPts val="96"/>
              </a:spcBef>
            </a:pPr>
            <a:r>
              <a:rPr b="0" lang="pt-BR" sz="900" spc="4" strike="noStrike">
                <a:latin typeface="Arial MT"/>
              </a:rPr>
              <a:t>F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55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V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Ô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55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M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559" strike="noStrike">
                <a:latin typeface="Arial MT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P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P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I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Ç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Ã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559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D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559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T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E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M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P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559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D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559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M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U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L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H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E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E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559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N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559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P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L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Í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T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I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C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559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D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E</a:t>
            </a:r>
            <a:r>
              <a:rPr b="1" lang="pt-BR" sz="900" spc="-1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Ú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D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E</a:t>
            </a:r>
            <a:r>
              <a:rPr b="1" lang="pt-BR" sz="900" spc="789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E</a:t>
            </a:r>
            <a:r>
              <a:rPr b="1" lang="pt-BR" sz="900" spc="789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E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P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R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D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U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Ç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Ã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789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S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O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C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I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A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4" strike="noStrike">
                <a:latin typeface="Arial"/>
              </a:rPr>
              <a:t>L</a:t>
            </a:r>
            <a:r>
              <a:rPr b="1" lang="pt-BR" sz="900" spc="-106" strike="noStrike">
                <a:latin typeface="Arial"/>
              </a:rPr>
              <a:t> </a:t>
            </a:r>
            <a:r>
              <a:rPr b="1" lang="pt-BR" sz="900" spc="-1" strike="noStrike">
                <a:latin typeface="Arial"/>
              </a:rPr>
              <a:t>:</a:t>
            </a:r>
            <a:r>
              <a:rPr b="1" lang="pt-BR" sz="900" spc="789" strike="noStrike">
                <a:latin typeface="Arial"/>
              </a:rPr>
              <a:t> </a:t>
            </a:r>
            <a:r>
              <a:rPr b="0" lang="pt-BR" sz="900" spc="4" strike="noStrike">
                <a:latin typeface="Arial MT"/>
              </a:rPr>
              <a:t>U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M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78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Á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L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78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78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U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78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Ê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N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S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78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-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B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K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r>
              <a:rPr b="0" lang="pt-BR" sz="900" spc="789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C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F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: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D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I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T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O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R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A</a:t>
            </a:r>
            <a:r>
              <a:rPr b="0" lang="pt-BR" sz="900" spc="287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U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F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P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E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,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2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0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2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4" strike="noStrike">
                <a:latin typeface="Arial MT"/>
              </a:rPr>
              <a:t>0</a:t>
            </a:r>
            <a:r>
              <a:rPr b="0" lang="pt-BR" sz="900" spc="-106" strike="noStrike">
                <a:latin typeface="Arial MT"/>
              </a:rPr>
              <a:t> </a:t>
            </a:r>
            <a:r>
              <a:rPr b="0" lang="pt-BR" sz="900" spc="-1" strike="noStrike">
                <a:latin typeface="Arial MT"/>
              </a:rPr>
              <a:t>.</a:t>
            </a:r>
            <a:endParaRPr b="0" lang="pt-BR" sz="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Neat_Office/6.2.8.2$Windows_x86 LibreOffice_project/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2024-07-15T00:45:35Z</dcterms:created>
  <dc:creator>Ana Sousa</dc:creator>
  <dc:description/>
  <cp:keywords>DAGKpEt69x8 BAFAUvCa6vw</cp:keywords>
  <dc:language>pt-BR</dc:language>
  <cp:lastModifiedBy/>
  <dcterms:modified xsi:type="dcterms:W3CDTF">2024-07-15T00:45:35Z</dcterms:modified>
  <cp:revision>0</cp:revision>
  <dc:subject/>
  <dc:title>Análise da condição de trabalho das empregadas domésticas no Rio Grande do Norte Estudo exploratório sobre as configurações do trabalho das mulheres no RN 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reated">
    <vt:filetime>2024-07-15T00:00:00Z</vt:filetime>
  </property>
  <property fmtid="{D5CDD505-2E9C-101B-9397-08002B2CF9AE}" pid="4" name="Creator">
    <vt:lpwstr>Canva</vt:lpwstr>
  </property>
  <property fmtid="{D5CDD505-2E9C-101B-9397-08002B2CF9AE}" pid="5" name="HyperlinksChanged">
    <vt:bool>0</vt:bool>
  </property>
  <property fmtid="{D5CDD505-2E9C-101B-9397-08002B2CF9AE}" pid="6" name="LastSaved">
    <vt:filetime>2024-07-15T00:00:00Z</vt:filetime>
  </property>
  <property fmtid="{D5CDD505-2E9C-101B-9397-08002B2CF9AE}" pid="7" name="LinksUpToDate">
    <vt:bool>0</vt:bool>
  </property>
  <property fmtid="{D5CDD505-2E9C-101B-9397-08002B2CF9AE}" pid="8" name="PresentationFormat">
    <vt:lpwstr>On-screen Show (4:3)</vt:lpwstr>
  </property>
  <property fmtid="{D5CDD505-2E9C-101B-9397-08002B2CF9AE}" pid="9" name="Producer">
    <vt:lpwstr>Canva</vt:lpwstr>
  </property>
  <property fmtid="{D5CDD505-2E9C-101B-9397-08002B2CF9AE}" pid="10" name="ScaleCrop">
    <vt:bool>0</vt:bool>
  </property>
  <property fmtid="{D5CDD505-2E9C-101B-9397-08002B2CF9AE}" pid="11" name="ShareDoc">
    <vt:bool>0</vt:bool>
  </property>
</Properties>
</file>