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4127500" cy="5822950"/>
  <p:notesSz cx="4127500" cy="58229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9562" y="1805114"/>
            <a:ext cx="3508375" cy="1222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19125" y="3260852"/>
            <a:ext cx="2889250" cy="1455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06375" y="1339278"/>
            <a:ext cx="1795462" cy="3843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125662" y="1339278"/>
            <a:ext cx="1795462" cy="3843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321" y="0"/>
            <a:ext cx="4106997" cy="581977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59321" y="659853"/>
            <a:ext cx="3837940" cy="228600"/>
          </a:xfrm>
          <a:custGeom>
            <a:avLst/>
            <a:gdLst/>
            <a:ahLst/>
            <a:cxnLst/>
            <a:rect l="l" t="t" r="r" b="b"/>
            <a:pathLst>
              <a:path w="3837940" h="228600">
                <a:moveTo>
                  <a:pt x="3837825" y="0"/>
                </a:moveTo>
                <a:lnTo>
                  <a:pt x="3837673" y="0"/>
                </a:lnTo>
                <a:lnTo>
                  <a:pt x="3830840" y="0"/>
                </a:lnTo>
                <a:lnTo>
                  <a:pt x="3830840" y="6985"/>
                </a:lnTo>
                <a:lnTo>
                  <a:pt x="3830840" y="221615"/>
                </a:lnTo>
                <a:lnTo>
                  <a:pt x="6985" y="221615"/>
                </a:lnTo>
                <a:lnTo>
                  <a:pt x="6985" y="6985"/>
                </a:lnTo>
                <a:lnTo>
                  <a:pt x="3830840" y="6985"/>
                </a:lnTo>
                <a:lnTo>
                  <a:pt x="3830840" y="0"/>
                </a:lnTo>
                <a:lnTo>
                  <a:pt x="6985" y="0"/>
                </a:lnTo>
                <a:lnTo>
                  <a:pt x="0" y="0"/>
                </a:lnTo>
                <a:lnTo>
                  <a:pt x="0" y="6985"/>
                </a:lnTo>
                <a:lnTo>
                  <a:pt x="0" y="221615"/>
                </a:lnTo>
                <a:lnTo>
                  <a:pt x="0" y="228600"/>
                </a:lnTo>
                <a:lnTo>
                  <a:pt x="6985" y="228600"/>
                </a:lnTo>
                <a:lnTo>
                  <a:pt x="3830840" y="228600"/>
                </a:lnTo>
                <a:lnTo>
                  <a:pt x="3837673" y="228600"/>
                </a:lnTo>
                <a:lnTo>
                  <a:pt x="3837825" y="228600"/>
                </a:lnTo>
                <a:lnTo>
                  <a:pt x="38378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9324" y="62350"/>
            <a:ext cx="1638299" cy="6476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6375" y="232918"/>
            <a:ext cx="3714750" cy="931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6375" y="1339278"/>
            <a:ext cx="3714750" cy="3843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03350" y="5415343"/>
            <a:ext cx="1320800" cy="291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06375" y="5415343"/>
            <a:ext cx="949325" cy="291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2971800" y="5415343"/>
            <a:ext cx="949325" cy="291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livia.campos.700@ufrn.edu.br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73478" y="587461"/>
            <a:ext cx="3609340" cy="4876165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715"/>
              </a:spcBef>
            </a:pPr>
            <a:r>
              <a:rPr dirty="0" sz="1000" spc="20">
                <a:latin typeface="Times New Roman"/>
                <a:cs typeface="Times New Roman"/>
              </a:rPr>
              <a:t>PESQUISA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50">
                <a:latin typeface="Times New Roman"/>
                <a:cs typeface="Times New Roman"/>
              </a:rPr>
              <a:t>DE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30">
                <a:latin typeface="Times New Roman"/>
                <a:cs typeface="Times New Roman"/>
              </a:rPr>
              <a:t>COMPORTAMENTO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ORGANIZACIONAL</a:t>
            </a:r>
            <a:endParaRPr sz="1000">
              <a:latin typeface="Times New Roman"/>
              <a:cs typeface="Times New Roman"/>
            </a:endParaRPr>
          </a:p>
          <a:p>
            <a:pPr marL="12700" marR="5080" indent="1270">
              <a:lnSpc>
                <a:spcPct val="108300"/>
              </a:lnSpc>
              <a:spcBef>
                <a:spcPts val="425"/>
              </a:spcBef>
            </a:pPr>
            <a:r>
              <a:rPr dirty="0" sz="750" spc="55">
                <a:latin typeface="Times New Roman"/>
                <a:cs typeface="Times New Roman"/>
              </a:rPr>
              <a:t>Clara</a:t>
            </a:r>
            <a:r>
              <a:rPr dirty="0" sz="750" spc="15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Beatriz;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José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55">
                <a:latin typeface="Times New Roman"/>
                <a:cs typeface="Times New Roman"/>
              </a:rPr>
              <a:t>Antonio;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Lívia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Gabriela;</a:t>
            </a:r>
            <a:r>
              <a:rPr dirty="0" sz="750" spc="15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Luis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45">
                <a:latin typeface="Times New Roman"/>
                <a:cs typeface="Times New Roman"/>
              </a:rPr>
              <a:t>Guilherme;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45">
                <a:latin typeface="Times New Roman"/>
                <a:cs typeface="Times New Roman"/>
              </a:rPr>
              <a:t>Tamires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Gurgel</a:t>
            </a:r>
            <a:r>
              <a:rPr dirty="0" sz="750" spc="155">
                <a:latin typeface="Times New Roman"/>
                <a:cs typeface="Times New Roman"/>
              </a:rPr>
              <a:t> </a:t>
            </a:r>
            <a:r>
              <a:rPr dirty="0" sz="750" spc="-50">
                <a:latin typeface="Times New Roman"/>
                <a:cs typeface="Times New Roman"/>
              </a:rPr>
              <a:t>-</a:t>
            </a:r>
            <a:r>
              <a:rPr dirty="0" sz="750" spc="50">
                <a:latin typeface="Times New Roman"/>
                <a:cs typeface="Times New Roman"/>
              </a:rPr>
              <a:t> Universidade</a:t>
            </a:r>
            <a:r>
              <a:rPr dirty="0" sz="750" spc="75">
                <a:latin typeface="Times New Roman"/>
                <a:cs typeface="Times New Roman"/>
              </a:rPr>
              <a:t> </a:t>
            </a:r>
            <a:r>
              <a:rPr dirty="0" sz="750" spc="55">
                <a:latin typeface="Times New Roman"/>
                <a:cs typeface="Times New Roman"/>
              </a:rPr>
              <a:t>Federal</a:t>
            </a:r>
            <a:r>
              <a:rPr dirty="0" sz="750" spc="80">
                <a:latin typeface="Times New Roman"/>
                <a:cs typeface="Times New Roman"/>
              </a:rPr>
              <a:t> </a:t>
            </a:r>
            <a:r>
              <a:rPr dirty="0" sz="750" spc="60">
                <a:latin typeface="Times New Roman"/>
                <a:cs typeface="Times New Roman"/>
              </a:rPr>
              <a:t>do</a:t>
            </a:r>
            <a:r>
              <a:rPr dirty="0" sz="750" spc="75">
                <a:latin typeface="Times New Roman"/>
                <a:cs typeface="Times New Roman"/>
              </a:rPr>
              <a:t> </a:t>
            </a:r>
            <a:r>
              <a:rPr dirty="0" sz="750" spc="60">
                <a:latin typeface="Times New Roman"/>
                <a:cs typeface="Times New Roman"/>
              </a:rPr>
              <a:t>Rio</a:t>
            </a:r>
            <a:r>
              <a:rPr dirty="0" sz="750" spc="80">
                <a:latin typeface="Times New Roman"/>
                <a:cs typeface="Times New Roman"/>
              </a:rPr>
              <a:t> </a:t>
            </a:r>
            <a:r>
              <a:rPr dirty="0" sz="750" spc="65">
                <a:latin typeface="Times New Roman"/>
                <a:cs typeface="Times New Roman"/>
              </a:rPr>
              <a:t>Grande</a:t>
            </a:r>
            <a:r>
              <a:rPr dirty="0" sz="750" spc="80">
                <a:latin typeface="Times New Roman"/>
                <a:cs typeface="Times New Roman"/>
              </a:rPr>
              <a:t> </a:t>
            </a:r>
            <a:r>
              <a:rPr dirty="0" sz="750" spc="60">
                <a:latin typeface="Times New Roman"/>
                <a:cs typeface="Times New Roman"/>
              </a:rPr>
              <a:t>do</a:t>
            </a:r>
            <a:r>
              <a:rPr dirty="0" sz="750" spc="75">
                <a:latin typeface="Times New Roman"/>
                <a:cs typeface="Times New Roman"/>
              </a:rPr>
              <a:t> </a:t>
            </a:r>
            <a:r>
              <a:rPr dirty="0" sz="750" spc="65">
                <a:latin typeface="Times New Roman"/>
                <a:cs typeface="Times New Roman"/>
              </a:rPr>
              <a:t>Norte</a:t>
            </a:r>
            <a:r>
              <a:rPr dirty="0" sz="750" spc="8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-</a:t>
            </a:r>
            <a:r>
              <a:rPr dirty="0" sz="750" spc="80">
                <a:latin typeface="Times New Roman"/>
                <a:cs typeface="Times New Roman"/>
              </a:rPr>
              <a:t> </a:t>
            </a:r>
            <a:r>
              <a:rPr dirty="0" sz="750" spc="40">
                <a:latin typeface="Times New Roman"/>
                <a:cs typeface="Times New Roman"/>
                <a:hlinkClick r:id="rId2"/>
              </a:rPr>
              <a:t>livia.campos.700@ufrn.edu.br</a:t>
            </a:r>
            <a:endParaRPr sz="750">
              <a:latin typeface="Times New Roman"/>
              <a:cs typeface="Times New Roman"/>
            </a:endParaRPr>
          </a:p>
          <a:p>
            <a:pPr marL="151130">
              <a:lnSpc>
                <a:spcPts val="1135"/>
              </a:lnSpc>
              <a:spcBef>
                <a:spcPts val="300"/>
              </a:spcBef>
            </a:pPr>
            <a:r>
              <a:rPr dirty="0" sz="950" spc="-10" b="1">
                <a:latin typeface="Times New Roman"/>
                <a:cs typeface="Times New Roman"/>
              </a:rPr>
              <a:t>INTRODUÇÃO:</a:t>
            </a:r>
            <a:endParaRPr sz="950">
              <a:latin typeface="Times New Roman"/>
              <a:cs typeface="Times New Roman"/>
            </a:endParaRPr>
          </a:p>
          <a:p>
            <a:pPr algn="just" marL="153035" marR="144145">
              <a:lnSpc>
                <a:spcPts val="800"/>
              </a:lnSpc>
              <a:spcBef>
                <a:spcPts val="155"/>
              </a:spcBef>
            </a:pP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1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pesquisa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1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clima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é</a:t>
            </a:r>
            <a:r>
              <a:rPr dirty="0" sz="800" spc="1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processo</a:t>
            </a:r>
            <a:r>
              <a:rPr dirty="0" sz="800" spc="1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avalia</a:t>
            </a:r>
            <a:r>
              <a:rPr dirty="0" sz="800" spc="1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opinião</a:t>
            </a:r>
            <a:r>
              <a:rPr dirty="0" sz="800" spc="1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dos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funcionários,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visando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entender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sua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satisfação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identificar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áreas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para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melhoria.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pesquisa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clima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em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questão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foi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feita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em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setor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empresa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</a:t>
            </a:r>
            <a:r>
              <a:rPr dirty="0" sz="800" spc="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Toyota,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respondidas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pelos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colaboradores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organização,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pelo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Google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Forms,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as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perguntas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eram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divididas</a:t>
            </a:r>
            <a:r>
              <a:rPr dirty="0" sz="800" spc="3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entre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Engajamento,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Relação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líder/equipe</a:t>
            </a:r>
            <a:r>
              <a:rPr dirty="0" sz="800" spc="3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Local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trabalho,</a:t>
            </a:r>
            <a:r>
              <a:rPr dirty="0" sz="800" spc="10">
                <a:latin typeface="Times New Roman"/>
                <a:cs typeface="Times New Roman"/>
              </a:rPr>
              <a:t> buscando </a:t>
            </a:r>
            <a:r>
              <a:rPr dirty="0" sz="800">
                <a:latin typeface="Times New Roman"/>
                <a:cs typeface="Times New Roman"/>
              </a:rPr>
              <a:t>identificar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pontos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fortes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aspectos</a:t>
            </a:r>
            <a:r>
              <a:rPr dirty="0" sz="800" spc="10">
                <a:latin typeface="Times New Roman"/>
                <a:cs typeface="Times New Roman"/>
              </a:rPr>
              <a:t> a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serem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aprimorados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na</a:t>
            </a:r>
            <a:r>
              <a:rPr dirty="0" sz="800" spc="1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empresa.</a:t>
            </a:r>
            <a:endParaRPr sz="800">
              <a:latin typeface="Times New Roman"/>
              <a:cs typeface="Times New Roman"/>
            </a:endParaRPr>
          </a:p>
          <a:p>
            <a:pPr marL="133350">
              <a:lnSpc>
                <a:spcPts val="1115"/>
              </a:lnSpc>
            </a:pPr>
            <a:r>
              <a:rPr dirty="0" sz="950" spc="-10" b="1">
                <a:latin typeface="Times New Roman"/>
                <a:cs typeface="Times New Roman"/>
              </a:rPr>
              <a:t>OBJETIVO:</a:t>
            </a:r>
            <a:endParaRPr sz="950">
              <a:latin typeface="Times New Roman"/>
              <a:cs typeface="Times New Roman"/>
            </a:endParaRPr>
          </a:p>
          <a:p>
            <a:pPr algn="just" marL="139065" marR="164465">
              <a:lnSpc>
                <a:spcPts val="800"/>
              </a:lnSpc>
              <a:spcBef>
                <a:spcPts val="200"/>
              </a:spcBef>
            </a:pPr>
            <a:r>
              <a:rPr dirty="0" sz="800">
                <a:latin typeface="Times New Roman"/>
                <a:cs typeface="Times New Roman"/>
              </a:rPr>
              <a:t>Esse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relatório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tem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intuito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analisar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interpretar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as</a:t>
            </a:r>
            <a:r>
              <a:rPr dirty="0" sz="800" spc="305">
                <a:latin typeface="Times New Roman"/>
                <a:cs typeface="Times New Roman"/>
              </a:rPr>
              <a:t> </a:t>
            </a:r>
            <a:r>
              <a:rPr dirty="0" sz="800" spc="40">
                <a:latin typeface="Times New Roman"/>
                <a:cs typeface="Times New Roman"/>
              </a:rPr>
              <a:t>respostas </a:t>
            </a:r>
            <a:r>
              <a:rPr dirty="0" sz="800" spc="60">
                <a:latin typeface="Times New Roman"/>
                <a:cs typeface="Times New Roman"/>
              </a:rPr>
              <a:t>obtida</a:t>
            </a:r>
            <a:r>
              <a:rPr dirty="0" sz="800" spc="250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por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uma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 spc="45">
                <a:latin typeface="Times New Roman"/>
                <a:cs typeface="Times New Roman"/>
              </a:rPr>
              <a:t>pesquisa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clima</a:t>
            </a:r>
            <a:r>
              <a:rPr dirty="0" sz="800" spc="250">
                <a:latin typeface="Times New Roman"/>
                <a:cs typeface="Times New Roman"/>
              </a:rPr>
              <a:t> </a:t>
            </a:r>
            <a:r>
              <a:rPr dirty="0" sz="800" spc="55">
                <a:latin typeface="Times New Roman"/>
                <a:cs typeface="Times New Roman"/>
              </a:rPr>
              <a:t>aplicada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na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empresa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da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 spc="50">
                <a:latin typeface="Times New Roman"/>
                <a:cs typeface="Times New Roman"/>
              </a:rPr>
              <a:t>Toyota </a:t>
            </a:r>
            <a:r>
              <a:rPr dirty="0" sz="800">
                <a:latin typeface="Times New Roman"/>
                <a:cs typeface="Times New Roman"/>
              </a:rPr>
              <a:t>com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parte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seus</a:t>
            </a:r>
            <a:r>
              <a:rPr dirty="0" sz="800" spc="140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colaboradores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da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60">
                <a:latin typeface="Times New Roman"/>
                <a:cs typeface="Times New Roman"/>
              </a:rPr>
              <a:t>área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dos</a:t>
            </a:r>
            <a:r>
              <a:rPr dirty="0" sz="800" spc="140">
                <a:latin typeface="Times New Roman"/>
                <a:cs typeface="Times New Roman"/>
              </a:rPr>
              <a:t> </a:t>
            </a:r>
            <a:r>
              <a:rPr dirty="0" sz="800" spc="35">
                <a:latin typeface="Times New Roman"/>
                <a:cs typeface="Times New Roman"/>
              </a:rPr>
              <a:t>seminovos.</a:t>
            </a:r>
            <a:endParaRPr sz="800">
              <a:latin typeface="Times New Roman"/>
              <a:cs typeface="Times New Roman"/>
            </a:endParaRPr>
          </a:p>
          <a:p>
            <a:pPr marL="139065">
              <a:lnSpc>
                <a:spcPts val="1135"/>
              </a:lnSpc>
              <a:spcBef>
                <a:spcPts val="265"/>
              </a:spcBef>
            </a:pPr>
            <a:r>
              <a:rPr dirty="0" sz="950" spc="55" b="1">
                <a:latin typeface="Times New Roman"/>
                <a:cs typeface="Times New Roman"/>
              </a:rPr>
              <a:t>RESULTADOS:</a:t>
            </a:r>
            <a:endParaRPr sz="950">
              <a:latin typeface="Times New Roman"/>
              <a:cs typeface="Times New Roman"/>
            </a:endParaRPr>
          </a:p>
          <a:p>
            <a:pPr algn="just" marL="133350" marR="85725">
              <a:lnSpc>
                <a:spcPts val="800"/>
              </a:lnSpc>
              <a:spcBef>
                <a:spcPts val="155"/>
              </a:spcBef>
            </a:pPr>
            <a:r>
              <a:rPr dirty="0" sz="800" spc="20">
                <a:latin typeface="Times New Roman"/>
                <a:cs typeface="Times New Roman"/>
              </a:rPr>
              <a:t>Em</a:t>
            </a:r>
            <a:r>
              <a:rPr dirty="0" sz="800" spc="3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razão</a:t>
            </a:r>
            <a:r>
              <a:rPr dirty="0" sz="800" spc="40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do</a:t>
            </a:r>
            <a:r>
              <a:rPr dirty="0" sz="800" spc="3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local</a:t>
            </a:r>
            <a:r>
              <a:rPr dirty="0" sz="800" spc="40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de</a:t>
            </a:r>
            <a:r>
              <a:rPr dirty="0" sz="800" spc="3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trabalho,</a:t>
            </a:r>
            <a:r>
              <a:rPr dirty="0" sz="800" spc="40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avaliando</a:t>
            </a:r>
            <a:r>
              <a:rPr dirty="0" sz="800" spc="3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os</a:t>
            </a:r>
            <a:r>
              <a:rPr dirty="0" sz="800" spc="40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quesitos:</a:t>
            </a:r>
            <a:r>
              <a:rPr dirty="0" sz="800" spc="3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estrutura</a:t>
            </a:r>
            <a:r>
              <a:rPr dirty="0" sz="800" spc="4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física,</a:t>
            </a:r>
            <a:r>
              <a:rPr dirty="0" sz="800" spc="3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limpeza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3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disponibilidade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3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recursos,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obtivemos</a:t>
            </a:r>
            <a:r>
              <a:rPr dirty="0" sz="800" spc="3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uma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média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entre</a:t>
            </a:r>
            <a:r>
              <a:rPr dirty="0" sz="800" spc="36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colaboradores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satisfeitos</a:t>
            </a:r>
            <a:r>
              <a:rPr dirty="0" sz="800" spc="29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insatisfeitos,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mostrando-se</a:t>
            </a:r>
            <a:r>
              <a:rPr dirty="0" sz="800" spc="29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como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uma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questão</a:t>
            </a:r>
            <a:r>
              <a:rPr dirty="0" sz="800" spc="29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ser</a:t>
            </a:r>
            <a:r>
              <a:rPr dirty="0" sz="800" spc="30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resolvida,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mas</a:t>
            </a:r>
            <a:r>
              <a:rPr dirty="0" sz="800" spc="24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não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urgentemente,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visto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uma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boa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porcentagem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satisfação.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Já</a:t>
            </a:r>
            <a:r>
              <a:rPr dirty="0" sz="800" spc="24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acerca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do</a:t>
            </a:r>
            <a:r>
              <a:rPr dirty="0" sz="800" spc="409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engajamento,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com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os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fatores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motivação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reconhecimento,</a:t>
            </a:r>
            <a:r>
              <a:rPr dirty="0" sz="800" spc="41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sendo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usados</a:t>
            </a:r>
            <a:r>
              <a:rPr dirty="0" sz="800" spc="229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como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forma</a:t>
            </a:r>
            <a:r>
              <a:rPr dirty="0" sz="800" spc="229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avaliar,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percebemos</a:t>
            </a:r>
            <a:r>
              <a:rPr dirty="0" sz="800" spc="229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grande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insatisfação</a:t>
            </a:r>
            <a:r>
              <a:rPr dirty="0" sz="800" spc="229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parte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dos</a:t>
            </a:r>
            <a:r>
              <a:rPr dirty="0" sz="800" spc="10">
                <a:latin typeface="Times New Roman"/>
                <a:cs typeface="Times New Roman"/>
              </a:rPr>
              <a:t> colaboradores,</a:t>
            </a:r>
            <a:r>
              <a:rPr dirty="0" sz="800" spc="14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principalmente</a:t>
            </a:r>
            <a:r>
              <a:rPr dirty="0" sz="800" spc="14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sobre</a:t>
            </a:r>
            <a:r>
              <a:rPr dirty="0" sz="800" spc="14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as</a:t>
            </a:r>
            <a:r>
              <a:rPr dirty="0" sz="800" spc="14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recompensas</a:t>
            </a:r>
            <a:r>
              <a:rPr dirty="0" sz="800" spc="14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</a:t>
            </a:r>
            <a:r>
              <a:rPr dirty="0" sz="800" spc="14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benefícios,</a:t>
            </a:r>
            <a:r>
              <a:rPr dirty="0" sz="800" spc="14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sendo</a:t>
            </a:r>
            <a:r>
              <a:rPr dirty="0" sz="800" spc="145">
                <a:latin typeface="Times New Roman"/>
                <a:cs typeface="Times New Roman"/>
              </a:rPr>
              <a:t> </a:t>
            </a:r>
            <a:r>
              <a:rPr dirty="0" sz="800" spc="-25">
                <a:latin typeface="Times New Roman"/>
                <a:cs typeface="Times New Roman"/>
              </a:rPr>
              <a:t>uma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questão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ser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resolvida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com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certa</a:t>
            </a:r>
            <a:r>
              <a:rPr dirty="0" sz="800" spc="2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urgência.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Por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fim,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respeito</a:t>
            </a:r>
            <a:r>
              <a:rPr dirty="0" sz="800" spc="26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</a:t>
            </a:r>
            <a:r>
              <a:rPr dirty="0" sz="800" spc="26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relação</a:t>
            </a:r>
            <a:r>
              <a:rPr dirty="0" sz="800" spc="10">
                <a:latin typeface="Times New Roman"/>
                <a:cs typeface="Times New Roman"/>
              </a:rPr>
              <a:t> líder/equipe,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captamos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um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grau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de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satisfação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alto,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visto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que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os</a:t>
            </a:r>
            <a:r>
              <a:rPr dirty="0" sz="800" spc="9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colaboradores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relataram</a:t>
            </a:r>
            <a:r>
              <a:rPr dirty="0" sz="800" spc="25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boa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comunicação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entre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equipe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liderança,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além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254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acreditar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seus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líderes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estão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abertos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feedbacks,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tornando-se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uma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questão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3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qual</a:t>
            </a:r>
            <a:r>
              <a:rPr dirty="0" sz="800" spc="10">
                <a:latin typeface="Times New Roman"/>
                <a:cs typeface="Times New Roman"/>
              </a:rPr>
              <a:t> não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precisa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de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resolução,</a:t>
            </a:r>
            <a:r>
              <a:rPr dirty="0" sz="800" spc="6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no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momento.</a:t>
            </a:r>
            <a:endParaRPr sz="8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225"/>
              </a:spcBef>
            </a:pPr>
            <a:r>
              <a:rPr dirty="0" sz="950" spc="-10" b="1">
                <a:latin typeface="Times New Roman"/>
                <a:cs typeface="Times New Roman"/>
              </a:rPr>
              <a:t>CONCLUSÃO:</a:t>
            </a:r>
            <a:endParaRPr sz="950">
              <a:latin typeface="Times New Roman"/>
              <a:cs typeface="Times New Roman"/>
            </a:endParaRPr>
          </a:p>
          <a:p>
            <a:pPr algn="just" marL="151130" marR="67945">
              <a:lnSpc>
                <a:spcPts val="800"/>
              </a:lnSpc>
              <a:spcBef>
                <a:spcPts val="175"/>
              </a:spcBef>
            </a:pPr>
            <a:r>
              <a:rPr dirty="0" sz="800">
                <a:latin typeface="Times New Roman"/>
                <a:cs typeface="Times New Roman"/>
              </a:rPr>
              <a:t>Com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base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nos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resultados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obtidos,</a:t>
            </a:r>
            <a:r>
              <a:rPr dirty="0" sz="800" spc="2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podemos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concluir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situação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do</a:t>
            </a:r>
            <a:r>
              <a:rPr dirty="0" sz="800" spc="21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local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trabalho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demanda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atenção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diferenciada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em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três</a:t>
            </a:r>
            <a:r>
              <a:rPr dirty="0" sz="800" spc="49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áreas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principais.</a:t>
            </a:r>
            <a:r>
              <a:rPr dirty="0" sz="800" spc="490"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A</a:t>
            </a:r>
            <a:r>
              <a:rPr dirty="0" sz="800" spc="10">
                <a:latin typeface="Times New Roman"/>
                <a:cs typeface="Times New Roman"/>
              </a:rPr>
              <a:t> estrutura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física,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limpeza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disponibilidade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de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recursos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apresentam</a:t>
            </a:r>
            <a:r>
              <a:rPr dirty="0" sz="800" spc="7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um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nível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satisfação</a:t>
            </a:r>
            <a:r>
              <a:rPr dirty="0" sz="800" spc="3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que,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apesar</a:t>
            </a:r>
            <a:r>
              <a:rPr dirty="0" sz="800" spc="3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mediano,</a:t>
            </a:r>
            <a:r>
              <a:rPr dirty="0" sz="800" spc="3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indica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</a:t>
            </a:r>
            <a:r>
              <a:rPr dirty="0" sz="800" spc="3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são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questões</a:t>
            </a:r>
            <a:r>
              <a:rPr dirty="0" sz="800" spc="38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serem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observadas,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mas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não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forma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imediata,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dada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37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satisfação</a:t>
            </a:r>
            <a:r>
              <a:rPr dirty="0" sz="800" spc="37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relativamente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equilibrada</a:t>
            </a:r>
            <a:r>
              <a:rPr dirty="0" sz="800" spc="180">
                <a:latin typeface="Times New Roman"/>
                <a:cs typeface="Times New Roman"/>
              </a:rPr>
              <a:t>  </a:t>
            </a:r>
            <a:r>
              <a:rPr dirty="0" sz="800">
                <a:latin typeface="Times New Roman"/>
                <a:cs typeface="Times New Roman"/>
              </a:rPr>
              <a:t>entre</a:t>
            </a:r>
            <a:r>
              <a:rPr dirty="0" sz="800" spc="185">
                <a:latin typeface="Times New Roman"/>
                <a:cs typeface="Times New Roman"/>
              </a:rPr>
              <a:t>  </a:t>
            </a:r>
            <a:r>
              <a:rPr dirty="0" sz="800">
                <a:latin typeface="Times New Roman"/>
                <a:cs typeface="Times New Roman"/>
              </a:rPr>
              <a:t>os</a:t>
            </a:r>
            <a:r>
              <a:rPr dirty="0" sz="800" spc="180">
                <a:latin typeface="Times New Roman"/>
                <a:cs typeface="Times New Roman"/>
              </a:rPr>
              <a:t>  </a:t>
            </a:r>
            <a:r>
              <a:rPr dirty="0" sz="800">
                <a:latin typeface="Times New Roman"/>
                <a:cs typeface="Times New Roman"/>
              </a:rPr>
              <a:t>colaboradores.</a:t>
            </a:r>
            <a:r>
              <a:rPr dirty="0" sz="800" spc="185">
                <a:latin typeface="Times New Roman"/>
                <a:cs typeface="Times New Roman"/>
              </a:rPr>
              <a:t>  </a:t>
            </a:r>
            <a:r>
              <a:rPr dirty="0" sz="800">
                <a:latin typeface="Times New Roman"/>
                <a:cs typeface="Times New Roman"/>
              </a:rPr>
              <a:t>Em</a:t>
            </a:r>
            <a:r>
              <a:rPr dirty="0" sz="800" spc="180">
                <a:latin typeface="Times New Roman"/>
                <a:cs typeface="Times New Roman"/>
              </a:rPr>
              <a:t>  </a:t>
            </a:r>
            <a:r>
              <a:rPr dirty="0" sz="800">
                <a:latin typeface="Times New Roman"/>
                <a:cs typeface="Times New Roman"/>
              </a:rPr>
              <a:t>contraste,</a:t>
            </a:r>
            <a:r>
              <a:rPr dirty="0" sz="800" spc="185">
                <a:latin typeface="Times New Roman"/>
                <a:cs typeface="Times New Roman"/>
              </a:rPr>
              <a:t>  </a:t>
            </a:r>
            <a:r>
              <a:rPr dirty="0" sz="800">
                <a:latin typeface="Times New Roman"/>
                <a:cs typeface="Times New Roman"/>
              </a:rPr>
              <a:t>o</a:t>
            </a:r>
            <a:r>
              <a:rPr dirty="0" sz="800" spc="180">
                <a:latin typeface="Times New Roman"/>
                <a:cs typeface="Times New Roman"/>
              </a:rPr>
              <a:t>  </a:t>
            </a:r>
            <a:r>
              <a:rPr dirty="0" sz="800">
                <a:latin typeface="Times New Roman"/>
                <a:cs typeface="Times New Roman"/>
              </a:rPr>
              <a:t>engajamento</a:t>
            </a:r>
            <a:r>
              <a:rPr dirty="0" sz="800" spc="185">
                <a:latin typeface="Times New Roman"/>
                <a:cs typeface="Times New Roman"/>
              </a:rPr>
              <a:t>  </a:t>
            </a:r>
            <a:r>
              <a:rPr dirty="0" sz="800" spc="-25">
                <a:latin typeface="Times New Roman"/>
                <a:cs typeface="Times New Roman"/>
              </a:rPr>
              <a:t>dos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colaboradores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revela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uma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insatisfação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significativa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que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deve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ser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abordada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com</a:t>
            </a:r>
            <a:r>
              <a:rPr dirty="0" sz="800" spc="18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certa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urgência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para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evitar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impactos</a:t>
            </a:r>
            <a:r>
              <a:rPr dirty="0" sz="800" spc="18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negativos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maiores.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Por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outro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lado,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a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relação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entre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líder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equipe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está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em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estado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positivo,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com</a:t>
            </a:r>
            <a:r>
              <a:rPr dirty="0" sz="800" spc="1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boa</a:t>
            </a:r>
            <a:r>
              <a:rPr dirty="0" sz="800" spc="10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comunicação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abertura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para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feedbacks,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o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que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sugere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que,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neste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aspecto,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as</a:t>
            </a:r>
            <a:r>
              <a:rPr dirty="0" sz="800" spc="12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práticas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atuais</a:t>
            </a:r>
            <a:r>
              <a:rPr dirty="0" sz="800" spc="10">
                <a:latin typeface="Times New Roman"/>
                <a:cs typeface="Times New Roman"/>
              </a:rPr>
              <a:t> são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eficazes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não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requerem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mudanças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no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momento.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Em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resumo,</a:t>
            </a:r>
            <a:r>
              <a:rPr dirty="0" sz="800" spc="13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enquanto</a:t>
            </a:r>
            <a:r>
              <a:rPr dirty="0" sz="800" spc="135"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a</a:t>
            </a:r>
            <a:r>
              <a:rPr dirty="0" sz="800" spc="50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estrutura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física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relação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líder/equipe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estão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em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uma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situação</a:t>
            </a:r>
            <a:r>
              <a:rPr dirty="0" sz="800" spc="3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estável,</a:t>
            </a:r>
            <a:r>
              <a:rPr dirty="0" sz="800" spc="325">
                <a:latin typeface="Times New Roman"/>
                <a:cs typeface="Times New Roman"/>
              </a:rPr>
              <a:t> </a:t>
            </a:r>
            <a:r>
              <a:rPr dirty="0" sz="800" spc="-50">
                <a:latin typeface="Times New Roman"/>
                <a:cs typeface="Times New Roman"/>
              </a:rPr>
              <a:t>o</a:t>
            </a:r>
            <a:r>
              <a:rPr dirty="0" sz="800" spc="20">
                <a:latin typeface="Times New Roman"/>
                <a:cs typeface="Times New Roman"/>
              </a:rPr>
              <a:t> engajamento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dos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colaboradores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é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a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área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que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demanda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ações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prioritárias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para</a:t>
            </a:r>
            <a:r>
              <a:rPr dirty="0" sz="800" spc="10">
                <a:latin typeface="Times New Roman"/>
                <a:cs typeface="Times New Roman"/>
              </a:rPr>
              <a:t> melhorar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satisfação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e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a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motivação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10">
                <a:latin typeface="Times New Roman"/>
                <a:cs typeface="Times New Roman"/>
              </a:rPr>
              <a:t>da</a:t>
            </a:r>
            <a:r>
              <a:rPr dirty="0" sz="800" spc="8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equipe.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Tamires Gurgel</dc:creator>
  <cp:keywords>DAGK8DRk6Eo,BAFNb9WhkR4</cp:keywords>
  <dc:title>template_poster-1</dc:title>
  <dcterms:created xsi:type="dcterms:W3CDTF">2024-07-15T02:03:54Z</dcterms:created>
  <dcterms:modified xsi:type="dcterms:W3CDTF">2024-07-15T02:03:54Z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2024-07-15T00:00:00Z</vt:filetime>
  </property>
  <property fmtid="{D5CDD505-2E9C-101B-9397-08002B2CF9AE}" pid="3" name="Creator">
    <vt:lpwstr>Canva</vt:lpwstr>
  </property>
  <property fmtid="{D5CDD505-2E9C-101B-9397-08002B2CF9AE}" pid="4" name="LastSaved">
    <vt:filetime>2024-07-15T00:00:00Z</vt:filetime>
  </property>
  <property fmtid="{D5CDD505-2E9C-101B-9397-08002B2CF9AE}" pid="5" name="Producer">
    <vt:lpwstr>3-Heights(TM) PDF Security Shell 4.8.25.2 (http://www.pdf-tools.com)</vt:lpwstr>
  </property>
</Properties>
</file>