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10692125" cx="75596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69">
          <p15:clr>
            <a:srgbClr val="A4A3A4"/>
          </p15:clr>
        </p15:guide>
        <p15:guide id="2" pos="2292">
          <p15:clr>
            <a:srgbClr val="A4A3A4"/>
          </p15:clr>
        </p15:guide>
      </p15:sldGuideLst>
    </p:ext>
    <p:ext uri="GoogleSlidesCustomDataVersion2">
      <go:slidesCustomData xmlns:go="http://customooxmlschemas.google.com/" r:id="rId7" roundtripDataSignature="AMtx7mg+7PZaiJql0z81QeDPv1NpGnRxF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69" orient="horz"/>
        <p:guide pos="229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fmla="val 19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4;n"/>
          <p:cNvSpPr/>
          <p:nvPr>
            <p:ph idx="2" type="sldImg"/>
          </p:nvPr>
        </p:nvSpPr>
        <p:spPr>
          <a:xfrm>
            <a:off x="2362200" y="812800"/>
            <a:ext cx="2830513" cy="40052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" name="Google Shape;5;n"/>
          <p:cNvSpPr txBox="1"/>
          <p:nvPr>
            <p:ph idx="1" type="body"/>
          </p:nvPr>
        </p:nvSpPr>
        <p:spPr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" name="Google Shape;6;n"/>
          <p:cNvSpPr txBox="1"/>
          <p:nvPr>
            <p:ph idx="3" type="hdr"/>
          </p:nvPr>
        </p:nvSpPr>
        <p:spPr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0" type="dt"/>
          </p:nvPr>
        </p:nvSpPr>
        <p:spPr>
          <a:xfrm>
            <a:off x="4278313" y="0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1" type="ftr"/>
          </p:nvPr>
        </p:nvSpPr>
        <p:spPr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n"/>
          <p:cNvSpPr txBox="1"/>
          <p:nvPr>
            <p:ph idx="12" type="sldNum"/>
          </p:nvPr>
        </p:nvSpPr>
        <p:spPr>
          <a:xfrm>
            <a:off x="4278313" y="10156825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pt-BR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:notes"/>
          <p:cNvSpPr txBox="1"/>
          <p:nvPr>
            <p:ph idx="12" type="sldNum"/>
          </p:nvPr>
        </p:nvSpPr>
        <p:spPr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</a:pPr>
            <a:fld id="{00000000-1234-1234-1234-123412341234}" type="slidenum">
              <a:rPr lang="pt-BR" sz="1400"/>
              <a:t>‹#›</a:t>
            </a:fld>
            <a:endParaRPr sz="1400"/>
          </a:p>
        </p:txBody>
      </p:sp>
      <p:sp>
        <p:nvSpPr>
          <p:cNvPr id="92" name="Google Shape;92;p1:notes"/>
          <p:cNvSpPr/>
          <p:nvPr>
            <p:ph idx="2" type="sldImg"/>
          </p:nvPr>
        </p:nvSpPr>
        <p:spPr>
          <a:xfrm>
            <a:off x="2362200" y="812800"/>
            <a:ext cx="2833688" cy="40084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93" name="Google Shape;93;p1:notes"/>
          <p:cNvSpPr txBox="1"/>
          <p:nvPr/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:notes"/>
          <p:cNvSpPr txBox="1"/>
          <p:nvPr>
            <p:ph idx="1" type="body"/>
          </p:nvPr>
        </p:nvSpPr>
        <p:spPr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" type="body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2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" type="body"/>
          </p:nvPr>
        </p:nvSpPr>
        <p:spPr>
          <a:xfrm rot="5400000">
            <a:off x="388145" y="2977357"/>
            <a:ext cx="6783387" cy="6521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/>
          <p:nvPr>
            <p:ph type="title"/>
          </p:nvPr>
        </p:nvSpPr>
        <p:spPr>
          <a:xfrm rot="5400000">
            <a:off x="1694512" y="4284621"/>
            <a:ext cx="9060817" cy="1630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" type="body"/>
          </p:nvPr>
        </p:nvSpPr>
        <p:spPr>
          <a:xfrm rot="5400000">
            <a:off x="-1612846" y="2701814"/>
            <a:ext cx="9060817" cy="47956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yout Personalizado">
  <p:cSld name="Layout Personalizado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/>
          <p:nvPr>
            <p:ph type="title"/>
          </p:nvPr>
        </p:nvSpPr>
        <p:spPr>
          <a:xfrm>
            <a:off x="377389" y="426595"/>
            <a:ext cx="6800136" cy="17804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4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8" name="Google Shape;88;p14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9" name="Google Shape;89;p14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/>
          <p:nvPr>
            <p:ph type="ctrTitle"/>
          </p:nvPr>
        </p:nvSpPr>
        <p:spPr>
          <a:xfrm>
            <a:off x="566976" y="1749795"/>
            <a:ext cx="6425724" cy="372233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9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" type="subTitle"/>
          </p:nvPr>
        </p:nvSpPr>
        <p:spPr>
          <a:xfrm>
            <a:off x="944960" y="5615678"/>
            <a:ext cx="5669756" cy="25813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/>
            </a:lvl1pPr>
            <a:lvl2pPr lvl="1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sz="1654"/>
            </a:lvl2pPr>
            <a:lvl3pPr lvl="2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sz="1490"/>
            </a:lvl3pPr>
            <a:lvl4pPr lvl="3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4pPr>
            <a:lvl5pPr lvl="4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5pPr>
            <a:lvl6pPr lvl="5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6pPr>
            <a:lvl7pPr lvl="6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7pPr>
            <a:lvl8pPr lvl="7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8pPr>
            <a:lvl9pPr lvl="8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9pPr>
          </a:lstStyle>
          <a:p/>
        </p:txBody>
      </p:sp>
      <p:sp>
        <p:nvSpPr>
          <p:cNvPr id="25" name="Google Shape;25;p4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/>
          <p:nvPr>
            <p:ph type="title"/>
          </p:nvPr>
        </p:nvSpPr>
        <p:spPr>
          <a:xfrm>
            <a:off x="515791" y="2665532"/>
            <a:ext cx="6520220" cy="444749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9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515791" y="7155103"/>
            <a:ext cx="6520220" cy="23388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655"/>
              <a:buNone/>
              <a:defRPr sz="1654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490"/>
              <a:buNone/>
              <a:defRPr sz="149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1" name="Google Shape;31;p5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519728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2" type="body"/>
          </p:nvPr>
        </p:nvSpPr>
        <p:spPr>
          <a:xfrm>
            <a:off x="3827085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/>
          <p:nvPr>
            <p:ph type="title"/>
          </p:nvPr>
        </p:nvSpPr>
        <p:spPr>
          <a:xfrm>
            <a:off x="520712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" type="body"/>
          </p:nvPr>
        </p:nvSpPr>
        <p:spPr>
          <a:xfrm>
            <a:off x="520713" y="2620980"/>
            <a:ext cx="3198096" cy="12845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b="1" sz="198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b="1" sz="1654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b="1" sz="1490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9pPr>
          </a:lstStyle>
          <a:p/>
        </p:txBody>
      </p:sp>
      <p:sp>
        <p:nvSpPr>
          <p:cNvPr id="44" name="Google Shape;44;p7"/>
          <p:cNvSpPr txBox="1"/>
          <p:nvPr>
            <p:ph idx="2" type="body"/>
          </p:nvPr>
        </p:nvSpPr>
        <p:spPr>
          <a:xfrm>
            <a:off x="520713" y="3905482"/>
            <a:ext cx="3198096" cy="574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3" type="body"/>
          </p:nvPr>
        </p:nvSpPr>
        <p:spPr>
          <a:xfrm>
            <a:off x="3827086" y="2620980"/>
            <a:ext cx="3213847" cy="12845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b="1" sz="198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b="1" sz="1654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b="1" sz="1490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9pPr>
          </a:lstStyle>
          <a:p/>
        </p:txBody>
      </p:sp>
      <p:sp>
        <p:nvSpPr>
          <p:cNvPr id="46" name="Google Shape;46;p7"/>
          <p:cNvSpPr txBox="1"/>
          <p:nvPr>
            <p:ph idx="4" type="body"/>
          </p:nvPr>
        </p:nvSpPr>
        <p:spPr>
          <a:xfrm>
            <a:off x="3827086" y="3905482"/>
            <a:ext cx="3213847" cy="574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/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45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0"/>
          <p:cNvSpPr txBox="1"/>
          <p:nvPr>
            <p:ph idx="1" type="body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6557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2645"/>
              <a:buChar char="•"/>
              <a:defRPr sz="2645"/>
            </a:lvl1pPr>
            <a:lvl2pPr indent="-375602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2315"/>
              <a:buChar char="•"/>
              <a:defRPr sz="2315"/>
            </a:lvl2pPr>
            <a:lvl3pPr indent="-354647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985"/>
              <a:buChar char="•"/>
              <a:defRPr sz="1985"/>
            </a:lvl3pPr>
            <a:lvl4pPr indent="-333692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4pPr>
            <a:lvl5pPr indent="-333692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5pPr>
            <a:lvl6pPr indent="-333692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6pPr>
            <a:lvl7pPr indent="-333692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7pPr>
            <a:lvl8pPr indent="-333692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8pPr>
            <a:lvl9pPr indent="-333692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9pPr>
          </a:lstStyle>
          <a:p/>
        </p:txBody>
      </p:sp>
      <p:sp>
        <p:nvSpPr>
          <p:cNvPr id="62" name="Google Shape;62;p10"/>
          <p:cNvSpPr txBox="1"/>
          <p:nvPr>
            <p:ph idx="2" type="body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155"/>
              <a:buNone/>
              <a:defRPr sz="1155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990"/>
              <a:buNone/>
              <a:defRPr sz="989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9pPr>
          </a:lstStyle>
          <a:p/>
        </p:txBody>
      </p:sp>
      <p:sp>
        <p:nvSpPr>
          <p:cNvPr id="63" name="Google Shape;63;p10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65" name="Google Shape;65;p10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/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45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1"/>
          <p:cNvSpPr/>
          <p:nvPr>
            <p:ph idx="2" type="pic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11"/>
          <p:cNvSpPr txBox="1"/>
          <p:nvPr>
            <p:ph idx="1" type="body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155"/>
              <a:buNone/>
              <a:defRPr sz="1155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990"/>
              <a:buNone/>
              <a:defRPr sz="989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9pPr>
          </a:lstStyle>
          <a:p/>
        </p:txBody>
      </p:sp>
      <p:sp>
        <p:nvSpPr>
          <p:cNvPr id="70" name="Google Shape;70;p11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body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4650" lvl="0" marL="457200" marR="0" rtl="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b="0" i="0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9250" lvl="1" marL="9144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3214" lvl="5" marL="27432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3214" lvl="6" marL="32004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3215" lvl="7" marL="36576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3215" lvl="8" marL="41148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90"/>
              <a:buFont typeface="Arial"/>
              <a:buNone/>
              <a:defRPr b="0" i="0" sz="989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90"/>
              <a:buFont typeface="Arial"/>
              <a:buNone/>
              <a:defRPr b="0" i="0" sz="989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hyperlink" Target="mailto:ruansbc.adm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6015" y="-103715"/>
            <a:ext cx="7571700" cy="1069710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"/>
          <p:cNvSpPr txBox="1"/>
          <p:nvPr/>
        </p:nvSpPr>
        <p:spPr>
          <a:xfrm>
            <a:off x="241018" y="1414783"/>
            <a:ext cx="7010400" cy="7080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None/>
            </a:pPr>
            <a:r>
              <a:rPr b="1" i="0" lang="pt-BR" sz="20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GESTÃO ORGANIZACIONAL: Os efeitos da gestão </a:t>
            </a:r>
            <a:r>
              <a:rPr b="1" i="0" lang="pt-BR" sz="20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sustent</a:t>
            </a:r>
            <a:r>
              <a:rPr b="1" i="0" lang="pt-BR" sz="20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ável para o</a:t>
            </a:r>
            <a:r>
              <a:rPr b="1" lang="pt-BR" sz="20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 surgimento de novos modelos de negócio</a:t>
            </a:r>
            <a:endParaRPr b="1" i="0" sz="2000" u="none" cap="none" strike="noStrik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4195463" y="4148563"/>
            <a:ext cx="2649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0" i="0" lang="pt-BR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Imagem </a:t>
            </a:r>
            <a:r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(caso seja oportuno)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625475" y="7539038"/>
            <a:ext cx="2647950" cy="40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0" i="0" lang="pt-BR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Imagem </a:t>
            </a:r>
            <a:r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(caso seja oportuno)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287673" y="2574398"/>
            <a:ext cx="68532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INTRODUÇÃO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Empresas preocupadas com uma gestão responsável são importantes agentes para o desenvolvimento econômico e social. </a:t>
            </a: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Sendo uma forma importante de condução para novas soluções de negócio que vão ao encontro do desenvolvimento sustentável, a gestão sustentável é capaz de influenciar a demanda do mercado e estabelecer novos padrões padrões de consumo (PINSKY, DIAS e </a:t>
            </a: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KRUGLIANSKAS, 2013</a:t>
            </a: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r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Isto posto, </a:t>
            </a: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</a:t>
            </a:r>
            <a:r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az-se necessário</a:t>
            </a: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sobretudo, o</a:t>
            </a:r>
            <a:r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envolvimento voluntário de cada empresa para o desenvolvimento de </a:t>
            </a: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modelos de negócios que envolvem </a:t>
            </a:r>
            <a:r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práticas, políticas e iniciativas de sustentabilidade.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3687445" y="8113370"/>
            <a:ext cx="3372000" cy="184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REFERÊNCIAS </a:t>
            </a:r>
            <a:r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(principais)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PINSKY, Vanessa </a:t>
            </a:r>
            <a:r>
              <a:rPr lang="pt-BR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Cuzziol</a:t>
            </a:r>
            <a:r>
              <a:rPr lang="pt-BR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 DIAS, João Luiz; KRUGLIANSKAS, Isak. GESTÃO ESTRATÉGIA DA SUSTENTABILIDADE E INOVAÇÃO. Revista de Administração da Universidade Federal de Santa Maria, vol. 6, núm 3, Santa Maria, 2013.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IRITANI, D.R; PÁDUA, S.I.D; OMETTO, A.R; JABBOUR, C.J.C. Sustentabilidade organizacional e gestão por processos de negócios: uma integração necessária. </a:t>
            </a:r>
            <a:r>
              <a:rPr lang="pt-BR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Revista</a:t>
            </a:r>
            <a:r>
              <a:rPr lang="pt-BR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Globalizacion, Competitividad y Gobernabilidad, v. 6, n. 3, </a:t>
            </a:r>
            <a:r>
              <a:rPr lang="pt-BR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São</a:t>
            </a:r>
            <a:r>
              <a:rPr lang="pt-BR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Paulo, 2012.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Loviscek, V. Triple Bottom Line em direção a uma estrutura holística para a sustentabilidade: Uma revisão sistemática. Revista de Administração Contemporânea, </a:t>
            </a:r>
            <a:r>
              <a:rPr lang="pt-BR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v. 25, n. 3, </a:t>
            </a:r>
            <a:r>
              <a:rPr lang="pt-BR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São Paulo, 2021.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305135" y="3931710"/>
            <a:ext cx="3427500" cy="12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OBJETIVOS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ompreender qua</a:t>
            </a: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 a relação da gestão sustentável para a criação de novos modelos de negócio para o mercado e </a:t>
            </a: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desenvolvimento do planejamento estratégico apropriado para esse modelo de gestão voltado para sustentabilidade.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338750" y="8113380"/>
            <a:ext cx="3221400" cy="16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CONCLUSÃO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Diante de tudo que fora investigado na literatura científica acerca da influência da gestão sustentável para o surgimento de modelos de negócio, faz-se notório o potencial e diferenciação por meio da integração de práticas sustentáveis para a inovação e empreendedorismo.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3785888" y="3944093"/>
            <a:ext cx="3398700" cy="16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METODOLOGIA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Trata-se de uma revisão de literatura, </a:t>
            </a: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por meio de uma</a:t>
            </a:r>
            <a:r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análise descritiva quanto aos objetivos propostos</a:t>
            </a: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como também,</a:t>
            </a:r>
            <a:r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por uma abordagem qualitativa. Foram utilizados artigos das bases de dados </a:t>
            </a: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</a:t>
            </a:r>
            <a:r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Google Scholar</a:t>
            </a: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”</a:t>
            </a:r>
            <a:r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</a:t>
            </a:r>
            <a:r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Scielo</a:t>
            </a: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”</a:t>
            </a:r>
            <a:r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em um corte temporal de 201</a:t>
            </a: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-2024 com os seguintes descritores:</a:t>
            </a: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gestão, sustentabilidade</a:t>
            </a:r>
            <a:r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negócios.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323215" y="5420995"/>
            <a:ext cx="6846000" cy="27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RESULTADOS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Foram selecionados 3 artigos que abordam de forma acurada a relação entre a gestão sustentável para </a:t>
            </a: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surgimento de novos modelo (PINSKY, DIAS e KRUGLIANSKAS, 2013; IRITANI, et al, 2012; LOVISCEK, 2021) </a:t>
            </a: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Pinsky, Dias e Kruglianskas (2013) afirmam que embora algumas empresas tenham implementado estratégias de produção sustentáveis, a integração desse conceito ao modelo de negócio ainda é desalinhado, não apresentando um vínculo efetivo ao planejamento estratégico da empresa. Nesse sentido, Iritani (et al, 2012) afirma que a integração da sustentabilidade em uma gestão sustentável contribui não somente para a melhoria das dimensões sociais e ambientais do negócio, mas também para sua sustentabilidade. Essas dimensões são os três pilares do “Triple Bottom Line” (TPL) e de acordo com Loviscek (2021) “para alcançar o desenvolvimento em três dimensões diferentes, uma abordagem de capacidade adicional deve ser incluída na estrutura”. Seria então fundamental a implantação de diferentes recursos por meio de uma visão sistêmica e associada a cada área de interesse, a fim de que essa integração possibilite o surgimento e desenvolvimento de modelos de negócio com objetivos bem estabelecidos.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6" name="Google Shape;106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93688" y="117475"/>
            <a:ext cx="3005137" cy="120015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"/>
          <p:cNvSpPr txBox="1"/>
          <p:nvPr/>
        </p:nvSpPr>
        <p:spPr>
          <a:xfrm>
            <a:off x="869075" y="2020300"/>
            <a:ext cx="57543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Ruan Silva Bezerra da Cunha, UFRN, </a:t>
            </a:r>
            <a:r>
              <a:rPr lang="pt-BR" sz="1200">
                <a:solidFill>
                  <a:schemeClr val="dk1"/>
                </a:solidFill>
                <a:uFill>
                  <a:noFill/>
                </a:u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ruansbc.adm@gmail.com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Dinara Leslye Calazans, UFRN, dinara.leslye@ufrn.br</a:t>
            </a:r>
            <a:endParaRPr sz="12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2015-12-02T19:07:00Z</dcterms:created>
  <dc:creator>ASSTEC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0D36887F5AA949D99BC3C0B81F2CE5F2_13</vt:lpwstr>
  </property>
  <property fmtid="{D5CDD505-2E9C-101B-9397-08002B2CF9AE}" pid="3" name="KSOProductBuildVer">
    <vt:lpwstr>1046-12.2.0.17119</vt:lpwstr>
  </property>
</Properties>
</file>