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10692125" cx="75596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69">
          <p15:clr>
            <a:srgbClr val="A4A3A4"/>
          </p15:clr>
        </p15:guide>
        <p15:guide id="2" pos="2292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hT+DFx5lWQo6wZndzpwEVM0eLP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69" orient="horz"/>
        <p:guide pos="229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fmla="val 19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2362200" y="812800"/>
            <a:ext cx="2830513" cy="4005263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" name="Google Shape;6;n"/>
          <p:cNvSpPr txBox="1"/>
          <p:nvPr>
            <p:ph idx="3" type="hdr"/>
          </p:nvPr>
        </p:nvSpPr>
        <p:spPr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0" type="dt"/>
          </p:nvPr>
        </p:nvSpPr>
        <p:spPr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1" type="ftr"/>
          </p:nvPr>
        </p:nvSpPr>
        <p:spPr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b="0" i="0" lang="pt-BR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 txBox="1"/>
          <p:nvPr>
            <p:ph idx="12" type="sldNum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-88900" lvl="0" marL="0" rtl="0" algn="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</a:pPr>
            <a:fld id="{00000000-1234-1234-1234-123412341234}" type="slidenum">
              <a:rPr lang="pt-BR" sz="1400"/>
              <a:t>‹#›</a:t>
            </a:fld>
            <a:endParaRPr sz="1400"/>
          </a:p>
        </p:txBody>
      </p:sp>
      <p:sp>
        <p:nvSpPr>
          <p:cNvPr id="92" name="Google Shape;92;p1:notes"/>
          <p:cNvSpPr/>
          <p:nvPr>
            <p:ph idx="2" type="sldImg"/>
          </p:nvPr>
        </p:nvSpPr>
        <p:spPr>
          <a:xfrm>
            <a:off x="2362200" y="812800"/>
            <a:ext cx="283368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55650" y="5078413"/>
            <a:ext cx="6045200" cy="4808538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" type="body"/>
          </p:nvPr>
        </p:nvSpPr>
        <p:spPr>
          <a:xfrm rot="5400000">
            <a:off x="388145" y="2977357"/>
            <a:ext cx="6783387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/>
          <p:nvPr>
            <p:ph type="title"/>
          </p:nvPr>
        </p:nvSpPr>
        <p:spPr>
          <a:xfrm rot="5400000">
            <a:off x="1694512" y="4284621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" type="body"/>
          </p:nvPr>
        </p:nvSpPr>
        <p:spPr>
          <a:xfrm rot="5400000">
            <a:off x="-1612846" y="2701814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4" name="Google Shape;84;p13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yout Personalizado">
  <p:cSld name="Layout Personalizado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title"/>
          </p:nvPr>
        </p:nvSpPr>
        <p:spPr>
          <a:xfrm>
            <a:off x="377389" y="426595"/>
            <a:ext cx="6800136" cy="17804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89" name="Google Shape;89;p1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subTitle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/>
            </a:lvl1pPr>
            <a:lvl2pPr lvl="1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sz="1654"/>
            </a:lvl2pPr>
            <a:lvl3pPr lvl="2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sz="1490"/>
            </a:lvl3pPr>
            <a:lvl4pPr lvl="3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4pPr>
            <a:lvl5pPr lvl="4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5pPr>
            <a:lvl6pPr lvl="5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6pPr>
            <a:lvl7pPr lvl="6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7pPr>
            <a:lvl8pPr lvl="7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8pPr>
            <a:lvl9pPr lvl="8" algn="ctr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515791" y="2665532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96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515791" y="7155103"/>
            <a:ext cx="6520220" cy="2338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sz="1985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655"/>
              <a:buNone/>
              <a:defRPr sz="1654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490"/>
              <a:buNone/>
              <a:defRPr sz="149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rgbClr val="888888"/>
              </a:buClr>
              <a:buSzPts val="1325"/>
              <a:buNone/>
              <a:defRPr sz="1325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827085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520712" y="569242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" type="body"/>
          </p:nvPr>
        </p:nvSpPr>
        <p:spPr>
          <a:xfrm>
            <a:off x="520713" y="2620980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4" name="Google Shape;44;p7"/>
          <p:cNvSpPr txBox="1"/>
          <p:nvPr>
            <p:ph idx="2" type="body"/>
          </p:nvPr>
        </p:nvSpPr>
        <p:spPr>
          <a:xfrm>
            <a:off x="520713" y="3905482"/>
            <a:ext cx="3198096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3" type="body"/>
          </p:nvPr>
        </p:nvSpPr>
        <p:spPr>
          <a:xfrm>
            <a:off x="3827086" y="2620980"/>
            <a:ext cx="3213847" cy="128450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985"/>
              <a:buNone/>
              <a:defRPr b="1" sz="198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None/>
              <a:defRPr b="1" sz="1654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None/>
              <a:defRPr b="1" sz="1490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b="1" sz="1325"/>
            </a:lvl9pPr>
          </a:lstStyle>
          <a:p/>
        </p:txBody>
      </p:sp>
      <p:sp>
        <p:nvSpPr>
          <p:cNvPr id="46" name="Google Shape;46;p7"/>
          <p:cNvSpPr txBox="1"/>
          <p:nvPr>
            <p:ph idx="4" type="body"/>
          </p:nvPr>
        </p:nvSpPr>
        <p:spPr>
          <a:xfrm>
            <a:off x="3827086" y="3905482"/>
            <a:ext cx="3213847" cy="574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96557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645"/>
              <a:buChar char="•"/>
              <a:defRPr sz="2645"/>
            </a:lvl1pPr>
            <a:lvl2pPr indent="-375602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2315"/>
              <a:buChar char="•"/>
              <a:defRPr sz="2315"/>
            </a:lvl2pPr>
            <a:lvl3pPr indent="-354647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85"/>
              <a:buChar char="•"/>
              <a:defRPr sz="1985"/>
            </a:lvl3pPr>
            <a:lvl4pPr indent="-333692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4pPr>
            <a:lvl5pPr indent="-333692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5pPr>
            <a:lvl6pPr indent="-333692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6pPr>
            <a:lvl7pPr indent="-333692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7pPr>
            <a:lvl8pPr indent="-333692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8pPr>
            <a:lvl9pPr indent="-333692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55"/>
              <a:buChar char="•"/>
              <a:defRPr sz="1654"/>
            </a:lvl9pPr>
          </a:lstStyle>
          <a:p/>
        </p:txBody>
      </p:sp>
      <p:sp>
        <p:nvSpPr>
          <p:cNvPr id="62" name="Google Shape;62;p10"/>
          <p:cNvSpPr txBox="1"/>
          <p:nvPr>
            <p:ph idx="2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63" name="Google Shape;63;p10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1"/>
          <p:cNvSpPr txBox="1"/>
          <p:nvPr>
            <p:ph type="title"/>
          </p:nvPr>
        </p:nvSpPr>
        <p:spPr>
          <a:xfrm>
            <a:off x="520712" y="712788"/>
            <a:ext cx="2438192" cy="2494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45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1"/>
          <p:cNvSpPr/>
          <p:nvPr>
            <p:ph idx="2" type="pic"/>
          </p:nvPr>
        </p:nvSpPr>
        <p:spPr>
          <a:xfrm>
            <a:off x="3213847" y="1539425"/>
            <a:ext cx="3827085" cy="7598117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520712" y="3207544"/>
            <a:ext cx="2438192" cy="59423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1325"/>
              <a:buNone/>
              <a:defRPr sz="1325"/>
            </a:lvl1pPr>
            <a:lvl2pPr indent="-228600" lvl="1" marL="914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155"/>
              <a:buNone/>
              <a:defRPr sz="1155"/>
            </a:lvl2pPr>
            <a:lvl3pPr indent="-228600" lvl="2" marL="1371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990"/>
              <a:buNone/>
              <a:defRPr sz="989"/>
            </a:lvl3pPr>
            <a:lvl4pPr indent="-228600" lvl="3" marL="1828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4pPr>
            <a:lvl5pPr indent="-228600" lvl="4" marL="22860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5pPr>
            <a:lvl6pPr indent="-228600" lvl="5" marL="27432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6pPr>
            <a:lvl7pPr indent="-228600" lvl="6" marL="32004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7pPr>
            <a:lvl8pPr indent="-228600" lvl="7" marL="36576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8pPr>
            <a:lvl9pPr indent="-228600" lvl="8" marL="411480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825"/>
              <a:buNone/>
              <a:defRPr sz="825"/>
            </a:lvl9pPr>
          </a:lstStyle>
          <a:p/>
        </p:txBody>
      </p:sp>
      <p:sp>
        <p:nvSpPr>
          <p:cNvPr id="70" name="Google Shape;70;p11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0" lvl="1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2pPr>
            <a:lvl3pPr indent="0" lvl="2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3pPr>
            <a:lvl4pPr indent="0" lvl="3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4pPr>
            <a:lvl5pPr indent="0" lvl="4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5pPr>
            <a:lvl6pPr indent="0" lvl="5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6pPr>
            <a:lvl7pPr indent="0" lvl="6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7pPr>
            <a:lvl8pPr indent="0" lvl="7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8pPr>
            <a:lvl9pPr indent="0" lvl="8"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4650" lvl="0" marL="457200" marR="0" rtl="0" algn="l">
              <a:lnSpc>
                <a:spcPct val="90000"/>
              </a:lnSpc>
              <a:spcBef>
                <a:spcPts val="825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9250" lvl="1" marL="914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b="0" i="0" sz="1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0200" lvl="2" marL="1371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3214" lvl="5" marL="27432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3214" lvl="6" marL="32004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3215" lvl="7" marL="36576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3215" lvl="8" marL="4114800" marR="0" rtl="0" algn="l">
              <a:lnSpc>
                <a:spcPct val="90000"/>
              </a:lnSpc>
              <a:spcBef>
                <a:spcPts val="415"/>
              </a:spcBef>
              <a:spcAft>
                <a:spcPts val="0"/>
              </a:spcAft>
              <a:buClr>
                <a:schemeClr val="dk1"/>
              </a:buClr>
              <a:buSzPts val="1490"/>
              <a:buFont typeface="Arial"/>
              <a:buChar char="•"/>
              <a:defRPr b="0" i="0" sz="14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0" type="dt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1" type="ftr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990"/>
              <a:buFont typeface="Arial"/>
              <a:buNone/>
              <a:defRPr b="0" i="0" sz="989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mailto:anny.araujo.092@edu.ufrn.br" TargetMode="External"/><Relationship Id="rId5" Type="http://schemas.openxmlformats.org/officeDocument/2006/relationships/hyperlink" Target="mailto:karolyne.duarte.098@edu.ufrn.br" TargetMode="External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"/>
          <p:cNvSpPr txBox="1"/>
          <p:nvPr/>
        </p:nvSpPr>
        <p:spPr>
          <a:xfrm>
            <a:off x="251143" y="1271270"/>
            <a:ext cx="7010400" cy="721200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pt-BR" sz="19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PESQUISA DE CLIMA ORGANIZACIONAL EM INSTITUIÇÃO EDUCACIONAL</a:t>
            </a:r>
            <a:endParaRPr b="1" sz="19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138150" y="1977700"/>
            <a:ext cx="7174500" cy="43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Anny Luize de Araujo Silva, Universidade do Rio Grande do Norte (UFRN), </a:t>
            </a:r>
            <a:r>
              <a:rPr lang="pt-BR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anny.araujo.092@ufrn.edu.br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endParaRPr sz="11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Karolyne Eleuza de Oliveira Duarte, Universidade do Rio Grande do Norte (UFRN), </a:t>
            </a:r>
            <a:r>
              <a:rPr lang="pt-BR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karolyne.duarte.098@ufrn.edu.br</a:t>
            </a:r>
            <a:r>
              <a:rPr lang="pt-BR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.</a:t>
            </a:r>
            <a:endParaRPr b="0" i="0" sz="1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rPr b="0" i="0" lang="pt-BR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Imagem </a:t>
            </a:r>
            <a:r>
              <a:rPr b="0" i="0" lang="pt-BR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(caso seja oportuno)</a:t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167050" y="2403350"/>
            <a:ext cx="7061100" cy="12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INTRODUÇÃO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Fundada há 17 anos, o Instituto Educacional é uma empresa familiar que se dedica a proporcionar uma educação de qualidade e um ambiente acolhedor de ensino. Através de uma análise focalizada no setor mais ativo da empresa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o estudo abrangeu professoras polivalentes do Ensino Fundamental I. 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"/>
          <p:cNvSpPr txBox="1"/>
          <p:nvPr/>
        </p:nvSpPr>
        <p:spPr>
          <a:xfrm>
            <a:off x="3701275" y="8221975"/>
            <a:ext cx="35604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REFERÊNCIAS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HAMPTON, David R. Administração: comportamento organizacional. São Paulo: McGraw-Hill, 1990.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SANTOS, Neusa Maria Bastos F. Clima organizacional: Pesquisa e </a:t>
            </a:r>
            <a:r>
              <a:rPr lang="pt-BR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diagnóstico</a:t>
            </a:r>
            <a:r>
              <a:rPr lang="pt-BR">
                <a:solidFill>
                  <a:schemeClr val="dk1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. 2 ed. São Paulo: Saint Paul editora, 2021.</a:t>
            </a:r>
            <a:endParaRPr>
              <a:solidFill>
                <a:schemeClr val="dk1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187250" y="3621100"/>
            <a:ext cx="3437700" cy="14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OBJETIVOS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pesquisa de clima organizacional visa diagnosticar o nível de motivação na instituição, estabelecendo um panorama entre a realidade atual e os objetivos da organização.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623250" y="5971900"/>
            <a:ext cx="3689100" cy="25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ser mais aberta e eficiente. Na categoria de infraestrutura e Recursos, o espaço físico é bem avaliado, assim como os recursos materiais, mas há uma demanda clara por um suporte técnico mais robusto para lidar com questões tecnológicas. Quanto à Remuneração, os salários são considerados justos e pagos pontualmente, no entanto, existe uma insatisfação com os benefícios oferecidos pela instituição.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"/>
          <p:cNvSpPr txBox="1"/>
          <p:nvPr/>
        </p:nvSpPr>
        <p:spPr>
          <a:xfrm>
            <a:off x="135350" y="8221975"/>
            <a:ext cx="3503100" cy="186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CONCLUSÃO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 melhorar o desempenho organizacional, recomenda-se investir em comunicação mais aberta e participativa com a gestão, além de aprimorar o suporte técnico em tecnologia. Essas ações são cruciais para promover um ambiente de trabalho mais produtivo e satisfatório.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3798750" y="3610425"/>
            <a:ext cx="3437700" cy="16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METODOLOGIA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Realizada por meio de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formulário online, por meio de afirmações autodescritivas com base na escala Likert e estruturada com foco nas três principais áreas da empresa: Ambiente de Trabalho e Gestão, Infraestrutura e Recursos, e Remuneração.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"/>
          <p:cNvSpPr txBox="1"/>
          <p:nvPr/>
        </p:nvSpPr>
        <p:spPr>
          <a:xfrm>
            <a:off x="168750" y="5082900"/>
            <a:ext cx="7143600" cy="100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b="1" i="0" lang="pt-BR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RESULTADOS</a:t>
            </a:r>
            <a:endParaRPr b="1" i="0" sz="17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 dados coletados revelaram aspectos positivos e áreas de melhoria significativas. No que diz respeito ao Ambiente de Trabalho e Gestão, os colaboradores se sentem valorizados e mantêm boas relações interpessoais, </a:t>
            </a:r>
            <a:r>
              <a:rPr lang="pt-BR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porém há uma percepção de que a comunicação com a gestão pode</a:t>
            </a:r>
            <a:endParaRPr b="0" i="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7" name="Google Shape;107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93688" y="117475"/>
            <a:ext cx="3005136" cy="12001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áfico de respostas do Formulários Google. Título da pergunta: Possuo benefícios ofertados para além do meu salário.. Número de respostas: 6 respostas." id="108" name="Google Shape;108;p1" title="Possuo benefícios ofertados para além do meu salário."/>
          <p:cNvPicPr preferRelativeResize="0"/>
          <p:nvPr/>
        </p:nvPicPr>
        <p:blipFill rotWithShape="1">
          <a:blip r:embed="rId7">
            <a:alphaModFix/>
          </a:blip>
          <a:srcRect b="8056" l="10794" r="15120" t="22786"/>
          <a:stretch/>
        </p:blipFill>
        <p:spPr>
          <a:xfrm>
            <a:off x="809225" y="7344199"/>
            <a:ext cx="2431275" cy="953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ráfico de respostas do Formulários Google. Título da pergunta: Há uma boa comunicação entre os professores e a gestão.. Número de respostas: 6 respostas." id="109" name="Google Shape;109;p1" title="Há uma boa comunicação entre os professores e a gestão."/>
          <p:cNvPicPr preferRelativeResize="0"/>
          <p:nvPr/>
        </p:nvPicPr>
        <p:blipFill rotWithShape="1">
          <a:blip r:embed="rId8">
            <a:alphaModFix/>
          </a:blip>
          <a:srcRect b="8695" l="9636" r="6639" t="23319"/>
          <a:stretch/>
        </p:blipFill>
        <p:spPr>
          <a:xfrm>
            <a:off x="734650" y="6230875"/>
            <a:ext cx="2795370" cy="953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1"/>
          <p:cNvSpPr txBox="1"/>
          <p:nvPr/>
        </p:nvSpPr>
        <p:spPr>
          <a:xfrm>
            <a:off x="329900" y="59981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Gráfico I - Comunicação com a Gestão</a:t>
            </a:r>
            <a:endParaRPr b="1" sz="1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11" name="Google Shape;111;p1"/>
          <p:cNvSpPr txBox="1"/>
          <p:nvPr/>
        </p:nvSpPr>
        <p:spPr>
          <a:xfrm>
            <a:off x="406100" y="7141175"/>
            <a:ext cx="30000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10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Gráfico IV - Oferta de Benefícios</a:t>
            </a:r>
            <a:endParaRPr b="1" sz="10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2015-12-02T19:07:00Z</dcterms:created>
  <dc:creator>ASSTEC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