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hT+DFx5lWQo6wZndzpwEVM0eLP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anny.araujo.092@edu.ufrn.br" TargetMode="External"/><Relationship Id="rId5" Type="http://schemas.openxmlformats.org/officeDocument/2006/relationships/hyperlink" Target="mailto:karolyne.duarte.098@edu.ufrn.br" TargetMode="External"/><Relationship Id="rId6" Type="http://schemas.openxmlformats.org/officeDocument/2006/relationships/image" Target="../media/image4.png"/><Relationship Id="rId7" Type="http://schemas.openxmlformats.org/officeDocument/2006/relationships/image" Target="../media/image2.png"/><Relationship Id="rId8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51143" y="1271270"/>
            <a:ext cx="7010400" cy="721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9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PESQUISA DE CLIMA ORGANIZACIONAL EM INSTITUIÇÃO EDUCACIONAL</a:t>
            </a:r>
            <a:endParaRPr b="1" sz="19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38150" y="1977700"/>
            <a:ext cx="71745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Anny Luize de Araujo Silva, Universidade do Rio Grande do Norte (UFRN), </a:t>
            </a:r>
            <a:r>
              <a:rPr lang="pt-BR" sz="11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anny.araujo.092@ufrn.edu.br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Karolyne Eleuza de Oliveira Duarte, Universidade do Rio Grande do Norte (UFRN), </a:t>
            </a:r>
            <a:r>
              <a:rPr lang="pt-BR" sz="11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karolyne.duarte.098@ufrn.edu.br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.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167050" y="2403350"/>
            <a:ext cx="7061100" cy="12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Fundada há 17 anos, o Instituto Educacional é uma empresa familiar que se dedica a proporcionar uma educação de qualidade e um ambiente acolhedor de ensino. Através de uma análise focalizada no setor mais ativo da empresa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 estudo abrangeu professoras polivalentes do Ensino Fundamental I. </a:t>
            </a:r>
            <a:endParaRPr b="0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3701275" y="8221975"/>
            <a:ext cx="35604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HAMPTON, David R. Administração: comportamento organizacional. São Paulo: McGraw-Hill, 1990.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SANTOS, Neusa Maria Bastos F. Clima organizacional: Pesquisa e </a:t>
            </a:r>
            <a:r>
              <a:rPr lang="pt-BR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diagnóstico</a:t>
            </a:r>
            <a:r>
              <a:rPr lang="pt-BR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 2 ed. São Paulo: Saint Paul editora, 2021.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187250" y="3621100"/>
            <a:ext cx="34377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pesquisa de clima organizacional visa diagnosticar o nível de motivação na instituição, estabelecendo um panorama entre a realidade atual e os objetivos da organização.</a:t>
            </a:r>
            <a:endParaRPr b="0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623250" y="5971900"/>
            <a:ext cx="3689100" cy="25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 mais aberta e eficiente. Na categoria de infraestrutura e Recursos, o espaço físico é bem avaliado, assim como os recursos materiais, mas há uma demanda clara por um suporte técnico mais robusto para lidar com questões tecnológicas. Quanto à Remuneração, os salários são considerados justos e pagos pontualmente, no entanto, existe uma insatisfação com os benefícios oferecidos pela instituição.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135350" y="8221975"/>
            <a:ext cx="3503100" cy="18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melhorar o desempenho organizacional, recomenda-se investir em comunicação mais aberta e participativa com a gestão, além de aprimorar o suporte técnico em tecnologia. Essas ações são cruciais para promover um ambiente de trabalho mais produtivo e satisfatório.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798750" y="3610425"/>
            <a:ext cx="3437700" cy="16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Realizada por meio de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formulário online, por meio de afirmações autodescritivas com base na escala Likert e estruturada com foco nas três principais áreas da empresa: Ambiente de Trabalho e Gestão, Infraestrutura e Recursos, e Remuneração.</a:t>
            </a:r>
            <a:endParaRPr b="0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168750" y="5082900"/>
            <a:ext cx="7143600" cy="10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dados coletados revelaram aspectos positivos e áreas de melhoria significativas. No que diz respeito ao Ambiente de Trabalho e Gestão, os colaboradores se sentem valorizados e mantêm boas relações interpessoais, 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porém há uma percepção de que a comunicação com a gestão pode</a:t>
            </a:r>
            <a:endParaRPr b="0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93688" y="117475"/>
            <a:ext cx="3005136" cy="12001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áfico de respostas do Formulários Google. Título da pergunta: Possuo benefícios ofertados para além do meu salário.. Número de respostas: 6 respostas." id="108" name="Google Shape;108;p1" title="Possuo benefícios ofertados para além do meu salário."/>
          <p:cNvPicPr preferRelativeResize="0"/>
          <p:nvPr/>
        </p:nvPicPr>
        <p:blipFill rotWithShape="1">
          <a:blip r:embed="rId7">
            <a:alphaModFix/>
          </a:blip>
          <a:srcRect b="8056" l="10794" r="15120" t="22786"/>
          <a:stretch/>
        </p:blipFill>
        <p:spPr>
          <a:xfrm>
            <a:off x="809225" y="7344199"/>
            <a:ext cx="2431275" cy="9539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áfico de respostas do Formulários Google. Título da pergunta: Há uma boa comunicação entre os professores e a gestão.. Número de respostas: 6 respostas." id="109" name="Google Shape;109;p1" title="Há uma boa comunicação entre os professores e a gestão."/>
          <p:cNvPicPr preferRelativeResize="0"/>
          <p:nvPr/>
        </p:nvPicPr>
        <p:blipFill rotWithShape="1">
          <a:blip r:embed="rId8">
            <a:alphaModFix/>
          </a:blip>
          <a:srcRect b="8695" l="9636" r="6639" t="23319"/>
          <a:stretch/>
        </p:blipFill>
        <p:spPr>
          <a:xfrm>
            <a:off x="734650" y="6230875"/>
            <a:ext cx="2795370" cy="95397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"/>
          <p:cNvSpPr txBox="1"/>
          <p:nvPr/>
        </p:nvSpPr>
        <p:spPr>
          <a:xfrm>
            <a:off x="329900" y="5998175"/>
            <a:ext cx="3000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Gráfico I - Comunicação com a Gestão</a:t>
            </a:r>
            <a:endParaRPr b="1" sz="10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406100" y="7141175"/>
            <a:ext cx="3000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Gráfico IV - Oferta de Benefícios</a:t>
            </a:r>
            <a:endParaRPr b="1" sz="10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