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7559675" cy="10691813"/>
  <p:notesSz cx="6858000" cy="9144000"/>
  <p:defaultTextStyle>
    <a:defPPr>
      <a:defRPr lang="en-GB"/>
    </a:defPPr>
    <a:lvl1pPr marL="0" lvl="0" indent="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1pPr>
    <a:lvl2pPr marL="768350" lvl="1" indent="-295275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2pPr>
    <a:lvl3pPr marL="1181100" lvl="2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3pPr>
    <a:lvl4pPr marL="1654175" lvl="3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4pPr>
    <a:lvl5pPr marL="2127250" lvl="4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5pPr>
    <a:lvl6pPr marL="2286000" lvl="5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6pPr>
    <a:lvl7pPr marL="2743200" lvl="6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7pPr>
    <a:lvl8pPr marL="3200400" lvl="7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8pPr>
    <a:lvl9pPr marL="3657600" lvl="8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9" userDrawn="1">
          <p15:clr>
            <a:srgbClr val="A4A3A4"/>
          </p15:clr>
        </p15:guide>
        <p15:guide id="2" pos="2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94F"/>
    <a:srgbClr val="262626"/>
    <a:srgbClr val="34C75B"/>
    <a:srgbClr val="A65E52"/>
    <a:srgbClr val="6B0B0C"/>
    <a:srgbClr val="B5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91" d="100"/>
          <a:sy n="91" d="100"/>
        </p:scale>
        <p:origin x="1140" y="-468"/>
      </p:cViewPr>
      <p:guideLst>
        <p:guide orient="horz" pos="3069"/>
        <p:guide pos="22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051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2362200" y="812800"/>
            <a:ext cx="2830513" cy="4005263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635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r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lvl="0" algn="r" defTabSz="463550" eaLnBrk="1">
              <a:lnSpc>
                <a:spcPct val="93000"/>
              </a:lnSpc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‹nº›</a:t>
            </a:fld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68350" indent="-295275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8110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54175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12725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36410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6pPr>
    <a:lvl7pPr marL="2837180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7pPr>
    <a:lvl8pPr marL="331025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8pPr>
    <a:lvl9pPr marL="378269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63550" eaLnBrk="1">
              <a:lnSpc>
                <a:spcPct val="93000"/>
              </a:lnSpc>
              <a:spcBef>
                <a:spcPct val="0"/>
              </a:spcBef>
              <a:buClrTx/>
              <a:buFontTx/>
              <a:buChar char="•"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ea typeface="DejaVu Sans"/>
              </a:rPr>
              <a:t>1</a:t>
            </a:fld>
            <a:endParaRPr lang="pt-BR" altLang="pt-BR" sz="1400" dirty="0">
              <a:ea typeface="DejaVu Sans"/>
            </a:endParaRPr>
          </a:p>
        </p:txBody>
      </p:sp>
      <p:sp>
        <p:nvSpPr>
          <p:cNvPr id="4099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62200" y="812800"/>
            <a:ext cx="2833688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100" name="Text Box 2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389" y="426595"/>
            <a:ext cx="6800136" cy="17804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pPr marL="0" marR="0" lvl="0" indent="0" algn="l" defTabSz="755650" rtl="0" eaLnBrk="0" fontAlgn="base" latinLnBrk="0" hangingPunct="0">
              <a:lnSpc>
                <a:spcPct val="90000"/>
              </a:lnSpc>
              <a:spcBef>
                <a:spcPts val="825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645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sz="264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pt-BR" altLang="pt-BR" dirty="0"/>
              <a:t>Clique para editar o título mestre</a:t>
            </a:r>
            <a:endParaRPr lang="en-US" altLang="pt-BR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pt-BR" altLang="pt-BR" dirty="0"/>
              <a:t>Clique para editar 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  <a:endParaRPr lang="en-US" alt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9230" indent="-189230" algn="l" defTabSz="755650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53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3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2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1.png"/><Relationship Id="rId5" Type="http://schemas.openxmlformats.org/officeDocument/2006/relationships/tags" Target="../tags/tag5.xml"/><Relationship Id="rId10" Type="http://schemas.openxmlformats.org/officeDocument/2006/relationships/notesSlide" Target="../notesSlides/notesSlide1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1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-70890" y="-122872"/>
            <a:ext cx="7571740" cy="106972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CaixaDeTexto 3"/>
          <p:cNvSpPr txBox="1"/>
          <p:nvPr/>
        </p:nvSpPr>
        <p:spPr>
          <a:xfrm>
            <a:off x="293688" y="1188075"/>
            <a:ext cx="7010400" cy="954107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txBody>
          <a:bodyPr>
            <a:spAutoFit/>
          </a:bodyPr>
          <a:lstStyle/>
          <a:p>
            <a:pPr algn="ctr"/>
            <a:r>
              <a:rPr lang="pt-BR" b="1" kern="1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DESAFIOS NA GESTÃO ORGANIZACIONAL: qualificação e integração da pessoa idosa no mercado de trabalho</a:t>
            </a:r>
          </a:p>
          <a:p>
            <a:pPr algn="ctr"/>
            <a:endParaRPr lang="pt-BR" altLang="pt-BR" sz="2000" b="1" dirty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420688" y="1737708"/>
            <a:ext cx="6756400" cy="7386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pt-BR" sz="700" kern="1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Leonor </a:t>
            </a:r>
            <a:r>
              <a:rPr lang="pt-BR" sz="7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Candida</a:t>
            </a:r>
            <a:r>
              <a:rPr lang="pt-BR" sz="7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Nobre Padilha da Costa, UFRN, E-mail: leonorccandidanobre@gmail.com</a:t>
            </a:r>
          </a:p>
          <a:p>
            <a:pPr algn="ctr">
              <a:spcAft>
                <a:spcPts val="0"/>
              </a:spcAft>
            </a:pPr>
            <a:r>
              <a:rPr lang="pt-BR" sz="7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Thiago da Silva Gomes, UFRN, E-mail: thiago.jobusiness@gmail.com</a:t>
            </a:r>
          </a:p>
          <a:p>
            <a:pPr algn="ctr">
              <a:spcAft>
                <a:spcPts val="0"/>
              </a:spcAft>
            </a:pPr>
            <a:r>
              <a:rPr lang="pt-BR" sz="7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Donalia</a:t>
            </a:r>
            <a:r>
              <a:rPr lang="pt-BR" sz="7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7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Candida</a:t>
            </a:r>
            <a:r>
              <a:rPr lang="pt-BR" sz="7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Nobre, UFRN, E-mail: donalia.nobre@ufrn.br</a:t>
            </a:r>
          </a:p>
          <a:p>
            <a:pPr algn="ctr">
              <a:spcAft>
                <a:spcPts val="0"/>
              </a:spcAft>
            </a:pPr>
            <a:r>
              <a:rPr lang="pt-BR" sz="7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Wirna</a:t>
            </a:r>
            <a:r>
              <a:rPr lang="pt-BR" sz="7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Rafaella Costa e Silva, UFRN, E-mail: wirna.rafaella.702@ufrn.edu.br</a:t>
            </a:r>
          </a:p>
          <a:p>
            <a:pPr algn="ctr">
              <a:spcAft>
                <a:spcPts val="0"/>
              </a:spcAft>
            </a:pPr>
            <a:r>
              <a:rPr lang="pt-BR" sz="7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Karoline Fernandes Pinto Lopes, UNISINOS, E-mail: Karoline.pinto@ufrn.br</a:t>
            </a:r>
          </a:p>
          <a:p>
            <a:pPr algn="ctr">
              <a:spcAft>
                <a:spcPts val="0"/>
              </a:spcAft>
            </a:pPr>
            <a:endParaRPr lang="pt-BR" sz="7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" name="CaixaDeTexto 18"/>
          <p:cNvSpPr txBox="1"/>
          <p:nvPr>
            <p:custDataLst>
              <p:tags r:id="rId2"/>
            </p:custDataLst>
          </p:nvPr>
        </p:nvSpPr>
        <p:spPr>
          <a:xfrm>
            <a:off x="277051" y="2303336"/>
            <a:ext cx="6853238" cy="150810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INTRODUÇÃO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4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 envelhecimento da força de trabalho gera oportunidades e desafios em diferentes níveis: do trabalhador, das empresas e do poder público (SCHMITZ; DOLL; SCHMITZ, 2022). A inclusão de pessoas idosas no mercado de trabalho apresenta especificidades para a gestão organizacional.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endParaRPr kumimoji="0" lang="pt-BR" b="1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4" name="CaixaDeTexto 20"/>
          <p:cNvSpPr txBox="1"/>
          <p:nvPr>
            <p:custDataLst>
              <p:tags r:id="rId3"/>
            </p:custDataLst>
          </p:nvPr>
        </p:nvSpPr>
        <p:spPr>
          <a:xfrm>
            <a:off x="265489" y="8254090"/>
            <a:ext cx="6710252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REFERÊNCIAS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0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ALBUQUERQUE PEREIRA, G.; et al. A perspectiva do mercado de trabalho ante à inserção do idoso. </a:t>
            </a:r>
            <a:r>
              <a:rPr kumimoji="0" lang="pt-BR" sz="10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Rev. Vianna Sapiens</a:t>
            </a:r>
            <a:r>
              <a:rPr kumimoji="0" lang="pt-BR" sz="10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, v. 12, n. 1, p. 29, 2021. DOI: 10.31994/rvs.v12i1.732.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0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DA ROCHA, M. P.; RIBEIRO, B. C. </a:t>
            </a:r>
            <a:r>
              <a:rPr kumimoji="0" lang="pt-BR" sz="1000" kern="1200" cap="none" spc="0" normalizeH="0" baseline="0" noProof="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Gerontariado</a:t>
            </a:r>
            <a:r>
              <a:rPr kumimoji="0" lang="pt-BR" sz="10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: a velhice do século XXI e as transformações no mundo do trabalho. </a:t>
            </a:r>
            <a:r>
              <a:rPr kumimoji="0" lang="pt-BR" sz="10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Rev. Foco</a:t>
            </a:r>
            <a:r>
              <a:rPr kumimoji="0" lang="pt-BR" sz="10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, v. 16, n. 10, p. e3359, 2023. DOI: 10.54751/revistafoco.v16n10-111.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0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HANASHIRO, D.; PEREIRA, M. O etarismo no local de trabalho: evidências de práticas de “saneamento” de trabalhadores mais velhos. </a:t>
            </a:r>
            <a:r>
              <a:rPr kumimoji="0" lang="pt-BR" sz="10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Rev. Gestão Organizacional</a:t>
            </a:r>
            <a:r>
              <a:rPr kumimoji="0" lang="pt-BR" sz="10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, v. 13, n. 2, p. 188–206, 2020. DOI: 10.22277/rgo.v13i2.5032.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0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SCHMITZ, E. D.; SCHMITZ, N. V. S.; DOLL, J. The </a:t>
            </a:r>
            <a:r>
              <a:rPr kumimoji="0" lang="pt-BR" sz="1000" kern="1200" cap="none" spc="0" normalizeH="0" baseline="0" noProof="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aging</a:t>
            </a:r>
            <a:r>
              <a:rPr kumimoji="0" lang="pt-BR" sz="10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</a:t>
            </a:r>
            <a:r>
              <a:rPr kumimoji="0" lang="pt-BR" sz="1000" kern="1200" cap="none" spc="0" normalizeH="0" baseline="0" noProof="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experience</a:t>
            </a:r>
            <a:r>
              <a:rPr kumimoji="0" lang="pt-BR" sz="10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in </a:t>
            </a:r>
            <a:r>
              <a:rPr kumimoji="0" lang="pt-BR" sz="1000" kern="1200" cap="none" spc="0" normalizeH="0" baseline="0" noProof="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the</a:t>
            </a:r>
            <a:r>
              <a:rPr kumimoji="0" lang="pt-BR" sz="10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</a:t>
            </a:r>
            <a:r>
              <a:rPr kumimoji="0" lang="pt-BR" sz="1000" kern="1200" cap="none" spc="0" normalizeH="0" baseline="0" noProof="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contemporary</a:t>
            </a:r>
            <a:r>
              <a:rPr kumimoji="0" lang="pt-BR" sz="10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</a:t>
            </a:r>
            <a:r>
              <a:rPr kumimoji="0" lang="pt-BR" sz="1000" kern="1200" cap="none" spc="0" normalizeH="0" baseline="0" noProof="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work</a:t>
            </a:r>
            <a:r>
              <a:rPr kumimoji="0" lang="pt-BR" sz="10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</a:t>
            </a:r>
            <a:r>
              <a:rPr kumimoji="0" lang="pt-BR" sz="1000" kern="1200" cap="none" spc="0" normalizeH="0" baseline="0" noProof="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environment</a:t>
            </a:r>
            <a:r>
              <a:rPr kumimoji="0" lang="pt-BR" sz="10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: </a:t>
            </a:r>
            <a:r>
              <a:rPr kumimoji="0" lang="pt-BR" sz="1000" kern="1200" cap="none" spc="0" normalizeH="0" baseline="0" noProof="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the</a:t>
            </a:r>
            <a:r>
              <a:rPr kumimoji="0" lang="pt-BR" sz="10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</a:t>
            </a:r>
            <a:r>
              <a:rPr kumimoji="0" lang="pt-BR" sz="1000" kern="1200" cap="none" spc="0" normalizeH="0" baseline="0" noProof="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workers</a:t>
            </a:r>
            <a:r>
              <a:rPr kumimoji="0" lang="pt-BR" sz="10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’ voice. </a:t>
            </a:r>
            <a:r>
              <a:rPr kumimoji="0" lang="pt-BR" sz="10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Rev. Quaestio Iuris</a:t>
            </a:r>
            <a:r>
              <a:rPr kumimoji="0" lang="pt-BR" sz="10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, v. 15, n. 3, p. 1661–1685, 2022. DOI: 10.12957/rqi.2022.67341.</a:t>
            </a:r>
          </a:p>
        </p:txBody>
      </p:sp>
      <p:sp>
        <p:nvSpPr>
          <p:cNvPr id="5" name="CaixaDeTexto 19"/>
          <p:cNvSpPr txBox="1"/>
          <p:nvPr>
            <p:custDataLst>
              <p:tags r:id="rId4"/>
            </p:custDataLst>
          </p:nvPr>
        </p:nvSpPr>
        <p:spPr>
          <a:xfrm>
            <a:off x="3749675" y="3358799"/>
            <a:ext cx="3427413" cy="80021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OBJETIVOS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4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Analisar a gestão de pessoas e a integração da pessoa idosa no mercado de trabalho.</a:t>
            </a:r>
          </a:p>
        </p:txBody>
      </p:sp>
      <p:sp>
        <p:nvSpPr>
          <p:cNvPr id="10" name="CaixaDeTexto 20"/>
          <p:cNvSpPr txBox="1"/>
          <p:nvPr>
            <p:custDataLst>
              <p:tags r:id="rId5"/>
            </p:custDataLst>
          </p:nvPr>
        </p:nvSpPr>
        <p:spPr>
          <a:xfrm>
            <a:off x="265670" y="7403043"/>
            <a:ext cx="6822776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CONCLUSÃO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Governo, empresas e sociedade devem promover a inclusão da pessoa idosa no trabalho. A gestão de pessoas deve garantir a qualificação e inserção desses profissionais.</a:t>
            </a:r>
            <a:endParaRPr kumimoji="0" lang="pt-BR" sz="1400" b="1" kern="1200" cap="none" spc="0" normalizeH="0" baseline="0" noProof="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3" name="CaixaDeTexto 23"/>
          <p:cNvSpPr txBox="1"/>
          <p:nvPr>
            <p:custDataLst>
              <p:tags r:id="rId6"/>
            </p:custDataLst>
          </p:nvPr>
        </p:nvSpPr>
        <p:spPr>
          <a:xfrm>
            <a:off x="3774205" y="4207068"/>
            <a:ext cx="3398838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METODOLOGIA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4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Pesquisa teórica, qualitativa e dedutiva, baseada em revisão bibliográfica de artigos do Periódico CAPES. Palavras-chave: 'pessoa idosa', 'mercado', 'envelhecimento', 'gestão'. Artigos selecionados: 2020-2024.</a:t>
            </a:r>
          </a:p>
        </p:txBody>
      </p:sp>
      <p:sp>
        <p:nvSpPr>
          <p:cNvPr id="28" name="CaixaDeTexto 24"/>
          <p:cNvSpPr txBox="1"/>
          <p:nvPr>
            <p:custDataLst>
              <p:tags r:id="rId7"/>
            </p:custDataLst>
          </p:nvPr>
        </p:nvSpPr>
        <p:spPr>
          <a:xfrm>
            <a:off x="277051" y="5741050"/>
            <a:ext cx="6845935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Droid Sans Fallback" charset="0"/>
                <a:cs typeface="Droid Sans Fallback" charset="0"/>
              </a:rPr>
              <a:t>RESULTADOS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400" kern="1200" cap="none" spc="0" normalizeH="0" baseline="0" noProof="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Droid Sans Fallback" charset="0"/>
                <a:cs typeface="Droid Sans Fallback" charset="0"/>
              </a:rPr>
              <a:t>A falta de atualização dificulta a permanência dos trabalhadores mais velhos. A cultura no Brasil cria barreiras para a inclusão das pessoas idosas (PAOLINI </a:t>
            </a:r>
            <a:r>
              <a:rPr kumimoji="0" lang="pt-BR" sz="1400" i="1" kern="1200" cap="none" spc="0" normalizeH="0" baseline="0" noProof="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Droid Sans Fallback" charset="0"/>
                <a:cs typeface="Droid Sans Fallback" charset="0"/>
              </a:rPr>
              <a:t>apud</a:t>
            </a:r>
            <a:r>
              <a:rPr kumimoji="0" lang="pt-BR" sz="1400" kern="1200" cap="none" spc="0" normalizeH="0" baseline="0" noProof="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Droid Sans Fallback" charset="0"/>
                <a:cs typeface="Droid Sans Fallback" charset="0"/>
              </a:rPr>
              <a:t> DA ROCHA; RIBEIRO, 2023). Estigmas causam discriminação e perda de conhecimentos (ALBUQUERQUE PEREIRA et al., 2021). Trabalhadores mais velhos são pouco considerados em seleções e, quando inseridos, não recebem capacitação adequada (SCHMITZ; DOLL; SCHMITZ, 2022). A idade desfavorece esses trabalhadores nos processos seletivos (DA ROCHA; RIBEIRO, 2023).</a:t>
            </a:r>
          </a:p>
        </p:txBody>
      </p:sp>
      <p:pic>
        <p:nvPicPr>
          <p:cNvPr id="3087" name="Imagem 8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6B399991-AA94-67C0-CAC5-B1AB17CEBCB6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87" y="3684383"/>
            <a:ext cx="2887231" cy="1915362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2119</TotalTime>
  <Words>548</Words>
  <Application>Microsoft Office PowerPoint</Application>
  <PresentationFormat>Personalizar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DejaVu Sans</vt:lpstr>
      <vt:lpstr>Times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 SEMINARIO DE PESQUISA DO CCSA</dc:title>
  <dc:creator>ASSTEC</dc:creator>
  <cp:lastModifiedBy>Karoline Lopes</cp:lastModifiedBy>
  <cp:revision>38</cp:revision>
  <dcterms:created xsi:type="dcterms:W3CDTF">2015-12-02T19:07:00Z</dcterms:created>
  <dcterms:modified xsi:type="dcterms:W3CDTF">2024-07-17T16:27:55Z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