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691800" cx="75596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iLWVGgK9cZBGBpLUBenYkMDgZ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/>
        </p:nvSpPr>
        <p:spPr>
          <a:xfrm>
            <a:off x="4278240" y="10156680"/>
            <a:ext cx="3277800" cy="5313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:notes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519120" y="2846520"/>
            <a:ext cx="6521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519120" y="6389640"/>
            <a:ext cx="6521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519120" y="284652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3860640" y="284652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3" type="body"/>
          </p:nvPr>
        </p:nvSpPr>
        <p:spPr>
          <a:xfrm>
            <a:off x="3860640" y="638964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4" type="body"/>
          </p:nvPr>
        </p:nvSpPr>
        <p:spPr>
          <a:xfrm>
            <a:off x="519120" y="638964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519120" y="2846520"/>
            <a:ext cx="6521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519120" y="2846520"/>
            <a:ext cx="6521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120" y="3636720"/>
            <a:ext cx="6521040" cy="520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9120" y="3636720"/>
            <a:ext cx="6521040" cy="520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519120" y="2846520"/>
            <a:ext cx="6521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519120" y="2846520"/>
            <a:ext cx="6521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519120" y="2846520"/>
            <a:ext cx="3182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3860640" y="2846520"/>
            <a:ext cx="3182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idx="1" type="subTitle"/>
          </p:nvPr>
        </p:nvSpPr>
        <p:spPr>
          <a:xfrm>
            <a:off x="519120" y="569880"/>
            <a:ext cx="6521040" cy="957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519120" y="284652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2" type="body"/>
          </p:nvPr>
        </p:nvSpPr>
        <p:spPr>
          <a:xfrm>
            <a:off x="519120" y="638964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3" type="body"/>
          </p:nvPr>
        </p:nvSpPr>
        <p:spPr>
          <a:xfrm>
            <a:off x="3860640" y="2846520"/>
            <a:ext cx="3182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519120" y="2846520"/>
            <a:ext cx="3182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2" type="body"/>
          </p:nvPr>
        </p:nvSpPr>
        <p:spPr>
          <a:xfrm>
            <a:off x="3860640" y="284652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3" type="body"/>
          </p:nvPr>
        </p:nvSpPr>
        <p:spPr>
          <a:xfrm>
            <a:off x="3860640" y="638964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519120" y="284652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3860640" y="2846520"/>
            <a:ext cx="3182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519120" y="6389640"/>
            <a:ext cx="6521040" cy="323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519120" y="569880"/>
            <a:ext cx="6521040" cy="206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519120" y="2846520"/>
            <a:ext cx="6521040" cy="678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519120" y="9909000"/>
            <a:ext cx="1701360" cy="569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503440" y="9909000"/>
            <a:ext cx="2552400" cy="569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338800" y="9909000"/>
            <a:ext cx="1701360" cy="569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15" y="-2440"/>
            <a:ext cx="7571521" cy="1069668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/>
          <p:nvPr/>
        </p:nvSpPr>
        <p:spPr>
          <a:xfrm>
            <a:off x="293760" y="1459795"/>
            <a:ext cx="7009800" cy="699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Desenvolvimento Científico e a Bioética: uma </a:t>
            </a:r>
            <a:r>
              <a:rPr b="1" lang="pt-BR" sz="2000">
                <a:latin typeface="Times New Roman"/>
                <a:ea typeface="Times New Roman"/>
                <a:cs typeface="Times New Roman"/>
                <a:sym typeface="Times New Roman"/>
              </a:rPr>
              <a:t>análise</a:t>
            </a:r>
            <a:r>
              <a:rPr b="1" lang="pt-BR" sz="2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2000">
                <a:latin typeface="Times New Roman"/>
                <a:ea typeface="Times New Roman"/>
                <a:cs typeface="Times New Roman"/>
                <a:sym typeface="Times New Roman"/>
              </a:rPr>
              <a:t>do direito acerca</a:t>
            </a:r>
            <a:r>
              <a:rPr b="1" lang="pt-BR" sz="2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200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1" lang="pt-BR" sz="2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pesquisa com seres humanos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401847" y="2159265"/>
            <a:ext cx="67560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Julia Gandin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Araujo</a:t>
            </a:r>
            <a:r>
              <a:rPr b="0" lang="pt-BR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UFRN</a:t>
            </a:r>
            <a:r>
              <a:rPr b="0" lang="pt-BR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julia.araujo.708@ufrn.br;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Daniella Regina Arantes Martins Salha, UFRN, daniella.martins@ufrn.br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189320" y="4255920"/>
            <a:ext cx="26492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8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Imagem </a:t>
            </a:r>
            <a:r>
              <a:rPr b="0" lang="pt-BR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(caso seja oportuno)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625320" y="7539120"/>
            <a:ext cx="2647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8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Imagem </a:t>
            </a:r>
            <a:r>
              <a:rPr b="0" lang="pt-BR" sz="12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(caso seja oportuno)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353395" y="2675875"/>
            <a:ext cx="68529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A pesquisa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científica ao longo da história sempre demonstrou-se como um pilar no desenvolvimento das sociedades, contando, inclusive, com a participação de seres humanos. Tal participação mostra-se importante para gerar resultados seguros ao trabalho, mas ao mesmo tempo, traz dilemas bioéticos acerca do modo como deve-se tratar esse participante, pois, uma pesquisa pode ser cientificamente possível, mas eticamente condenável. Nesse sentido, o direito aparece como um instrumento de preservação da vida e dignidade humana, sendo preciso observar o modo como ele age frente a essa temática. 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4322425" y="7779500"/>
            <a:ext cx="28998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REFERÊNCIAS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BRASIL. Lei nº 14.874, de 28 de maio de 2024. Dispõe sobre a pesquisa com seres humanos e institui o Sistema Nacional de Ética em Pesquisa com Seres Humanos. Brasília, DF, 29 maio 2024.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DINIZ, Maria Helena. O Estado Atual do Biodireito - 11.ed., rev., atual e ampl. - São Paulo: Juspodvm, 2024.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353385" y="4131300"/>
            <a:ext cx="34272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Tem-se enquanto objetivo principal entender como o ordenamento jurídico interno trata a questão da pesquisa com seres humanos. Para isso, buscará elencar as normas e leis nacionais; compreender os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princípios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 ético-jurídicos; e realizar um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 entre os elementos do direito e os da bioética.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 rot="-538">
            <a:off x="353375" y="8481658"/>
            <a:ext cx="38361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O Brasil detém uma algumas normativas que buscam a proteção do participante de pesquisa, essas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fontes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 de regulação em muitos aspectos são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infralegais. Porém, com o advento da nova lei sobre a temática, cria-se um espaço de necessidade de integração entre os princípios estabelecidos pelas normas infralegais e a lei.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3780575" y="4131303"/>
            <a:ext cx="33984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A presente pesquisa mostra-se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bibliográfica, pois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analisará normativas de diversas naturezas (legais e infralegais) que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versam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 sobre a temática, em companhia também textos 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científicos</a:t>
            </a:r>
            <a:r>
              <a:rPr lang="pt-BR" sz="1200">
                <a:latin typeface="Calibri"/>
                <a:ea typeface="Calibri"/>
                <a:cs typeface="Calibri"/>
                <a:sym typeface="Calibri"/>
              </a:rPr>
              <a:t>. Além disso, a mesma mostra-se qualitativa, descritiva, e de natureza básica.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353375" y="5666963"/>
            <a:ext cx="38652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observar o ordenamento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pátrio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encontrou-se a existência de duas principais resoluções do Conselho Nacional de Saúde. Primeiro, a Resolução nº 466/12 que regula em sua maioria as pesquisas clínicas, bem como a Resolução nº 510/16 a qual traz previsões voltadas para a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ciências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humanas e sociais. No campo legislativo, pode-se mencionar a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14.874/2024, esta possui conteúdo similar as resoluções, todavia apresenta alguns pontos controvertidos, como a questão do tratamento do participante após a pesquisa. Em relação aos princípios bio-jurídicos, é possível citar o respeito a autonomia da vontade, a beneficência e a justiça distributiva (Diniz, 2024, p. 532-533). </a:t>
            </a:r>
            <a:endParaRPr b="0" sz="1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4276800" y="5936025"/>
            <a:ext cx="2838000" cy="1461900"/>
          </a:xfrm>
          <a:prstGeom prst="rect">
            <a:avLst/>
          </a:prstGeom>
          <a:solidFill>
            <a:srgbClr val="34C75B"/>
          </a:solidFill>
          <a:ln cap="flat" cmpd="sng" w="38150">
            <a:solidFill>
              <a:srgbClr val="3499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760" y="117360"/>
            <a:ext cx="3004920" cy="119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2425" y="5978938"/>
            <a:ext cx="2746752" cy="13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4805125" y="5592125"/>
            <a:ext cx="19344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libri"/>
                <a:ea typeface="Calibri"/>
                <a:cs typeface="Calibri"/>
                <a:sym typeface="Calibri"/>
              </a:rPr>
              <a:t>Imagem 1 - Caso </a:t>
            </a:r>
            <a:r>
              <a:rPr lang="pt-BR" sz="1000">
                <a:latin typeface="Calibri"/>
                <a:ea typeface="Calibri"/>
                <a:cs typeface="Calibri"/>
                <a:sym typeface="Calibri"/>
              </a:rPr>
              <a:t>Tuskegee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4517575" y="7362300"/>
            <a:ext cx="25095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Calibri"/>
                <a:ea typeface="Calibri"/>
                <a:cs typeface="Calibri"/>
                <a:sym typeface="Calibri"/>
              </a:rPr>
              <a:t>Fonte: Site “Observatório do Terceiro Setor”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2015-12-02T19:07:00Z</dcterms:created>
  <dc:creator>ASSTEC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ICV">
    <vt:lpwstr>0D36887F5AA949D99BC3C0B81F2CE5F2_13</vt:lpwstr>
  </property>
  <property fmtid="{D5CDD505-2E9C-101B-9397-08002B2CF9AE}" pid="6" name="KSOProductBuildVer">
    <vt:lpwstr>1046-12.2.0.17119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Personalizar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</vt:i4>
  </property>
</Properties>
</file>