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Lst>
  <p:sldSz cy="10691800" cx="7559675"/>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6" roundtripDataSignature="AMtx7mh+P/vEdFnA1y3/QtybLZl+n76SV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p1:notes"/>
          <p:cNvSpPr txBox="1"/>
          <p:nvPr/>
        </p:nvSpPr>
        <p:spPr>
          <a:xfrm>
            <a:off x="4278240" y="10156680"/>
            <a:ext cx="3277800" cy="53136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Times New Roman"/>
              <a:ea typeface="Times New Roman"/>
              <a:cs typeface="Times New Roman"/>
              <a:sym typeface="Times New Roman"/>
            </a:endParaRPr>
          </a:p>
        </p:txBody>
      </p:sp>
      <p:sp>
        <p:nvSpPr>
          <p:cNvPr id="59" name="Google Shape;59;p1:notes"/>
          <p:cNvSpPr/>
          <p:nvPr/>
        </p:nvSpPr>
        <p:spPr>
          <a:xfrm>
            <a:off x="755640" y="5078520"/>
            <a:ext cx="6048000" cy="48114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 name="Google Shape;60;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61" name="Google Shape;61;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11" name="Shape 11"/>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41" name="Shape 41"/>
        <p:cNvGrpSpPr/>
        <p:nvPr/>
      </p:nvGrpSpPr>
      <p:grpSpPr>
        <a:xfrm>
          <a:off x="0" y="0"/>
          <a:ext cx="0" cy="0"/>
          <a:chOff x="0" y="0"/>
          <a:chExt cx="0" cy="0"/>
        </a:xfrm>
      </p:grpSpPr>
      <p:sp>
        <p:nvSpPr>
          <p:cNvPr id="42" name="Google Shape;42;p12"/>
          <p:cNvSpPr txBox="1"/>
          <p:nvPr>
            <p:ph type="title"/>
          </p:nvPr>
        </p:nvSpPr>
        <p:spPr>
          <a:xfrm>
            <a:off x="519120" y="569880"/>
            <a:ext cx="6521040" cy="206496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2"/>
          <p:cNvSpPr txBox="1"/>
          <p:nvPr>
            <p:ph idx="1" type="body"/>
          </p:nvPr>
        </p:nvSpPr>
        <p:spPr>
          <a:xfrm>
            <a:off x="519120" y="2846520"/>
            <a:ext cx="6521040" cy="323532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44" name="Google Shape;44;p12"/>
          <p:cNvSpPr txBox="1"/>
          <p:nvPr>
            <p:ph idx="2" type="body"/>
          </p:nvPr>
        </p:nvSpPr>
        <p:spPr>
          <a:xfrm>
            <a:off x="519120" y="6389640"/>
            <a:ext cx="6521040" cy="323532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45" name="Shape 45"/>
        <p:cNvGrpSpPr/>
        <p:nvPr/>
      </p:nvGrpSpPr>
      <p:grpSpPr>
        <a:xfrm>
          <a:off x="0" y="0"/>
          <a:ext cx="0" cy="0"/>
          <a:chOff x="0" y="0"/>
          <a:chExt cx="0" cy="0"/>
        </a:xfrm>
      </p:grpSpPr>
      <p:sp>
        <p:nvSpPr>
          <p:cNvPr id="46" name="Google Shape;46;p13"/>
          <p:cNvSpPr txBox="1"/>
          <p:nvPr>
            <p:ph type="title"/>
          </p:nvPr>
        </p:nvSpPr>
        <p:spPr>
          <a:xfrm>
            <a:off x="519120" y="569880"/>
            <a:ext cx="6521040" cy="206496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3"/>
          <p:cNvSpPr txBox="1"/>
          <p:nvPr>
            <p:ph idx="1" type="body"/>
          </p:nvPr>
        </p:nvSpPr>
        <p:spPr>
          <a:xfrm>
            <a:off x="519120" y="2846520"/>
            <a:ext cx="3182040" cy="323532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48" name="Google Shape;48;p13"/>
          <p:cNvSpPr txBox="1"/>
          <p:nvPr>
            <p:ph idx="2" type="body"/>
          </p:nvPr>
        </p:nvSpPr>
        <p:spPr>
          <a:xfrm>
            <a:off x="3860640" y="2846520"/>
            <a:ext cx="3182040" cy="323532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49" name="Google Shape;49;p13"/>
          <p:cNvSpPr txBox="1"/>
          <p:nvPr>
            <p:ph idx="3" type="body"/>
          </p:nvPr>
        </p:nvSpPr>
        <p:spPr>
          <a:xfrm>
            <a:off x="3860640" y="6389640"/>
            <a:ext cx="3182040" cy="323532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50" name="Google Shape;50;p13"/>
          <p:cNvSpPr txBox="1"/>
          <p:nvPr>
            <p:ph idx="4" type="body"/>
          </p:nvPr>
        </p:nvSpPr>
        <p:spPr>
          <a:xfrm>
            <a:off x="519120" y="6389640"/>
            <a:ext cx="3182040" cy="323532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51" name="Shape 51"/>
        <p:cNvGrpSpPr/>
        <p:nvPr/>
      </p:nvGrpSpPr>
      <p:grpSpPr>
        <a:xfrm>
          <a:off x="0" y="0"/>
          <a:ext cx="0" cy="0"/>
          <a:chOff x="0" y="0"/>
          <a:chExt cx="0" cy="0"/>
        </a:xfrm>
      </p:grpSpPr>
      <p:sp>
        <p:nvSpPr>
          <p:cNvPr id="52" name="Google Shape;52;p14"/>
          <p:cNvSpPr txBox="1"/>
          <p:nvPr>
            <p:ph type="title"/>
          </p:nvPr>
        </p:nvSpPr>
        <p:spPr>
          <a:xfrm>
            <a:off x="519120" y="569880"/>
            <a:ext cx="6521040" cy="206496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4"/>
          <p:cNvSpPr txBox="1"/>
          <p:nvPr>
            <p:ph idx="1" type="body"/>
          </p:nvPr>
        </p:nvSpPr>
        <p:spPr>
          <a:xfrm>
            <a:off x="519120" y="2846520"/>
            <a:ext cx="6521040" cy="678312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54" name="Google Shape;54;p14"/>
          <p:cNvSpPr txBox="1"/>
          <p:nvPr>
            <p:ph idx="2" type="body"/>
          </p:nvPr>
        </p:nvSpPr>
        <p:spPr>
          <a:xfrm>
            <a:off x="519120" y="2846520"/>
            <a:ext cx="6521040" cy="678312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pic>
        <p:nvPicPr>
          <p:cNvPr id="55" name="Google Shape;55;p14"/>
          <p:cNvPicPr preferRelativeResize="0"/>
          <p:nvPr/>
        </p:nvPicPr>
        <p:blipFill rotWithShape="1">
          <a:blip r:embed="rId2">
            <a:alphaModFix/>
          </a:blip>
          <a:srcRect b="0" l="0" r="0" t="0"/>
          <a:stretch/>
        </p:blipFill>
        <p:spPr>
          <a:xfrm>
            <a:off x="519120" y="3636720"/>
            <a:ext cx="6521040" cy="5202720"/>
          </a:xfrm>
          <a:prstGeom prst="rect">
            <a:avLst/>
          </a:prstGeom>
          <a:noFill/>
          <a:ln>
            <a:noFill/>
          </a:ln>
        </p:spPr>
      </p:pic>
      <p:pic>
        <p:nvPicPr>
          <p:cNvPr id="56" name="Google Shape;56;p14"/>
          <p:cNvPicPr preferRelativeResize="0"/>
          <p:nvPr/>
        </p:nvPicPr>
        <p:blipFill rotWithShape="1">
          <a:blip r:embed="rId2">
            <a:alphaModFix/>
          </a:blip>
          <a:srcRect b="0" l="0" r="0" t="0"/>
          <a:stretch/>
        </p:blipFill>
        <p:spPr>
          <a:xfrm>
            <a:off x="519120" y="3636720"/>
            <a:ext cx="6521040" cy="520272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12" name="Shape 12"/>
        <p:cNvGrpSpPr/>
        <p:nvPr/>
      </p:nvGrpSpPr>
      <p:grpSpPr>
        <a:xfrm>
          <a:off x="0" y="0"/>
          <a:ext cx="0" cy="0"/>
          <a:chOff x="0" y="0"/>
          <a:chExt cx="0" cy="0"/>
        </a:xfrm>
      </p:grpSpPr>
      <p:sp>
        <p:nvSpPr>
          <p:cNvPr id="13" name="Google Shape;13;p4"/>
          <p:cNvSpPr txBox="1"/>
          <p:nvPr>
            <p:ph type="title"/>
          </p:nvPr>
        </p:nvSpPr>
        <p:spPr>
          <a:xfrm>
            <a:off x="519120" y="569880"/>
            <a:ext cx="6521040" cy="206496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4"/>
          <p:cNvSpPr txBox="1"/>
          <p:nvPr>
            <p:ph idx="1" type="subTitle"/>
          </p:nvPr>
        </p:nvSpPr>
        <p:spPr>
          <a:xfrm>
            <a:off x="519120" y="2846520"/>
            <a:ext cx="6521040" cy="678312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15" name="Shape 15"/>
        <p:cNvGrpSpPr/>
        <p:nvPr/>
      </p:nvGrpSpPr>
      <p:grpSpPr>
        <a:xfrm>
          <a:off x="0" y="0"/>
          <a:ext cx="0" cy="0"/>
          <a:chOff x="0" y="0"/>
          <a:chExt cx="0" cy="0"/>
        </a:xfrm>
      </p:grpSpPr>
      <p:sp>
        <p:nvSpPr>
          <p:cNvPr id="16" name="Google Shape;16;p5"/>
          <p:cNvSpPr txBox="1"/>
          <p:nvPr>
            <p:ph type="title"/>
          </p:nvPr>
        </p:nvSpPr>
        <p:spPr>
          <a:xfrm>
            <a:off x="519120" y="569880"/>
            <a:ext cx="6521040" cy="206496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5"/>
          <p:cNvSpPr txBox="1"/>
          <p:nvPr>
            <p:ph idx="1" type="body"/>
          </p:nvPr>
        </p:nvSpPr>
        <p:spPr>
          <a:xfrm>
            <a:off x="519120" y="2846520"/>
            <a:ext cx="6521040" cy="678312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18" name="Shape 18"/>
        <p:cNvGrpSpPr/>
        <p:nvPr/>
      </p:nvGrpSpPr>
      <p:grpSpPr>
        <a:xfrm>
          <a:off x="0" y="0"/>
          <a:ext cx="0" cy="0"/>
          <a:chOff x="0" y="0"/>
          <a:chExt cx="0" cy="0"/>
        </a:xfrm>
      </p:grpSpPr>
      <p:sp>
        <p:nvSpPr>
          <p:cNvPr id="19" name="Google Shape;19;p6"/>
          <p:cNvSpPr txBox="1"/>
          <p:nvPr>
            <p:ph type="title"/>
          </p:nvPr>
        </p:nvSpPr>
        <p:spPr>
          <a:xfrm>
            <a:off x="519120" y="569880"/>
            <a:ext cx="6521040" cy="206496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6"/>
          <p:cNvSpPr txBox="1"/>
          <p:nvPr>
            <p:ph idx="1" type="body"/>
          </p:nvPr>
        </p:nvSpPr>
        <p:spPr>
          <a:xfrm>
            <a:off x="519120" y="2846520"/>
            <a:ext cx="3182040" cy="678312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21" name="Google Shape;21;p6"/>
          <p:cNvSpPr txBox="1"/>
          <p:nvPr>
            <p:ph idx="2" type="body"/>
          </p:nvPr>
        </p:nvSpPr>
        <p:spPr>
          <a:xfrm>
            <a:off x="3860640" y="2846520"/>
            <a:ext cx="3182040" cy="678312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2" name="Shape 22"/>
        <p:cNvGrpSpPr/>
        <p:nvPr/>
      </p:nvGrpSpPr>
      <p:grpSpPr>
        <a:xfrm>
          <a:off x="0" y="0"/>
          <a:ext cx="0" cy="0"/>
          <a:chOff x="0" y="0"/>
          <a:chExt cx="0" cy="0"/>
        </a:xfrm>
      </p:grpSpPr>
      <p:sp>
        <p:nvSpPr>
          <p:cNvPr id="23" name="Google Shape;23;p7"/>
          <p:cNvSpPr txBox="1"/>
          <p:nvPr>
            <p:ph type="title"/>
          </p:nvPr>
        </p:nvSpPr>
        <p:spPr>
          <a:xfrm>
            <a:off x="519120" y="569880"/>
            <a:ext cx="6521040" cy="206496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24" name="Shape 24"/>
        <p:cNvGrpSpPr/>
        <p:nvPr/>
      </p:nvGrpSpPr>
      <p:grpSpPr>
        <a:xfrm>
          <a:off x="0" y="0"/>
          <a:ext cx="0" cy="0"/>
          <a:chOff x="0" y="0"/>
          <a:chExt cx="0" cy="0"/>
        </a:xfrm>
      </p:grpSpPr>
      <p:sp>
        <p:nvSpPr>
          <p:cNvPr id="25" name="Google Shape;25;p8"/>
          <p:cNvSpPr txBox="1"/>
          <p:nvPr>
            <p:ph idx="1" type="subTitle"/>
          </p:nvPr>
        </p:nvSpPr>
        <p:spPr>
          <a:xfrm>
            <a:off x="519120" y="569880"/>
            <a:ext cx="6521040" cy="957312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26" name="Shape 26"/>
        <p:cNvGrpSpPr/>
        <p:nvPr/>
      </p:nvGrpSpPr>
      <p:grpSpPr>
        <a:xfrm>
          <a:off x="0" y="0"/>
          <a:ext cx="0" cy="0"/>
          <a:chOff x="0" y="0"/>
          <a:chExt cx="0" cy="0"/>
        </a:xfrm>
      </p:grpSpPr>
      <p:sp>
        <p:nvSpPr>
          <p:cNvPr id="27" name="Google Shape;27;p9"/>
          <p:cNvSpPr txBox="1"/>
          <p:nvPr>
            <p:ph type="title"/>
          </p:nvPr>
        </p:nvSpPr>
        <p:spPr>
          <a:xfrm>
            <a:off x="519120" y="569880"/>
            <a:ext cx="6521040" cy="206496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9"/>
          <p:cNvSpPr txBox="1"/>
          <p:nvPr>
            <p:ph idx="1" type="body"/>
          </p:nvPr>
        </p:nvSpPr>
        <p:spPr>
          <a:xfrm>
            <a:off x="519120" y="2846520"/>
            <a:ext cx="3182040" cy="323532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29" name="Google Shape;29;p9"/>
          <p:cNvSpPr txBox="1"/>
          <p:nvPr>
            <p:ph idx="2" type="body"/>
          </p:nvPr>
        </p:nvSpPr>
        <p:spPr>
          <a:xfrm>
            <a:off x="519120" y="6389640"/>
            <a:ext cx="3182040" cy="323532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30" name="Google Shape;30;p9"/>
          <p:cNvSpPr txBox="1"/>
          <p:nvPr>
            <p:ph idx="3" type="body"/>
          </p:nvPr>
        </p:nvSpPr>
        <p:spPr>
          <a:xfrm>
            <a:off x="3860640" y="2846520"/>
            <a:ext cx="3182040" cy="678312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31" name="Shape 31"/>
        <p:cNvGrpSpPr/>
        <p:nvPr/>
      </p:nvGrpSpPr>
      <p:grpSpPr>
        <a:xfrm>
          <a:off x="0" y="0"/>
          <a:ext cx="0" cy="0"/>
          <a:chOff x="0" y="0"/>
          <a:chExt cx="0" cy="0"/>
        </a:xfrm>
      </p:grpSpPr>
      <p:sp>
        <p:nvSpPr>
          <p:cNvPr id="32" name="Google Shape;32;p10"/>
          <p:cNvSpPr txBox="1"/>
          <p:nvPr>
            <p:ph type="title"/>
          </p:nvPr>
        </p:nvSpPr>
        <p:spPr>
          <a:xfrm>
            <a:off x="519120" y="569880"/>
            <a:ext cx="6521040" cy="206496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10"/>
          <p:cNvSpPr txBox="1"/>
          <p:nvPr>
            <p:ph idx="1" type="body"/>
          </p:nvPr>
        </p:nvSpPr>
        <p:spPr>
          <a:xfrm>
            <a:off x="519120" y="2846520"/>
            <a:ext cx="3182040" cy="678312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34" name="Google Shape;34;p10"/>
          <p:cNvSpPr txBox="1"/>
          <p:nvPr>
            <p:ph idx="2" type="body"/>
          </p:nvPr>
        </p:nvSpPr>
        <p:spPr>
          <a:xfrm>
            <a:off x="3860640" y="2846520"/>
            <a:ext cx="3182040" cy="323532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35" name="Google Shape;35;p10"/>
          <p:cNvSpPr txBox="1"/>
          <p:nvPr>
            <p:ph idx="3" type="body"/>
          </p:nvPr>
        </p:nvSpPr>
        <p:spPr>
          <a:xfrm>
            <a:off x="3860640" y="6389640"/>
            <a:ext cx="3182040" cy="323532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36" name="Shape 36"/>
        <p:cNvGrpSpPr/>
        <p:nvPr/>
      </p:nvGrpSpPr>
      <p:grpSpPr>
        <a:xfrm>
          <a:off x="0" y="0"/>
          <a:ext cx="0" cy="0"/>
          <a:chOff x="0" y="0"/>
          <a:chExt cx="0" cy="0"/>
        </a:xfrm>
      </p:grpSpPr>
      <p:sp>
        <p:nvSpPr>
          <p:cNvPr id="37" name="Google Shape;37;p11"/>
          <p:cNvSpPr txBox="1"/>
          <p:nvPr>
            <p:ph type="title"/>
          </p:nvPr>
        </p:nvSpPr>
        <p:spPr>
          <a:xfrm>
            <a:off x="519120" y="569880"/>
            <a:ext cx="6521040" cy="206496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1"/>
          <p:cNvSpPr txBox="1"/>
          <p:nvPr>
            <p:ph idx="1" type="body"/>
          </p:nvPr>
        </p:nvSpPr>
        <p:spPr>
          <a:xfrm>
            <a:off x="519120" y="2846520"/>
            <a:ext cx="3182040" cy="323532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39" name="Google Shape;39;p11"/>
          <p:cNvSpPr txBox="1"/>
          <p:nvPr>
            <p:ph idx="2" type="body"/>
          </p:nvPr>
        </p:nvSpPr>
        <p:spPr>
          <a:xfrm>
            <a:off x="3860640" y="2846520"/>
            <a:ext cx="3182040" cy="323532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40" name="Google Shape;40;p11"/>
          <p:cNvSpPr txBox="1"/>
          <p:nvPr>
            <p:ph idx="3" type="body"/>
          </p:nvPr>
        </p:nvSpPr>
        <p:spPr>
          <a:xfrm>
            <a:off x="519120" y="6389640"/>
            <a:ext cx="6521040" cy="323532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519120" y="569880"/>
            <a:ext cx="6521040" cy="2064960"/>
          </a:xfrm>
          <a:prstGeom prst="rect">
            <a:avLst/>
          </a:prstGeom>
          <a:noFill/>
          <a:ln>
            <a:noFill/>
          </a:ln>
        </p:spPr>
        <p:txBody>
          <a:bodyPr anchorCtr="0" anchor="ctr" bIns="45000" lIns="90000" spcFirstLastPara="1" rIns="90000" wrap="square" tIns="450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2"/>
          <p:cNvSpPr txBox="1"/>
          <p:nvPr>
            <p:ph idx="1" type="body"/>
          </p:nvPr>
        </p:nvSpPr>
        <p:spPr>
          <a:xfrm>
            <a:off x="519120" y="2846520"/>
            <a:ext cx="6521040" cy="6783120"/>
          </a:xfrm>
          <a:prstGeom prst="rect">
            <a:avLst/>
          </a:prstGeom>
          <a:noFill/>
          <a:ln>
            <a:noFill/>
          </a:ln>
        </p:spPr>
        <p:txBody>
          <a:bodyPr anchorCtr="0" anchor="t" bIns="45000" lIns="90000" spcFirstLastPara="1" rIns="90000" wrap="square" tIns="45000">
            <a:no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p2"/>
          <p:cNvSpPr txBox="1"/>
          <p:nvPr>
            <p:ph idx="10" type="dt"/>
          </p:nvPr>
        </p:nvSpPr>
        <p:spPr>
          <a:xfrm>
            <a:off x="519120" y="9909000"/>
            <a:ext cx="1701360" cy="56952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9" name="Google Shape;9;p2"/>
          <p:cNvSpPr txBox="1"/>
          <p:nvPr>
            <p:ph idx="11" type="ftr"/>
          </p:nvPr>
        </p:nvSpPr>
        <p:spPr>
          <a:xfrm>
            <a:off x="2503440" y="9909000"/>
            <a:ext cx="2552400" cy="56952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0" name="Google Shape;10;p2"/>
          <p:cNvSpPr txBox="1"/>
          <p:nvPr>
            <p:ph idx="12" type="sldNum"/>
          </p:nvPr>
        </p:nvSpPr>
        <p:spPr>
          <a:xfrm>
            <a:off x="5338800" y="9909000"/>
            <a:ext cx="1701360" cy="569520"/>
          </a:xfrm>
          <a:prstGeom prst="rect">
            <a:avLst/>
          </a:prstGeom>
          <a:noFill/>
          <a:ln>
            <a:noFill/>
          </a:ln>
        </p:spPr>
        <p:txBody>
          <a:bodyPr anchorCtr="0" anchor="ctr" bIns="45700" lIns="91425" spcFirstLastPara="1" rIns="91425" wrap="square" tIns="45700">
            <a:noAutofit/>
          </a:bodyPr>
          <a:lstStyle>
            <a:lvl1pPr indent="0" lvl="0" marL="0" marR="0" rtl="0" algn="l">
              <a:lnSpc>
                <a:spcPct val="100000"/>
              </a:lnSpc>
              <a:spcBef>
                <a:spcPts val="0"/>
              </a:spcBef>
              <a:spcAft>
                <a:spcPts val="0"/>
              </a:spcAft>
              <a:buClr>
                <a:srgbClr val="000000"/>
              </a:buClr>
              <a:buSzPts val="2400"/>
              <a:buFont typeface="Arial"/>
              <a:buNone/>
              <a:defRPr b="0" i="0" sz="2400" u="none" cap="none" strike="noStrike">
                <a:solidFill>
                  <a:srgbClr val="000000"/>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rgbClr val="000000"/>
              </a:buClr>
              <a:buSzPts val="2400"/>
              <a:buFont typeface="Arial"/>
              <a:buNone/>
              <a:defRPr b="0" i="0" sz="2400" u="none" cap="none" strike="noStrike">
                <a:solidFill>
                  <a:srgbClr val="000000"/>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rgbClr val="000000"/>
              </a:buClr>
              <a:buSzPts val="2400"/>
              <a:buFont typeface="Arial"/>
              <a:buNone/>
              <a:defRPr b="0" i="0" sz="2400" u="none" cap="none" strike="noStrike">
                <a:solidFill>
                  <a:srgbClr val="000000"/>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rgbClr val="000000"/>
              </a:buClr>
              <a:buSzPts val="2400"/>
              <a:buFont typeface="Arial"/>
              <a:buNone/>
              <a:defRPr b="0" i="0" sz="2400" u="none" cap="none" strike="noStrike">
                <a:solidFill>
                  <a:srgbClr val="000000"/>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rgbClr val="000000"/>
              </a:buClr>
              <a:buSzPts val="2400"/>
              <a:buFont typeface="Arial"/>
              <a:buNone/>
              <a:defRPr b="0" i="0" sz="2400" u="none" cap="none" strike="noStrike">
                <a:solidFill>
                  <a:srgbClr val="000000"/>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rgbClr val="000000"/>
              </a:buClr>
              <a:buSzPts val="2400"/>
              <a:buFont typeface="Arial"/>
              <a:buNone/>
              <a:defRPr b="0" i="0" sz="2400" u="none" cap="none" strike="noStrike">
                <a:solidFill>
                  <a:srgbClr val="000000"/>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rgbClr val="000000"/>
              </a:buClr>
              <a:buSzPts val="2400"/>
              <a:buFont typeface="Arial"/>
              <a:buNone/>
              <a:defRPr b="0" i="0" sz="2400" u="none" cap="none" strike="noStrike">
                <a:solidFill>
                  <a:srgbClr val="000000"/>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rgbClr val="000000"/>
              </a:buClr>
              <a:buSzPts val="2400"/>
              <a:buFont typeface="Arial"/>
              <a:buNone/>
              <a:defRPr b="0" i="0" sz="2400" u="none" cap="none" strike="noStrike">
                <a:solidFill>
                  <a:srgbClr val="000000"/>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rgbClr val="000000"/>
              </a:buClr>
              <a:buSzPts val="2400"/>
              <a:buFont typeface="Arial"/>
              <a:buNone/>
              <a:defRPr b="0" i="0" sz="2400" u="none" cap="none" strike="noStrike">
                <a:solidFill>
                  <a:srgbClr val="000000"/>
                </a:solidFill>
                <a:latin typeface="Times New Roman"/>
                <a:ea typeface="Times New Roman"/>
                <a:cs typeface="Times New Roman"/>
                <a:sym typeface="Times New Roman"/>
              </a:defRPr>
            </a:lvl9pPr>
          </a:lstStyle>
          <a:p>
            <a:pPr indent="0" lvl="0" marL="0" rtl="0" algn="l">
              <a:spcBef>
                <a:spcPts val="0"/>
              </a:spcBef>
              <a:spcAft>
                <a:spcPts val="0"/>
              </a:spcAft>
              <a:buNone/>
            </a:pPr>
            <a:r>
              <a:t/>
            </a:r>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image" Target="../media/image4.png"/><Relationship Id="rId6"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62" name="Shape 62"/>
        <p:cNvGrpSpPr/>
        <p:nvPr/>
      </p:nvGrpSpPr>
      <p:grpSpPr>
        <a:xfrm>
          <a:off x="0" y="0"/>
          <a:ext cx="0" cy="0"/>
          <a:chOff x="0" y="0"/>
          <a:chExt cx="0" cy="0"/>
        </a:xfrm>
      </p:grpSpPr>
      <p:pic>
        <p:nvPicPr>
          <p:cNvPr id="63" name="Google Shape;63;p1"/>
          <p:cNvPicPr preferRelativeResize="0"/>
          <p:nvPr/>
        </p:nvPicPr>
        <p:blipFill rotWithShape="1">
          <a:blip r:embed="rId3">
            <a:alphaModFix/>
          </a:blip>
          <a:srcRect b="0" l="0" r="0" t="0"/>
          <a:stretch/>
        </p:blipFill>
        <p:spPr>
          <a:xfrm>
            <a:off x="12897" y="-182365"/>
            <a:ext cx="7571521" cy="10696680"/>
          </a:xfrm>
          <a:prstGeom prst="rect">
            <a:avLst/>
          </a:prstGeom>
          <a:noFill/>
          <a:ln>
            <a:noFill/>
          </a:ln>
        </p:spPr>
      </p:pic>
      <p:sp>
        <p:nvSpPr>
          <p:cNvPr id="64" name="Google Shape;64;p1"/>
          <p:cNvSpPr/>
          <p:nvPr/>
        </p:nvSpPr>
        <p:spPr>
          <a:xfrm>
            <a:off x="274960" y="1272045"/>
            <a:ext cx="7009800" cy="699600"/>
          </a:xfrm>
          <a:prstGeom prst="rect">
            <a:avLst/>
          </a:prstGeom>
          <a:noFill/>
          <a:ln cap="flat" cmpd="sng" w="9525">
            <a:solidFill>
              <a:schemeClr val="lt1"/>
            </a:solidFill>
            <a:prstDash val="solid"/>
            <a:round/>
            <a:headEnd len="sm" w="sm" type="none"/>
            <a:tailEnd len="sm" w="sm" type="none"/>
          </a:ln>
        </p:spPr>
        <p:txBody>
          <a:bodyPr anchorCtr="0" anchor="t"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2000"/>
              <a:buFont typeface="Arial"/>
              <a:buNone/>
            </a:pPr>
            <a:r>
              <a:rPr b="1" lang="pt-BR" sz="2000">
                <a:latin typeface="Times New Roman"/>
                <a:ea typeface="Times New Roman"/>
                <a:cs typeface="Times New Roman"/>
                <a:sym typeface="Times New Roman"/>
              </a:rPr>
              <a:t>Informação e Educação a partir dos </a:t>
            </a:r>
            <a:r>
              <a:rPr b="1" i="1" lang="pt-BR" sz="2000">
                <a:latin typeface="Times New Roman"/>
                <a:ea typeface="Times New Roman"/>
                <a:cs typeface="Times New Roman"/>
                <a:sym typeface="Times New Roman"/>
              </a:rPr>
              <a:t>Comic Book </a:t>
            </a:r>
            <a:r>
              <a:rPr b="1" i="1" lang="pt-BR" sz="2000">
                <a:latin typeface="Times New Roman"/>
                <a:ea typeface="Times New Roman"/>
                <a:cs typeface="Times New Roman"/>
                <a:sym typeface="Times New Roman"/>
              </a:rPr>
              <a:t>Contracts</a:t>
            </a:r>
            <a:endParaRPr b="0" i="0" sz="1800" u="none" cap="none" strike="noStrike">
              <a:solidFill>
                <a:srgbClr val="000000"/>
              </a:solidFill>
              <a:latin typeface="Arial"/>
              <a:ea typeface="Arial"/>
              <a:cs typeface="Arial"/>
              <a:sym typeface="Arial"/>
            </a:endParaRPr>
          </a:p>
        </p:txBody>
      </p:sp>
      <p:sp>
        <p:nvSpPr>
          <p:cNvPr id="65" name="Google Shape;65;p1"/>
          <p:cNvSpPr/>
          <p:nvPr/>
        </p:nvSpPr>
        <p:spPr>
          <a:xfrm>
            <a:off x="401835" y="1703353"/>
            <a:ext cx="6756000" cy="516600"/>
          </a:xfrm>
          <a:prstGeom prst="rect">
            <a:avLst/>
          </a:prstGeom>
          <a:noFill/>
          <a:ln>
            <a:noFill/>
          </a:ln>
        </p:spPr>
        <p:txBody>
          <a:bodyPr anchorCtr="0" anchor="t"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400"/>
              <a:buFont typeface="Arial"/>
              <a:buNone/>
            </a:pPr>
            <a:r>
              <a:rPr b="0" i="0" lang="pt-BR" u="none" cap="none" strike="noStrike">
                <a:solidFill>
                  <a:srgbClr val="000000"/>
                </a:solidFill>
                <a:latin typeface="Calibri"/>
                <a:ea typeface="Calibri"/>
                <a:cs typeface="Calibri"/>
                <a:sym typeface="Calibri"/>
              </a:rPr>
              <a:t>Julia Gandin </a:t>
            </a:r>
            <a:r>
              <a:rPr lang="pt-BR">
                <a:latin typeface="Calibri"/>
                <a:ea typeface="Calibri"/>
                <a:cs typeface="Calibri"/>
                <a:sym typeface="Calibri"/>
              </a:rPr>
              <a:t>Araújo</a:t>
            </a:r>
            <a:r>
              <a:rPr b="0" i="0" lang="pt-BR" u="none" cap="none" strike="noStrike">
                <a:solidFill>
                  <a:srgbClr val="000000"/>
                </a:solidFill>
                <a:latin typeface="Calibri"/>
                <a:ea typeface="Calibri"/>
                <a:cs typeface="Calibri"/>
                <a:sym typeface="Calibri"/>
              </a:rPr>
              <a:t>, UFRN, </a:t>
            </a:r>
            <a:r>
              <a:rPr b="0" i="0" lang="pt-BR" cap="none" strike="noStrike">
                <a:latin typeface="Calibri"/>
                <a:ea typeface="Calibri"/>
                <a:cs typeface="Calibri"/>
                <a:sym typeface="Calibri"/>
              </a:rPr>
              <a:t>julia.araujo.708@ufrn.br</a:t>
            </a:r>
            <a:r>
              <a:rPr lang="pt-BR">
                <a:latin typeface="Calibri"/>
                <a:ea typeface="Calibri"/>
                <a:cs typeface="Calibri"/>
                <a:sym typeface="Calibri"/>
              </a:rPr>
              <a:t>; </a:t>
            </a:r>
            <a:endParaRPr>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400"/>
              <a:buFont typeface="Arial"/>
              <a:buNone/>
            </a:pPr>
            <a:r>
              <a:rPr lang="pt-BR">
                <a:latin typeface="Calibri"/>
                <a:ea typeface="Calibri"/>
                <a:cs typeface="Calibri"/>
                <a:sym typeface="Calibri"/>
              </a:rPr>
              <a:t>Fabrício Germano Alves, UFRN, </a:t>
            </a:r>
            <a:r>
              <a:rPr lang="pt-BR">
                <a:solidFill>
                  <a:schemeClr val="dk1"/>
                </a:solidFill>
                <a:highlight>
                  <a:srgbClr val="FFFFFF"/>
                </a:highlight>
                <a:latin typeface="Calibri"/>
                <a:ea typeface="Calibri"/>
                <a:cs typeface="Calibri"/>
                <a:sym typeface="Calibri"/>
              </a:rPr>
              <a:t>fabriciodireito@gmail.com</a:t>
            </a:r>
            <a:endParaRPr sz="1600">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6" name="Google Shape;66;p1"/>
          <p:cNvSpPr/>
          <p:nvPr/>
        </p:nvSpPr>
        <p:spPr>
          <a:xfrm>
            <a:off x="4189320" y="4255920"/>
            <a:ext cx="2649240" cy="364680"/>
          </a:xfrm>
          <a:prstGeom prst="rect">
            <a:avLst/>
          </a:prstGeom>
          <a:noFill/>
          <a:ln>
            <a:noFill/>
          </a:ln>
        </p:spPr>
        <p:txBody>
          <a:bodyPr anchorCtr="0" anchor="t"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800"/>
              <a:buFont typeface="Arial"/>
              <a:buNone/>
            </a:pPr>
            <a:r>
              <a:rPr b="0" i="0" lang="pt-BR" sz="1800" u="none" cap="none" strike="noStrike">
                <a:solidFill>
                  <a:srgbClr val="FFFFFF"/>
                </a:solidFill>
                <a:latin typeface="Calibri"/>
                <a:ea typeface="Calibri"/>
                <a:cs typeface="Calibri"/>
                <a:sym typeface="Calibri"/>
              </a:rPr>
              <a:t>Imagem </a:t>
            </a:r>
            <a:r>
              <a:rPr b="0" i="0" lang="pt-BR" sz="1200" u="none" cap="none" strike="noStrike">
                <a:solidFill>
                  <a:srgbClr val="FFFFFF"/>
                </a:solidFill>
                <a:latin typeface="Calibri"/>
                <a:ea typeface="Calibri"/>
                <a:cs typeface="Calibri"/>
                <a:sym typeface="Calibri"/>
              </a:rPr>
              <a:t>(caso seja oportuno)</a:t>
            </a:r>
            <a:endParaRPr b="0" i="0" sz="1800" u="none" cap="none" strike="noStrike">
              <a:solidFill>
                <a:srgbClr val="000000"/>
              </a:solidFill>
              <a:latin typeface="Arial"/>
              <a:ea typeface="Arial"/>
              <a:cs typeface="Arial"/>
              <a:sym typeface="Arial"/>
            </a:endParaRPr>
          </a:p>
        </p:txBody>
      </p:sp>
      <p:sp>
        <p:nvSpPr>
          <p:cNvPr id="67" name="Google Shape;67;p1"/>
          <p:cNvSpPr/>
          <p:nvPr/>
        </p:nvSpPr>
        <p:spPr>
          <a:xfrm>
            <a:off x="359400" y="2241250"/>
            <a:ext cx="6840900" cy="1422900"/>
          </a:xfrm>
          <a:prstGeom prst="rect">
            <a:avLst/>
          </a:prstGeom>
          <a:noFill/>
          <a:ln>
            <a:noFill/>
          </a:ln>
        </p:spPr>
        <p:txBody>
          <a:bodyPr anchorCtr="0" anchor="t" bIns="45000" lIns="90000" spcFirstLastPara="1" rIns="90000" wrap="square" tIns="45000">
            <a:noAutofit/>
          </a:bodyPr>
          <a:lstStyle/>
          <a:p>
            <a:pPr indent="0" lvl="0" marL="0" marR="0" rtl="0" algn="just">
              <a:lnSpc>
                <a:spcPct val="100000"/>
              </a:lnSpc>
              <a:spcBef>
                <a:spcPts val="0"/>
              </a:spcBef>
              <a:spcAft>
                <a:spcPts val="0"/>
              </a:spcAft>
              <a:buClr>
                <a:srgbClr val="000000"/>
              </a:buClr>
              <a:buSzPts val="1800"/>
              <a:buFont typeface="Arial"/>
              <a:buNone/>
            </a:pPr>
            <a:r>
              <a:rPr b="1" i="0" lang="pt-BR" sz="1800" u="none" cap="none" strike="noStrike">
                <a:solidFill>
                  <a:srgbClr val="000000"/>
                </a:solidFill>
                <a:latin typeface="Calibri"/>
                <a:ea typeface="Calibri"/>
                <a:cs typeface="Calibri"/>
                <a:sym typeface="Calibri"/>
              </a:rPr>
              <a:t>INTRODUÇÃO</a:t>
            </a:r>
            <a:endParaRPr b="0" i="0" sz="18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200"/>
              <a:buFont typeface="Arial"/>
              <a:buNone/>
            </a:pPr>
            <a:r>
              <a:rPr lang="pt-BR" sz="1200">
                <a:latin typeface="Calibri"/>
                <a:ea typeface="Calibri"/>
                <a:cs typeface="Calibri"/>
                <a:sym typeface="Calibri"/>
              </a:rPr>
              <a:t>Os </a:t>
            </a:r>
            <a:r>
              <a:rPr i="1" lang="pt-BR" sz="1200">
                <a:latin typeface="Calibri"/>
                <a:ea typeface="Calibri"/>
                <a:cs typeface="Calibri"/>
                <a:sym typeface="Calibri"/>
              </a:rPr>
              <a:t>Comic Book Contracts</a:t>
            </a:r>
            <a:r>
              <a:rPr lang="pt-BR" sz="1200">
                <a:latin typeface="Calibri"/>
                <a:ea typeface="Calibri"/>
                <a:cs typeface="Calibri"/>
                <a:sym typeface="Calibri"/>
              </a:rPr>
              <a:t> (contratos em quadrinhos) cuja </a:t>
            </a:r>
            <a:r>
              <a:rPr lang="pt-BR" sz="1200">
                <a:latin typeface="Calibri"/>
                <a:ea typeface="Calibri"/>
                <a:cs typeface="Calibri"/>
                <a:sym typeface="Calibri"/>
              </a:rPr>
              <a:t>origem</a:t>
            </a:r>
            <a:r>
              <a:rPr lang="pt-BR" sz="1200">
                <a:latin typeface="Calibri"/>
                <a:ea typeface="Calibri"/>
                <a:cs typeface="Calibri"/>
                <a:sym typeface="Calibri"/>
              </a:rPr>
              <a:t> encontra-se na </a:t>
            </a:r>
            <a:r>
              <a:rPr lang="pt-BR" sz="1200">
                <a:latin typeface="Calibri"/>
                <a:ea typeface="Calibri"/>
                <a:cs typeface="Calibri"/>
                <a:sym typeface="Calibri"/>
              </a:rPr>
              <a:t>África</a:t>
            </a:r>
            <a:r>
              <a:rPr lang="pt-BR" sz="1200">
                <a:latin typeface="Calibri"/>
                <a:ea typeface="Calibri"/>
                <a:cs typeface="Calibri"/>
                <a:sym typeface="Calibri"/>
              </a:rPr>
              <a:t> do Sul, seriam uma modalidade em que ocorre a utilização da linguagem cartunesca para repassar as informações que são descritas nos instrumentos contratuais. Nesse sentido, observa-se também a existência de dois fenômenos: a necessidade de garantir o consentimento livre e esclarecido das partes em uma relação contratual, bem como esforço do Direito em adequar sua linguagem para que as pessoas externas à </a:t>
            </a:r>
            <a:r>
              <a:rPr lang="pt-BR" sz="1200">
                <a:latin typeface="Calibri"/>
                <a:ea typeface="Calibri"/>
                <a:cs typeface="Calibri"/>
                <a:sym typeface="Calibri"/>
              </a:rPr>
              <a:t>área</a:t>
            </a:r>
            <a:r>
              <a:rPr lang="pt-BR" sz="1200">
                <a:latin typeface="Calibri"/>
                <a:ea typeface="Calibri"/>
                <a:cs typeface="Calibri"/>
                <a:sym typeface="Calibri"/>
              </a:rPr>
              <a:t> possam de fato compreender as </a:t>
            </a:r>
            <a:r>
              <a:rPr lang="pt-BR" sz="1200">
                <a:latin typeface="Calibri"/>
                <a:ea typeface="Calibri"/>
                <a:cs typeface="Calibri"/>
                <a:sym typeface="Calibri"/>
              </a:rPr>
              <a:t>circunstâncias jurídicas</a:t>
            </a:r>
            <a:r>
              <a:rPr lang="pt-BR" sz="1200">
                <a:latin typeface="Calibri"/>
                <a:ea typeface="Calibri"/>
                <a:cs typeface="Calibri"/>
                <a:sym typeface="Calibri"/>
              </a:rPr>
              <a:t> as quais estão inseridas. </a:t>
            </a:r>
            <a:endParaRPr b="0" i="0" sz="1200" u="none" cap="none" strike="noStrike">
              <a:solidFill>
                <a:srgbClr val="000000"/>
              </a:solidFill>
              <a:latin typeface="Arial"/>
              <a:ea typeface="Arial"/>
              <a:cs typeface="Arial"/>
              <a:sym typeface="Arial"/>
            </a:endParaRPr>
          </a:p>
        </p:txBody>
      </p:sp>
      <p:sp>
        <p:nvSpPr>
          <p:cNvPr id="68" name="Google Shape;68;p1"/>
          <p:cNvSpPr/>
          <p:nvPr/>
        </p:nvSpPr>
        <p:spPr>
          <a:xfrm>
            <a:off x="4082575" y="8044075"/>
            <a:ext cx="1992300" cy="1461900"/>
          </a:xfrm>
          <a:prstGeom prst="rect">
            <a:avLst/>
          </a:prstGeom>
          <a:noFill/>
          <a:ln>
            <a:noFill/>
          </a:ln>
        </p:spPr>
        <p:txBody>
          <a:bodyPr anchorCtr="0" anchor="t" bIns="45000" lIns="90000" spcFirstLastPara="1" rIns="90000" wrap="square" tIns="45000">
            <a:noAutofit/>
          </a:bodyPr>
          <a:lstStyle/>
          <a:p>
            <a:pPr indent="0" lvl="0" marL="0" marR="0" rtl="0" algn="just">
              <a:lnSpc>
                <a:spcPct val="100000"/>
              </a:lnSpc>
              <a:spcBef>
                <a:spcPts val="0"/>
              </a:spcBef>
              <a:spcAft>
                <a:spcPts val="0"/>
              </a:spcAft>
              <a:buClr>
                <a:srgbClr val="000000"/>
              </a:buClr>
              <a:buSzPts val="1800"/>
              <a:buFont typeface="Arial"/>
              <a:buNone/>
            </a:pPr>
            <a:r>
              <a:rPr b="1" i="0" lang="pt-BR" sz="1800" u="none" cap="none" strike="noStrike">
                <a:solidFill>
                  <a:srgbClr val="000000"/>
                </a:solidFill>
                <a:latin typeface="Calibri"/>
                <a:ea typeface="Calibri"/>
                <a:cs typeface="Calibri"/>
                <a:sym typeface="Calibri"/>
              </a:rPr>
              <a:t>REFERÊNCIAS </a:t>
            </a:r>
            <a:endParaRPr b="0" i="0" sz="18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200"/>
              <a:buFont typeface="Arial"/>
              <a:buNone/>
            </a:pPr>
            <a:r>
              <a:rPr lang="pt-BR" sz="1200">
                <a:solidFill>
                  <a:schemeClr val="dk1"/>
                </a:solidFill>
                <a:latin typeface="Calibri"/>
                <a:ea typeface="Calibri"/>
                <a:cs typeface="Calibri"/>
                <a:sym typeface="Calibri"/>
              </a:rPr>
              <a:t>GIANCASPRO, Mark. Picture-Perfect or Potentially Perilous? Assessing the Validity of ‘Comic Contracts’. The Comics Grid: Journal Of Comics Scholarship, Adelaide, v. 7, n. 10, p. 1-27, jul. 2020.</a:t>
            </a:r>
            <a:endParaRPr i="0" sz="1200" u="none" cap="none" strike="noStrike">
              <a:solidFill>
                <a:schemeClr val="dk1"/>
              </a:solidFill>
              <a:latin typeface="Calibri"/>
              <a:ea typeface="Calibri"/>
              <a:cs typeface="Calibri"/>
              <a:sym typeface="Calibri"/>
            </a:endParaRPr>
          </a:p>
        </p:txBody>
      </p:sp>
      <p:sp>
        <p:nvSpPr>
          <p:cNvPr id="69" name="Google Shape;69;p1"/>
          <p:cNvSpPr/>
          <p:nvPr/>
        </p:nvSpPr>
        <p:spPr>
          <a:xfrm>
            <a:off x="372210" y="3698550"/>
            <a:ext cx="3427200" cy="1187700"/>
          </a:xfrm>
          <a:prstGeom prst="rect">
            <a:avLst/>
          </a:prstGeom>
          <a:noFill/>
          <a:ln>
            <a:noFill/>
          </a:ln>
        </p:spPr>
        <p:txBody>
          <a:bodyPr anchorCtr="0" anchor="t" bIns="45000" lIns="90000" spcFirstLastPara="1" rIns="90000" wrap="square" tIns="45000">
            <a:noAutofit/>
          </a:bodyPr>
          <a:lstStyle/>
          <a:p>
            <a:pPr indent="0" lvl="0" marL="0" marR="0" rtl="0" algn="just">
              <a:lnSpc>
                <a:spcPct val="100000"/>
              </a:lnSpc>
              <a:spcBef>
                <a:spcPts val="0"/>
              </a:spcBef>
              <a:spcAft>
                <a:spcPts val="0"/>
              </a:spcAft>
              <a:buClr>
                <a:srgbClr val="000000"/>
              </a:buClr>
              <a:buSzPts val="1800"/>
              <a:buFont typeface="Arial"/>
              <a:buNone/>
            </a:pPr>
            <a:r>
              <a:rPr b="1" i="0" lang="pt-BR" sz="1800" u="none" cap="none" strike="noStrike">
                <a:solidFill>
                  <a:srgbClr val="000000"/>
                </a:solidFill>
                <a:latin typeface="Calibri"/>
                <a:ea typeface="Calibri"/>
                <a:cs typeface="Calibri"/>
                <a:sym typeface="Calibri"/>
              </a:rPr>
              <a:t>OBJETIVOS</a:t>
            </a:r>
            <a:endParaRPr b="0" i="0" sz="18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200"/>
              <a:buFont typeface="Arial"/>
              <a:buNone/>
            </a:pPr>
            <a:r>
              <a:rPr lang="pt-BR" sz="1200">
                <a:latin typeface="Calibri"/>
                <a:ea typeface="Calibri"/>
                <a:cs typeface="Calibri"/>
                <a:sym typeface="Calibri"/>
              </a:rPr>
              <a:t>O objetivo principal do trabalho consiste mostrar como essa modalidade contratual pode </a:t>
            </a:r>
            <a:r>
              <a:rPr lang="pt-BR" sz="1200">
                <a:latin typeface="Calibri"/>
                <a:ea typeface="Calibri"/>
                <a:cs typeface="Calibri"/>
                <a:sym typeface="Calibri"/>
              </a:rPr>
              <a:t>contribuir</a:t>
            </a:r>
            <a:r>
              <a:rPr lang="pt-BR" sz="1200">
                <a:latin typeface="Calibri"/>
                <a:ea typeface="Calibri"/>
                <a:cs typeface="Calibri"/>
                <a:sym typeface="Calibri"/>
              </a:rPr>
              <a:t> para a </a:t>
            </a:r>
            <a:r>
              <a:rPr lang="pt-BR" sz="1200">
                <a:latin typeface="Calibri"/>
                <a:ea typeface="Calibri"/>
                <a:cs typeface="Calibri"/>
                <a:sym typeface="Calibri"/>
              </a:rPr>
              <a:t>informação</a:t>
            </a:r>
            <a:r>
              <a:rPr lang="pt-BR" sz="1200">
                <a:latin typeface="Calibri"/>
                <a:ea typeface="Calibri"/>
                <a:cs typeface="Calibri"/>
                <a:sym typeface="Calibri"/>
              </a:rPr>
              <a:t> e a </a:t>
            </a:r>
            <a:r>
              <a:rPr lang="pt-BR" sz="1200">
                <a:latin typeface="Calibri"/>
                <a:ea typeface="Calibri"/>
                <a:cs typeface="Calibri"/>
                <a:sym typeface="Calibri"/>
              </a:rPr>
              <a:t>educação</a:t>
            </a:r>
            <a:r>
              <a:rPr lang="pt-BR" sz="1200">
                <a:latin typeface="Calibri"/>
                <a:ea typeface="Calibri"/>
                <a:cs typeface="Calibri"/>
                <a:sym typeface="Calibri"/>
              </a:rPr>
              <a:t> das partes que celebram contratos e apresentar pontos relevantes de discussão jurídica.</a:t>
            </a:r>
            <a:endParaRPr b="0" i="0" sz="1200" u="none" cap="none" strike="noStrike">
              <a:solidFill>
                <a:srgbClr val="000000"/>
              </a:solidFill>
              <a:latin typeface="Arial"/>
              <a:ea typeface="Arial"/>
              <a:cs typeface="Arial"/>
              <a:sym typeface="Arial"/>
            </a:endParaRPr>
          </a:p>
        </p:txBody>
      </p:sp>
      <p:sp>
        <p:nvSpPr>
          <p:cNvPr id="70" name="Google Shape;70;p1"/>
          <p:cNvSpPr/>
          <p:nvPr/>
        </p:nvSpPr>
        <p:spPr>
          <a:xfrm rot="-568">
            <a:off x="353100" y="8157625"/>
            <a:ext cx="3630300" cy="1677300"/>
          </a:xfrm>
          <a:prstGeom prst="rect">
            <a:avLst/>
          </a:prstGeom>
          <a:noFill/>
          <a:ln>
            <a:noFill/>
          </a:ln>
        </p:spPr>
        <p:txBody>
          <a:bodyPr anchorCtr="0" anchor="t" bIns="45000" lIns="90000" spcFirstLastPara="1" rIns="90000" wrap="square" tIns="45000">
            <a:noAutofit/>
          </a:bodyPr>
          <a:lstStyle/>
          <a:p>
            <a:pPr indent="0" lvl="0" marL="0" marR="0" rtl="0" algn="just">
              <a:lnSpc>
                <a:spcPct val="100000"/>
              </a:lnSpc>
              <a:spcBef>
                <a:spcPts val="0"/>
              </a:spcBef>
              <a:spcAft>
                <a:spcPts val="0"/>
              </a:spcAft>
              <a:buClr>
                <a:srgbClr val="000000"/>
              </a:buClr>
              <a:buSzPts val="1800"/>
              <a:buFont typeface="Arial"/>
              <a:buNone/>
            </a:pPr>
            <a:r>
              <a:rPr b="1" i="0" lang="pt-BR" sz="1800" u="none" cap="none" strike="noStrike">
                <a:solidFill>
                  <a:srgbClr val="000000"/>
                </a:solidFill>
                <a:latin typeface="Calibri"/>
                <a:ea typeface="Calibri"/>
                <a:cs typeface="Calibri"/>
                <a:sym typeface="Calibri"/>
              </a:rPr>
              <a:t>CONCLUSÃO</a:t>
            </a:r>
            <a:endParaRPr b="0" i="0" sz="18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200"/>
              <a:buFont typeface="Arial"/>
              <a:buNone/>
            </a:pPr>
            <a:r>
              <a:rPr lang="pt-BR" sz="1200">
                <a:latin typeface="Calibri"/>
                <a:ea typeface="Calibri"/>
                <a:cs typeface="Calibri"/>
                <a:sym typeface="Calibri"/>
              </a:rPr>
              <a:t>Os contratos em quadrinhos demonstram ser uma ferramenta de acessibilidade aos termos jurídicos, sendo possível de </a:t>
            </a:r>
            <a:r>
              <a:rPr lang="pt-BR" sz="1200">
                <a:latin typeface="Calibri"/>
                <a:ea typeface="Calibri"/>
                <a:cs typeface="Calibri"/>
                <a:sym typeface="Calibri"/>
              </a:rPr>
              <a:t>ser aplicado</a:t>
            </a:r>
            <a:r>
              <a:rPr lang="pt-BR" sz="1200">
                <a:latin typeface="Calibri"/>
                <a:ea typeface="Calibri"/>
                <a:cs typeface="Calibri"/>
                <a:sym typeface="Calibri"/>
              </a:rPr>
              <a:t> em contextos de contrato de trabalho e relações consumeristas. Porém se deve atentar </a:t>
            </a:r>
            <a:r>
              <a:rPr lang="pt-BR" sz="1200">
                <a:latin typeface="Calibri"/>
                <a:ea typeface="Calibri"/>
                <a:cs typeface="Calibri"/>
                <a:sym typeface="Calibri"/>
              </a:rPr>
              <a:t>às</a:t>
            </a:r>
            <a:r>
              <a:rPr lang="pt-BR" sz="1200">
                <a:latin typeface="Calibri"/>
                <a:ea typeface="Calibri"/>
                <a:cs typeface="Calibri"/>
                <a:sym typeface="Calibri"/>
              </a:rPr>
              <a:t> suas limitações nas questões interpretativas e o processo de transformar um termo jurídico em imagem. </a:t>
            </a:r>
            <a:endParaRPr b="0" i="0" sz="1200" u="none" cap="none" strike="noStrike">
              <a:solidFill>
                <a:srgbClr val="000000"/>
              </a:solidFill>
              <a:latin typeface="Arial"/>
              <a:ea typeface="Arial"/>
              <a:cs typeface="Arial"/>
              <a:sym typeface="Arial"/>
            </a:endParaRPr>
          </a:p>
        </p:txBody>
      </p:sp>
      <p:sp>
        <p:nvSpPr>
          <p:cNvPr id="71" name="Google Shape;71;p1"/>
          <p:cNvSpPr/>
          <p:nvPr/>
        </p:nvSpPr>
        <p:spPr>
          <a:xfrm>
            <a:off x="3814725" y="3698553"/>
            <a:ext cx="3398400" cy="1187700"/>
          </a:xfrm>
          <a:prstGeom prst="rect">
            <a:avLst/>
          </a:prstGeom>
          <a:noFill/>
          <a:ln>
            <a:noFill/>
          </a:ln>
        </p:spPr>
        <p:txBody>
          <a:bodyPr anchorCtr="0" anchor="t" bIns="45000" lIns="90000" spcFirstLastPara="1" rIns="90000" wrap="square" tIns="45000">
            <a:noAutofit/>
          </a:bodyPr>
          <a:lstStyle/>
          <a:p>
            <a:pPr indent="0" lvl="0" marL="0" marR="0" rtl="0" algn="just">
              <a:lnSpc>
                <a:spcPct val="100000"/>
              </a:lnSpc>
              <a:spcBef>
                <a:spcPts val="0"/>
              </a:spcBef>
              <a:spcAft>
                <a:spcPts val="0"/>
              </a:spcAft>
              <a:buClr>
                <a:srgbClr val="000000"/>
              </a:buClr>
              <a:buSzPts val="1800"/>
              <a:buFont typeface="Arial"/>
              <a:buNone/>
            </a:pPr>
            <a:r>
              <a:rPr b="1" i="0" lang="pt-BR" sz="1800" u="none" cap="none" strike="noStrike">
                <a:solidFill>
                  <a:srgbClr val="000000"/>
                </a:solidFill>
                <a:latin typeface="Calibri"/>
                <a:ea typeface="Calibri"/>
                <a:cs typeface="Calibri"/>
                <a:sym typeface="Calibri"/>
              </a:rPr>
              <a:t>METODOLOGIA</a:t>
            </a:r>
            <a:endParaRPr b="0" i="0" sz="18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200"/>
              <a:buFont typeface="Arial"/>
              <a:buNone/>
            </a:pPr>
            <a:r>
              <a:rPr lang="pt-BR" sz="1200">
                <a:latin typeface="Calibri"/>
                <a:ea typeface="Calibri"/>
                <a:cs typeface="Calibri"/>
                <a:sym typeface="Calibri"/>
              </a:rPr>
              <a:t>Trata-se de uma pesquisa indutiva, na qual se explora premissas simples para gerar um resultado mais geral, sendo também qualitativa e descritiva. Devido a presença referencial de artigos </a:t>
            </a:r>
            <a:r>
              <a:rPr lang="pt-BR" sz="1200">
                <a:latin typeface="Calibri"/>
                <a:ea typeface="Calibri"/>
                <a:cs typeface="Calibri"/>
                <a:sym typeface="Calibri"/>
              </a:rPr>
              <a:t>científicos</a:t>
            </a:r>
            <a:r>
              <a:rPr lang="pt-BR" sz="1200">
                <a:latin typeface="Calibri"/>
                <a:ea typeface="Calibri"/>
                <a:cs typeface="Calibri"/>
                <a:sym typeface="Calibri"/>
              </a:rPr>
              <a:t> e </a:t>
            </a:r>
            <a:r>
              <a:rPr lang="pt-BR" sz="1200">
                <a:latin typeface="Calibri"/>
                <a:ea typeface="Calibri"/>
                <a:cs typeface="Calibri"/>
                <a:sym typeface="Calibri"/>
              </a:rPr>
              <a:t>documentos</a:t>
            </a:r>
            <a:r>
              <a:rPr lang="pt-BR" sz="1200">
                <a:latin typeface="Calibri"/>
                <a:ea typeface="Calibri"/>
                <a:cs typeface="Calibri"/>
                <a:sym typeface="Calibri"/>
              </a:rPr>
              <a:t> contratuais, confirma-se a presença do </a:t>
            </a:r>
            <a:r>
              <a:rPr lang="pt-BR" sz="1200">
                <a:latin typeface="Calibri"/>
                <a:ea typeface="Calibri"/>
                <a:cs typeface="Calibri"/>
                <a:sym typeface="Calibri"/>
              </a:rPr>
              <a:t>método</a:t>
            </a:r>
            <a:r>
              <a:rPr lang="pt-BR" sz="1200">
                <a:latin typeface="Calibri"/>
                <a:ea typeface="Calibri"/>
                <a:cs typeface="Calibri"/>
                <a:sym typeface="Calibri"/>
              </a:rPr>
              <a:t> bibliográfico. </a:t>
            </a:r>
            <a:endParaRPr b="0" i="0" sz="1200" u="none" cap="none" strike="noStrike">
              <a:solidFill>
                <a:srgbClr val="000000"/>
              </a:solidFill>
              <a:latin typeface="Arial"/>
              <a:ea typeface="Arial"/>
              <a:cs typeface="Arial"/>
              <a:sym typeface="Arial"/>
            </a:endParaRPr>
          </a:p>
        </p:txBody>
      </p:sp>
      <p:sp>
        <p:nvSpPr>
          <p:cNvPr id="72" name="Google Shape;72;p1"/>
          <p:cNvSpPr/>
          <p:nvPr/>
        </p:nvSpPr>
        <p:spPr>
          <a:xfrm>
            <a:off x="359400" y="5010925"/>
            <a:ext cx="3617700" cy="3146400"/>
          </a:xfrm>
          <a:prstGeom prst="rect">
            <a:avLst/>
          </a:prstGeom>
          <a:noFill/>
          <a:ln>
            <a:noFill/>
          </a:ln>
        </p:spPr>
        <p:txBody>
          <a:bodyPr anchorCtr="0" anchor="t" bIns="45000" lIns="90000" spcFirstLastPara="1" rIns="90000" wrap="square" tIns="45000">
            <a:noAutofit/>
          </a:bodyPr>
          <a:lstStyle/>
          <a:p>
            <a:pPr indent="0" lvl="0" marL="0" marR="0" rtl="0" algn="just">
              <a:lnSpc>
                <a:spcPct val="100000"/>
              </a:lnSpc>
              <a:spcBef>
                <a:spcPts val="0"/>
              </a:spcBef>
              <a:spcAft>
                <a:spcPts val="0"/>
              </a:spcAft>
              <a:buClr>
                <a:srgbClr val="000000"/>
              </a:buClr>
              <a:buSzPts val="1800"/>
              <a:buFont typeface="Arial"/>
              <a:buNone/>
            </a:pPr>
            <a:r>
              <a:rPr b="1" i="0" lang="pt-BR" sz="1800" u="none" cap="none" strike="noStrike">
                <a:solidFill>
                  <a:srgbClr val="000000"/>
                </a:solidFill>
                <a:latin typeface="Calibri"/>
                <a:ea typeface="Calibri"/>
                <a:cs typeface="Calibri"/>
                <a:sym typeface="Calibri"/>
              </a:rPr>
              <a:t>RESULTADOS</a:t>
            </a:r>
            <a:endParaRPr b="0" i="0" sz="18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1200"/>
              <a:buFont typeface="Arial"/>
              <a:buNone/>
            </a:pPr>
            <a:r>
              <a:rPr lang="pt-BR" sz="1200">
                <a:solidFill>
                  <a:schemeClr val="dk1"/>
                </a:solidFill>
                <a:latin typeface="Calibri"/>
                <a:ea typeface="Calibri"/>
                <a:cs typeface="Calibri"/>
                <a:sym typeface="Calibri"/>
              </a:rPr>
              <a:t>O uso dos </a:t>
            </a:r>
            <a:r>
              <a:rPr i="1" lang="pt-BR" sz="1200">
                <a:solidFill>
                  <a:schemeClr val="dk1"/>
                </a:solidFill>
                <a:latin typeface="Calibri"/>
                <a:ea typeface="Calibri"/>
                <a:cs typeface="Calibri"/>
                <a:sym typeface="Calibri"/>
              </a:rPr>
              <a:t>Comics Book Contracts</a:t>
            </a:r>
            <a:r>
              <a:rPr lang="pt-BR" sz="1200">
                <a:solidFill>
                  <a:schemeClr val="dk1"/>
                </a:solidFill>
                <a:latin typeface="Calibri"/>
                <a:ea typeface="Calibri"/>
                <a:cs typeface="Calibri"/>
                <a:sym typeface="Calibri"/>
              </a:rPr>
              <a:t> advém de uma tentativa de transmitir uma mensagem de cunho jurídico de forma mais </a:t>
            </a:r>
            <a:r>
              <a:rPr lang="pt-BR" sz="1200">
                <a:solidFill>
                  <a:schemeClr val="dk1"/>
                </a:solidFill>
                <a:latin typeface="Calibri"/>
                <a:ea typeface="Calibri"/>
                <a:cs typeface="Calibri"/>
                <a:sym typeface="Calibri"/>
              </a:rPr>
              <a:t>eficaz a partir de quadrinhos, uma vez que a linguagem do Direito mostra-se, em diversas ocasiões, inerentemente complexa</a:t>
            </a:r>
            <a:r>
              <a:rPr lang="pt-BR" sz="1200">
                <a:solidFill>
                  <a:schemeClr val="dk1"/>
                </a:solidFill>
                <a:latin typeface="Calibri"/>
                <a:ea typeface="Calibri"/>
                <a:cs typeface="Calibri"/>
                <a:sym typeface="Calibri"/>
              </a:rPr>
              <a:t> (Giancaspro, 2020). Dentre os benefícios apontados pela escolha desse modelo estaria um processo de contratação mais </a:t>
            </a:r>
            <a:r>
              <a:rPr lang="pt-BR" sz="1200">
                <a:solidFill>
                  <a:schemeClr val="dk1"/>
                </a:solidFill>
                <a:latin typeface="Calibri"/>
                <a:ea typeface="Calibri"/>
                <a:cs typeface="Calibri"/>
                <a:sym typeface="Calibri"/>
              </a:rPr>
              <a:t>transparente, no sentido da partes compreenderem em sua totalidade as informações a serem repassadas. Em relação a suas desvantagens, existe a possibilidade de uma imagem ter múltiplos significados e, por consequência, haver uma má interpretação, além disso, há termos legais cuja concepção detém uma dificuldade grande de se resumir em imagens (Giancaspro, 2020).</a:t>
            </a:r>
            <a:endParaRPr b="0" i="0" sz="1200" u="none" cap="none" strike="noStrike">
              <a:solidFill>
                <a:srgbClr val="000000"/>
              </a:solidFill>
              <a:latin typeface="Arial"/>
              <a:ea typeface="Arial"/>
              <a:cs typeface="Arial"/>
              <a:sym typeface="Arial"/>
            </a:endParaRPr>
          </a:p>
        </p:txBody>
      </p:sp>
      <p:pic>
        <p:nvPicPr>
          <p:cNvPr id="73" name="Google Shape;73;p1"/>
          <p:cNvPicPr preferRelativeResize="0"/>
          <p:nvPr/>
        </p:nvPicPr>
        <p:blipFill rotWithShape="1">
          <a:blip r:embed="rId4">
            <a:alphaModFix/>
          </a:blip>
          <a:srcRect b="0" l="0" r="0" t="0"/>
          <a:stretch/>
        </p:blipFill>
        <p:spPr>
          <a:xfrm>
            <a:off x="293760" y="117360"/>
            <a:ext cx="3004920" cy="1199880"/>
          </a:xfrm>
          <a:prstGeom prst="rect">
            <a:avLst/>
          </a:prstGeom>
          <a:noFill/>
          <a:ln>
            <a:noFill/>
          </a:ln>
        </p:spPr>
      </p:pic>
      <p:sp>
        <p:nvSpPr>
          <p:cNvPr id="74" name="Google Shape;74;p1"/>
          <p:cNvSpPr txBox="1"/>
          <p:nvPr/>
        </p:nvSpPr>
        <p:spPr>
          <a:xfrm>
            <a:off x="4449875" y="5199325"/>
            <a:ext cx="2363100" cy="161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0" i="0" lang="pt-BR" sz="1000" u="none" cap="none" strike="noStrike">
                <a:solidFill>
                  <a:srgbClr val="000000"/>
                </a:solidFill>
                <a:latin typeface="Calibri"/>
                <a:ea typeface="Calibri"/>
                <a:cs typeface="Calibri"/>
                <a:sym typeface="Calibri"/>
              </a:rPr>
              <a:t>Imagem 1 - </a:t>
            </a:r>
            <a:r>
              <a:rPr lang="pt-BR" sz="1000">
                <a:latin typeface="Calibri"/>
                <a:ea typeface="Calibri"/>
                <a:cs typeface="Calibri"/>
                <a:sym typeface="Calibri"/>
              </a:rPr>
              <a:t>Exemplo de Comic Contract </a:t>
            </a:r>
            <a:endParaRPr b="0" i="0" sz="1000" u="none" cap="none" strike="noStrike">
              <a:solidFill>
                <a:srgbClr val="000000"/>
              </a:solidFill>
              <a:latin typeface="Calibri"/>
              <a:ea typeface="Calibri"/>
              <a:cs typeface="Calibri"/>
              <a:sym typeface="Calibri"/>
            </a:endParaRPr>
          </a:p>
        </p:txBody>
      </p:sp>
      <p:sp>
        <p:nvSpPr>
          <p:cNvPr id="75" name="Google Shape;75;p1"/>
          <p:cNvSpPr txBox="1"/>
          <p:nvPr/>
        </p:nvSpPr>
        <p:spPr>
          <a:xfrm>
            <a:off x="4432900" y="7698238"/>
            <a:ext cx="2509500" cy="1791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00"/>
              <a:buFont typeface="Arial"/>
              <a:buNone/>
            </a:pPr>
            <a:r>
              <a:rPr b="0" i="0" lang="pt-BR" sz="1000" u="none" cap="none" strike="noStrike">
                <a:solidFill>
                  <a:srgbClr val="000000"/>
                </a:solidFill>
                <a:latin typeface="Calibri"/>
                <a:ea typeface="Calibri"/>
                <a:cs typeface="Calibri"/>
                <a:sym typeface="Calibri"/>
              </a:rPr>
              <a:t>Fonte: </a:t>
            </a:r>
            <a:r>
              <a:rPr lang="pt-BR" sz="1000">
                <a:latin typeface="Calibri"/>
                <a:ea typeface="Calibri"/>
                <a:cs typeface="Calibri"/>
                <a:sym typeface="Calibri"/>
              </a:rPr>
              <a:t>Forbes</a:t>
            </a:r>
            <a:endParaRPr b="0" i="0" sz="1000" u="none" cap="none" strike="noStrike">
              <a:solidFill>
                <a:srgbClr val="000000"/>
              </a:solidFill>
              <a:latin typeface="Calibri"/>
              <a:ea typeface="Calibri"/>
              <a:cs typeface="Calibri"/>
              <a:sym typeface="Calibri"/>
            </a:endParaRPr>
          </a:p>
        </p:txBody>
      </p:sp>
      <p:pic>
        <p:nvPicPr>
          <p:cNvPr id="76" name="Google Shape;76;p1"/>
          <p:cNvPicPr preferRelativeResize="0"/>
          <p:nvPr/>
        </p:nvPicPr>
        <p:blipFill>
          <a:blip r:embed="rId5">
            <a:alphaModFix/>
          </a:blip>
          <a:stretch>
            <a:fillRect/>
          </a:stretch>
        </p:blipFill>
        <p:spPr>
          <a:xfrm>
            <a:off x="4189313" y="5528392"/>
            <a:ext cx="2996651" cy="2169859"/>
          </a:xfrm>
          <a:prstGeom prst="rect">
            <a:avLst/>
          </a:prstGeom>
          <a:solidFill>
            <a:srgbClr val="34C75B"/>
          </a:solidFill>
          <a:ln cap="flat" cmpd="sng" w="38150">
            <a:solidFill>
              <a:srgbClr val="34994F"/>
            </a:solidFill>
            <a:prstDash val="solid"/>
            <a:round/>
            <a:headEnd len="sm" w="sm" type="none"/>
            <a:tailEnd len="sm" w="sm" type="none"/>
          </a:ln>
        </p:spPr>
      </p:pic>
      <p:pic>
        <p:nvPicPr>
          <p:cNvPr id="77" name="Google Shape;77;p1"/>
          <p:cNvPicPr preferRelativeResize="0"/>
          <p:nvPr/>
        </p:nvPicPr>
        <p:blipFill>
          <a:blip r:embed="rId6">
            <a:alphaModFix/>
          </a:blip>
          <a:stretch>
            <a:fillRect/>
          </a:stretch>
        </p:blipFill>
        <p:spPr>
          <a:xfrm>
            <a:off x="6266425" y="8467125"/>
            <a:ext cx="913199" cy="913199"/>
          </a:xfrm>
          <a:prstGeom prst="rect">
            <a:avLst/>
          </a:prstGeom>
          <a:noFill/>
          <a:ln>
            <a:noFill/>
          </a:ln>
        </p:spPr>
      </p:pic>
      <p:sp>
        <p:nvSpPr>
          <p:cNvPr id="78" name="Google Shape;78;p1"/>
          <p:cNvSpPr txBox="1"/>
          <p:nvPr/>
        </p:nvSpPr>
        <p:spPr>
          <a:xfrm>
            <a:off x="6074875" y="8157175"/>
            <a:ext cx="1296300" cy="1791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00"/>
              <a:buFont typeface="Arial"/>
              <a:buNone/>
            </a:pPr>
            <a:r>
              <a:rPr lang="pt-BR" sz="1000">
                <a:latin typeface="Calibri"/>
                <a:ea typeface="Calibri"/>
                <a:cs typeface="Calibri"/>
                <a:sym typeface="Calibri"/>
              </a:rPr>
              <a:t>Contrato completo:</a:t>
            </a:r>
            <a:endParaRPr b="0" i="0" sz="1000" u="none" cap="none" strike="noStrike">
              <a:solidFill>
                <a:srgbClr val="000000"/>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2015-12-02T19:07:00Z</dcterms:created>
  <dc:creator>ASSTEC</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false</vt:bool>
  </property>
  <property fmtid="{D5CDD505-2E9C-101B-9397-08002B2CF9AE}" pid="5" name="ICV">
    <vt:lpwstr>0D36887F5AA949D99BC3C0B81F2CE5F2_13</vt:lpwstr>
  </property>
  <property fmtid="{D5CDD505-2E9C-101B-9397-08002B2CF9AE}" pid="6" name="KSOProductBuildVer">
    <vt:lpwstr>1046-12.2.0.17119</vt:lpwstr>
  </property>
  <property fmtid="{D5CDD505-2E9C-101B-9397-08002B2CF9AE}" pid="7" name="LinksUpToDate">
    <vt:bool>false</vt:bool>
  </property>
  <property fmtid="{D5CDD505-2E9C-101B-9397-08002B2CF9AE}" pid="8" name="MMClips">
    <vt:i4>0</vt:i4>
  </property>
  <property fmtid="{D5CDD505-2E9C-101B-9397-08002B2CF9AE}" pid="9" name="Notes">
    <vt:i4>1</vt:i4>
  </property>
  <property fmtid="{D5CDD505-2E9C-101B-9397-08002B2CF9AE}" pid="10" name="PresentationFormat">
    <vt:lpwstr>Personalizar</vt:lpwstr>
  </property>
  <property fmtid="{D5CDD505-2E9C-101B-9397-08002B2CF9AE}" pid="11" name="ScaleCrop">
    <vt:bool>false</vt:bool>
  </property>
  <property fmtid="{D5CDD505-2E9C-101B-9397-08002B2CF9AE}" pid="12" name="ShareDoc">
    <vt:bool>false</vt:bool>
  </property>
  <property fmtid="{D5CDD505-2E9C-101B-9397-08002B2CF9AE}" pid="13" name="Slides">
    <vt:i4>1</vt:i4>
  </property>
</Properties>
</file>