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10692125" cx="75596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69">
          <p15:clr>
            <a:srgbClr val="A4A3A4"/>
          </p15:clr>
        </p15:guide>
        <p15:guide id="2" pos="22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69" orient="horz"/>
        <p:guide pos="229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fmla="val 19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>
            <p:ph idx="2" type="sldImg"/>
          </p:nvPr>
        </p:nvSpPr>
        <p:spPr>
          <a:xfrm>
            <a:off x="2362200" y="812800"/>
            <a:ext cx="2830513" cy="40052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Google Shape;5;n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" name="Google Shape;6;n"/>
          <p:cNvSpPr txBox="1"/>
          <p:nvPr>
            <p:ph idx="3" type="hdr"/>
          </p:nvPr>
        </p:nvSpPr>
        <p:spPr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0" type="dt"/>
          </p:nvPr>
        </p:nvSpPr>
        <p:spPr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1" type="ftr"/>
          </p:nvPr>
        </p:nvSpPr>
        <p:spPr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12" type="sldNum"/>
          </p:nvPr>
        </p:nvSpPr>
        <p:spPr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pt-BR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/>
          <p:nvPr>
            <p:ph idx="12" type="sldNum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-88900" lvl="0" marL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fld id="{00000000-1234-1234-1234-123412341234}" type="slidenum">
              <a:rPr lang="pt-BR" sz="1400"/>
              <a:t>‹#›</a:t>
            </a:fld>
            <a:endParaRPr sz="1400"/>
          </a:p>
        </p:txBody>
      </p:sp>
      <p:sp>
        <p:nvSpPr>
          <p:cNvPr id="92" name="Google Shape;92;p1:notes"/>
          <p:cNvSpPr/>
          <p:nvPr>
            <p:ph idx="2" type="sldImg"/>
          </p:nvPr>
        </p:nvSpPr>
        <p:spPr>
          <a:xfrm>
            <a:off x="2362200" y="812800"/>
            <a:ext cx="2833688" cy="40084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3" name="Google Shape;93;p1:notes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1" name="Google Shape;21;p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1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" type="body"/>
          </p:nvPr>
        </p:nvSpPr>
        <p:spPr>
          <a:xfrm rot="5400000">
            <a:off x="388145" y="2977357"/>
            <a:ext cx="6783387" cy="652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type="title"/>
          </p:nvPr>
        </p:nvSpPr>
        <p:spPr>
          <a:xfrm rot="5400000">
            <a:off x="1694512" y="4284621"/>
            <a:ext cx="9060817" cy="1630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" type="body"/>
          </p:nvPr>
        </p:nvSpPr>
        <p:spPr>
          <a:xfrm rot="5400000">
            <a:off x="-1612846" y="2701814"/>
            <a:ext cx="9060817" cy="47956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4" name="Google Shape;84;p1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yout Personalizado">
  <p:cSld name="Layout Personalizado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title"/>
          </p:nvPr>
        </p:nvSpPr>
        <p:spPr>
          <a:xfrm>
            <a:off x="377389" y="426595"/>
            <a:ext cx="6800136" cy="17804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9" name="Google Shape;89;p1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 txBox="1"/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" type="subTitle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/>
            </a:lvl1pPr>
            <a:lvl2pPr lvl="1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sz="1654"/>
            </a:lvl2pPr>
            <a:lvl3pPr lvl="2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sz="1490"/>
            </a:lvl3pPr>
            <a:lvl4pPr lvl="3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4pPr>
            <a:lvl5pPr lvl="4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5pPr>
            <a:lvl6pPr lvl="5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6pPr>
            <a:lvl7pPr lvl="6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7pPr>
            <a:lvl8pPr lvl="7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8pPr>
            <a:lvl9pPr lvl="8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9pPr>
          </a:lstStyle>
          <a:p/>
        </p:txBody>
      </p:sp>
      <p:sp>
        <p:nvSpPr>
          <p:cNvPr id="25" name="Google Shape;25;p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/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" type="body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655"/>
              <a:buNone/>
              <a:defRPr sz="1654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490"/>
              <a:buNone/>
              <a:defRPr sz="149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" type="body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2" type="body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/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" type="body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4" name="Google Shape;44;p6"/>
          <p:cNvSpPr txBox="1"/>
          <p:nvPr>
            <p:ph idx="2" type="body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3" type="body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6" name="Google Shape;46;p6"/>
          <p:cNvSpPr txBox="1"/>
          <p:nvPr>
            <p:ph idx="4" type="body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" type="body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6557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645"/>
              <a:buChar char="•"/>
              <a:defRPr sz="2645"/>
            </a:lvl1pPr>
            <a:lvl2pPr indent="-375602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indent="-354647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85"/>
              <a:buChar char="•"/>
              <a:defRPr sz="1985"/>
            </a:lvl3pPr>
            <a:lvl4pPr indent="-333692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4pPr>
            <a:lvl5pPr indent="-333692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5pPr>
            <a:lvl6pPr indent="-333692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6pPr>
            <a:lvl7pPr indent="-333692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7pPr>
            <a:lvl8pPr indent="-333692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8pPr>
            <a:lvl9pPr indent="-333692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9pPr>
          </a:lstStyle>
          <a:p/>
        </p:txBody>
      </p:sp>
      <p:sp>
        <p:nvSpPr>
          <p:cNvPr id="62" name="Google Shape;62;p9"/>
          <p:cNvSpPr txBox="1"/>
          <p:nvPr>
            <p:ph idx="2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63" name="Google Shape;63;p9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/>
          <p:nvPr>
            <p:ph idx="2" type="pic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0"/>
          <p:cNvSpPr txBox="1"/>
          <p:nvPr>
            <p:ph idx="1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70" name="Google Shape;70;p10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1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4650" lvl="0" marL="457200" marR="0" rtl="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9250" lvl="1" marL="914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3214" lvl="5" marL="27432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214" lvl="6" marL="3200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215" lvl="7" marL="3657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215" lvl="8" marL="4114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1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1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2065" y="3810"/>
            <a:ext cx="7571700" cy="106971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4"/>
          <p:cNvSpPr txBox="1"/>
          <p:nvPr/>
        </p:nvSpPr>
        <p:spPr>
          <a:xfrm>
            <a:off x="268568" y="1128170"/>
            <a:ext cx="7010400" cy="7080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</a:pPr>
            <a:r>
              <a:rPr b="1" lang="pt-BR" sz="20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Determinação Social da Saúde</a:t>
            </a:r>
            <a:r>
              <a:rPr b="1" i="0" lang="pt-BR" sz="20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: </a:t>
            </a:r>
            <a:r>
              <a:rPr b="1" lang="pt-BR" sz="20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enfrentando raça, classe e gênero</a:t>
            </a:r>
            <a:endParaRPr b="1" i="0" sz="20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98" name="Google Shape;98;p14"/>
          <p:cNvSpPr txBox="1"/>
          <p:nvPr/>
        </p:nvSpPr>
        <p:spPr>
          <a:xfrm>
            <a:off x="401696" y="1836172"/>
            <a:ext cx="67563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i="0" lang="pt-BR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Autor</a:t>
            </a:r>
            <a:r>
              <a:rPr lang="pt-BR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a: Rafaela Adeltrudes de Vasconcelos</a:t>
            </a:r>
            <a:r>
              <a:rPr i="0" lang="pt-BR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pt-BR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Universidade Federal do Rio Grande do Norte - UFRN</a:t>
            </a:r>
            <a:r>
              <a:rPr i="0" lang="pt-BR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pt-BR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e-mail: rafaela_adelt@hotmail.com</a:t>
            </a:r>
            <a:endParaRPr i="0" sz="1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4"/>
          <p:cNvSpPr txBox="1"/>
          <p:nvPr/>
        </p:nvSpPr>
        <p:spPr>
          <a:xfrm>
            <a:off x="625475" y="7539038"/>
            <a:ext cx="2647950" cy="4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4"/>
          <p:cNvSpPr txBox="1"/>
          <p:nvPr/>
        </p:nvSpPr>
        <p:spPr>
          <a:xfrm>
            <a:off x="281623" y="2253373"/>
            <a:ext cx="6853200" cy="17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INTRODUÇÃO</a:t>
            </a:r>
            <a:endParaRPr b="1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Este estudo investiga as desigualdades de saúde enfrentadas por mulheres negras no Brasil, analisando como a consubstancialidade de classe, raça e gênero moldam as condições de saúde e perpetuam a opressão e a dominação.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4"/>
          <p:cNvSpPr txBox="1"/>
          <p:nvPr/>
        </p:nvSpPr>
        <p:spPr>
          <a:xfrm>
            <a:off x="3868851" y="7763100"/>
            <a:ext cx="3427500" cy="25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REFERÊNCIAS</a:t>
            </a:r>
            <a:endParaRPr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SILVA, Letícia Batista; BICUDO, Valéria.Determinantes sociais e determinação social do processo saúde-doença: discutindo concei-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tos e perspectivas. Trabalho e saúde: diálogos críticos sobre crises. Rio de Janeiro: Mórula, 2022. p. 115-131.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4"/>
          <p:cNvSpPr txBox="1"/>
          <p:nvPr/>
        </p:nvSpPr>
        <p:spPr>
          <a:xfrm>
            <a:off x="299085" y="3702685"/>
            <a:ext cx="3427500" cy="17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OBJETIVOS</a:t>
            </a:r>
            <a:endParaRPr b="1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Examinar a determinação social da saúde, utilizando uma abordagem qualitativa fundamentada no materialismo histórico-dialético.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4"/>
          <p:cNvSpPr txBox="1"/>
          <p:nvPr/>
        </p:nvSpPr>
        <p:spPr>
          <a:xfrm>
            <a:off x="308825" y="5519060"/>
            <a:ext cx="34080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opressão racial, o patriarcado e de gênero persiste e </a:t>
            </a:r>
            <a:r>
              <a:rPr lang="pt-BR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é evidenciada por dados alarmantes sobre mortalidade materna e barreiras 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5" name="Google Shape;105;p14"/>
          <p:cNvSpPr txBox="1"/>
          <p:nvPr/>
        </p:nvSpPr>
        <p:spPr>
          <a:xfrm>
            <a:off x="313475" y="7763100"/>
            <a:ext cx="3398700" cy="230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CONCLUSÃO</a:t>
            </a:r>
            <a:endParaRPr b="1"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Conclui-se que é essencial enfrentar o racismo estrutural, a dominação de classe e as desigualdades de gênero nas políticas de saúde, compreendendo a determinação social da saúde para combater essas disparidades.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Google Shape;106;p14"/>
          <p:cNvSpPr txBox="1"/>
          <p:nvPr/>
        </p:nvSpPr>
        <p:spPr>
          <a:xfrm>
            <a:off x="3814838" y="3702681"/>
            <a:ext cx="3398700" cy="286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METODOLOGIA</a:t>
            </a:r>
            <a:endParaRPr b="1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pesquisa, de natureza bibliográfica e documental, utiliza análise de documentos e revisão de literatura para avaliar a eficácia de políticas públicas, como a Política Nacional de Atenção Integral à Saúde da Mulher e a Política Nacional de Saúde Integral da População Negra.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285215" y="5167695"/>
            <a:ext cx="6846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RESULTADOS</a:t>
            </a:r>
            <a:endParaRPr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4"/>
          <p:cNvSpPr txBox="1"/>
          <p:nvPr/>
        </p:nvSpPr>
        <p:spPr>
          <a:xfrm>
            <a:off x="281625" y="6584975"/>
            <a:ext cx="6853200" cy="10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 acesso a cuidados médicos. Partindo do pressuposto de que os o problema citado é uma mediação estruturante, o estudo faz uma crítica aos determinantes sociais da saúde e propõe a determinação social considerando o processo sócio-histórico do país.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