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2125"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iDt3DcdgnnCEMqLDaZ6a+uXEvS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1"/>
          <p:cNvSpPr/>
          <p:nvPr>
            <p:ph idx="2" type="pic"/>
          </p:nvPr>
        </p:nvSpPr>
        <p:spPr>
          <a:xfrm>
            <a:off x="3213847" y="1539425"/>
            <a:ext cx="3827085" cy="7598117"/>
          </a:xfrm>
          <a:prstGeom prst="rect">
            <a:avLst/>
          </a:prstGeom>
          <a:noFill/>
          <a:ln>
            <a:noFill/>
          </a:ln>
        </p:spPr>
      </p:sp>
      <p:sp>
        <p:nvSpPr>
          <p:cNvPr id="69" name="Google Shape;69;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larabarros6@gamil.com" TargetMode="External"/><Relationship Id="rId5" Type="http://schemas.openxmlformats.org/officeDocument/2006/relationships/hyperlink" Target="mailto:leticialobolima@gmail.com" TargetMode="External"/><Relationship Id="rId6" Type="http://schemas.openxmlformats.org/officeDocument/2006/relationships/image" Target="../media/image3.png"/><Relationship Id="rId7"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
          <p:cNvPicPr preferRelativeResize="0"/>
          <p:nvPr>
            <p:ph idx="1" type="body"/>
          </p:nvPr>
        </p:nvPicPr>
        <p:blipFill rotWithShape="1">
          <a:blip r:embed="rId3">
            <a:alphaModFix/>
          </a:blip>
          <a:srcRect b="0" l="0" r="0" t="0"/>
          <a:stretch/>
        </p:blipFill>
        <p:spPr>
          <a:xfrm>
            <a:off x="-12078" y="-2490"/>
            <a:ext cx="7571700" cy="10697100"/>
          </a:xfrm>
          <a:prstGeom prst="rect">
            <a:avLst/>
          </a:prstGeom>
          <a:noFill/>
          <a:ln>
            <a:noFill/>
          </a:ln>
        </p:spPr>
      </p:pic>
      <p:sp>
        <p:nvSpPr>
          <p:cNvPr id="97" name="Google Shape;97;p1"/>
          <p:cNvSpPr txBox="1"/>
          <p:nvPr/>
        </p:nvSpPr>
        <p:spPr>
          <a:xfrm>
            <a:off x="268568" y="1241420"/>
            <a:ext cx="7010400" cy="7152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rtl="0" algn="ctr">
              <a:lnSpc>
                <a:spcPct val="138000"/>
              </a:lnSpc>
              <a:spcBef>
                <a:spcPts val="0"/>
              </a:spcBef>
              <a:spcAft>
                <a:spcPts val="0"/>
              </a:spcAft>
              <a:buClr>
                <a:schemeClr val="dk1"/>
              </a:buClr>
              <a:buSzPts val="1100"/>
              <a:buFont typeface="Arial"/>
              <a:buNone/>
            </a:pPr>
            <a:r>
              <a:rPr b="1" lang="pt-BR" sz="1700">
                <a:solidFill>
                  <a:schemeClr val="dk1"/>
                </a:solidFill>
                <a:latin typeface="Calibri"/>
                <a:ea typeface="Calibri"/>
                <a:cs typeface="Calibri"/>
                <a:sym typeface="Calibri"/>
              </a:rPr>
              <a:t>SUSTENTABILIDADE EM FACE DA PROPRIEDADE INTELECTUAL</a:t>
            </a:r>
            <a:r>
              <a:rPr b="1" lang="pt-BR" sz="1700">
                <a:solidFill>
                  <a:srgbClr val="212529"/>
                </a:solidFill>
                <a:highlight>
                  <a:srgbClr val="FFFFFF"/>
                </a:highlight>
                <a:latin typeface="Calibri"/>
                <a:ea typeface="Calibri"/>
                <a:cs typeface="Calibri"/>
                <a:sym typeface="Calibri"/>
              </a:rPr>
              <a:t>: </a:t>
            </a:r>
            <a:endParaRPr b="1" sz="1700">
              <a:solidFill>
                <a:srgbClr val="212529"/>
              </a:solidFill>
              <a:highlight>
                <a:srgbClr val="FFFFFF"/>
              </a:highlight>
              <a:latin typeface="Calibri"/>
              <a:ea typeface="Calibri"/>
              <a:cs typeface="Calibri"/>
              <a:sym typeface="Calibri"/>
            </a:endParaRPr>
          </a:p>
          <a:p>
            <a:pPr indent="0" lvl="0" marL="0" rtl="0" algn="ctr">
              <a:lnSpc>
                <a:spcPct val="138000"/>
              </a:lnSpc>
              <a:spcBef>
                <a:spcPts val="0"/>
              </a:spcBef>
              <a:spcAft>
                <a:spcPts val="0"/>
              </a:spcAft>
              <a:buClr>
                <a:schemeClr val="dk1"/>
              </a:buClr>
              <a:buSzPts val="1100"/>
              <a:buFont typeface="Arial"/>
              <a:buNone/>
            </a:pPr>
            <a:r>
              <a:rPr b="1" lang="pt-BR" sz="1700">
                <a:solidFill>
                  <a:schemeClr val="dk1"/>
                </a:solidFill>
                <a:latin typeface="Calibri"/>
                <a:ea typeface="Calibri"/>
                <a:cs typeface="Calibri"/>
                <a:sym typeface="Calibri"/>
              </a:rPr>
              <a:t>uma análise do caso Chanel x WGACA.</a:t>
            </a:r>
            <a:endParaRPr sz="1700">
              <a:solidFill>
                <a:schemeClr val="dk1"/>
              </a:solidFill>
              <a:latin typeface="Calibri"/>
              <a:ea typeface="Calibri"/>
              <a:cs typeface="Calibri"/>
              <a:sym typeface="Calibri"/>
            </a:endParaRPr>
          </a:p>
        </p:txBody>
      </p:sp>
      <p:sp>
        <p:nvSpPr>
          <p:cNvPr id="98" name="Google Shape;98;p1"/>
          <p:cNvSpPr txBox="1"/>
          <p:nvPr/>
        </p:nvSpPr>
        <p:spPr>
          <a:xfrm>
            <a:off x="395621" y="1956623"/>
            <a:ext cx="6756300" cy="523200"/>
          </a:xfrm>
          <a:prstGeom prst="rect">
            <a:avLst/>
          </a:prstGeom>
          <a:noFill/>
          <a:ln>
            <a:noFill/>
          </a:ln>
        </p:spPr>
        <p:txBody>
          <a:bodyPr anchorCtr="0" anchor="t" bIns="45700" lIns="91425" spcFirstLastPara="1" rIns="187625" wrap="square" tIns="45700">
            <a:spAutoFit/>
          </a:bodyPr>
          <a:lstStyle/>
          <a:p>
            <a:pPr indent="0" lvl="0" marL="0" marR="0" rtl="0" algn="ctr">
              <a:lnSpc>
                <a:spcPct val="100000"/>
              </a:lnSpc>
              <a:spcBef>
                <a:spcPts val="0"/>
              </a:spcBef>
              <a:spcAft>
                <a:spcPts val="0"/>
              </a:spcAft>
              <a:buClr>
                <a:schemeClr val="dk1"/>
              </a:buClr>
              <a:buSzPts val="1400"/>
              <a:buFont typeface="Calibri"/>
              <a:buNone/>
            </a:pPr>
            <a:r>
              <a:rPr lang="pt-BR">
                <a:solidFill>
                  <a:schemeClr val="dk1"/>
                </a:solidFill>
                <a:latin typeface="Calibri"/>
                <a:ea typeface="Calibri"/>
                <a:cs typeface="Calibri"/>
                <a:sym typeface="Calibri"/>
              </a:rPr>
              <a:t>Lara Gomes Pereira Barros, UFRN, </a:t>
            </a:r>
            <a:r>
              <a:rPr lang="pt-BR">
                <a:solidFill>
                  <a:schemeClr val="dk1"/>
                </a:solidFill>
                <a:uFill>
                  <a:noFill/>
                </a:uFill>
                <a:latin typeface="Calibri"/>
                <a:ea typeface="Calibri"/>
                <a:cs typeface="Calibri"/>
                <a:sym typeface="Calibri"/>
                <a:hlinkClick r:id="rId4">
                  <a:extLst>
                    <a:ext uri="{A12FA001-AC4F-418D-AE19-62706E023703}">
                      <ahyp:hlinkClr val="tx"/>
                    </a:ext>
                  </a:extLst>
                </a:hlinkClick>
              </a:rPr>
              <a:t>lara</a:t>
            </a:r>
            <a:r>
              <a:rPr lang="pt-BR">
                <a:solidFill>
                  <a:schemeClr val="dk1"/>
                </a:solidFill>
                <a:latin typeface="Calibri"/>
                <a:ea typeface="Calibri"/>
                <a:cs typeface="Calibri"/>
                <a:sym typeface="Calibri"/>
              </a:rPr>
              <a:t>.gomes.017@ufrn.edu.br</a:t>
            </a:r>
            <a:endParaRPr>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a:solidFill>
                  <a:schemeClr val="dk1"/>
                </a:solidFill>
                <a:latin typeface="Calibri"/>
                <a:ea typeface="Calibri"/>
                <a:cs typeface="Calibri"/>
                <a:sym typeface="Calibri"/>
              </a:rPr>
              <a:t>Letícia Lobo Lima</a:t>
            </a:r>
            <a:r>
              <a:rPr b="0" i="0" lang="pt-BR" sz="1400" cap="none" strike="noStrike">
                <a:solidFill>
                  <a:schemeClr val="dk1"/>
                </a:solidFill>
                <a:latin typeface="Calibri"/>
                <a:ea typeface="Calibri"/>
                <a:cs typeface="Calibri"/>
                <a:sym typeface="Calibri"/>
              </a:rPr>
              <a:t>,</a:t>
            </a:r>
            <a:r>
              <a:rPr lang="pt-BR">
                <a:solidFill>
                  <a:schemeClr val="dk1"/>
                </a:solidFill>
                <a:latin typeface="Calibri"/>
                <a:ea typeface="Calibri"/>
                <a:cs typeface="Calibri"/>
                <a:sym typeface="Calibri"/>
              </a:rPr>
              <a:t> UFRN, </a:t>
            </a:r>
            <a:r>
              <a:rPr lang="pt-BR">
                <a:solidFill>
                  <a:schemeClr val="dk1"/>
                </a:solidFill>
                <a:uFill>
                  <a:noFill/>
                </a:uFill>
                <a:latin typeface="Calibri"/>
                <a:ea typeface="Calibri"/>
                <a:cs typeface="Calibri"/>
                <a:sym typeface="Calibri"/>
                <a:hlinkClick r:id="rId5">
                  <a:extLst>
                    <a:ext uri="{A12FA001-AC4F-418D-AE19-62706E023703}">
                      <ahyp:hlinkClr val="tx"/>
                    </a:ext>
                  </a:extLst>
                </a:hlinkClick>
              </a:rPr>
              <a:t>leticialobolima@gmail.com</a:t>
            </a:r>
            <a:r>
              <a:rPr lang="pt-BR">
                <a:solidFill>
                  <a:schemeClr val="dk1"/>
                </a:solidFill>
                <a:latin typeface="Calibri"/>
                <a:ea typeface="Calibri"/>
                <a:cs typeface="Calibri"/>
                <a:sym typeface="Calibri"/>
              </a:rPr>
              <a:t> </a:t>
            </a:r>
            <a:endParaRPr b="0" i="0" sz="1400" cap="none" strike="noStrike">
              <a:solidFill>
                <a:schemeClr val="dk1"/>
              </a:solidFill>
              <a:latin typeface="Calibri"/>
              <a:ea typeface="Calibri"/>
              <a:cs typeface="Calibri"/>
              <a:sym typeface="Calibri"/>
            </a:endParaRPr>
          </a:p>
        </p:txBody>
      </p:sp>
      <p:sp>
        <p:nvSpPr>
          <p:cNvPr id="99" name="Google Shape;99;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
          <p:cNvSpPr txBox="1"/>
          <p:nvPr/>
        </p:nvSpPr>
        <p:spPr>
          <a:xfrm>
            <a:off x="625475" y="7539038"/>
            <a:ext cx="2647950"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274638" y="2468188"/>
            <a:ext cx="7010400" cy="369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INTRODUÇÃO</a:t>
            </a:r>
            <a:endParaRPr sz="1800">
              <a:solidFill>
                <a:schemeClr val="dk1"/>
              </a:solidFill>
              <a:latin typeface="Calibri"/>
              <a:ea typeface="Calibri"/>
              <a:cs typeface="Calibri"/>
              <a:sym typeface="Calibri"/>
            </a:endParaRPr>
          </a:p>
        </p:txBody>
      </p:sp>
      <p:sp>
        <p:nvSpPr>
          <p:cNvPr id="102" name="Google Shape;102;p1"/>
          <p:cNvSpPr txBox="1"/>
          <p:nvPr/>
        </p:nvSpPr>
        <p:spPr>
          <a:xfrm>
            <a:off x="3560150" y="8291675"/>
            <a:ext cx="3591900" cy="1754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REFERÊNCIAS </a:t>
            </a:r>
            <a:r>
              <a:rPr b="0" i="0" lang="pt-BR" sz="1200" u="none" cap="none" strike="noStrike">
                <a:solidFill>
                  <a:schemeClr val="dk1"/>
                </a:solidFill>
                <a:latin typeface="Calibri"/>
                <a:ea typeface="Calibri"/>
                <a:cs typeface="Calibri"/>
                <a:sym typeface="Calibri"/>
              </a:rPr>
              <a:t>(principais)</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000">
                <a:solidFill>
                  <a:srgbClr val="222222"/>
                </a:solidFill>
                <a:highlight>
                  <a:srgbClr val="FFFFFF"/>
                </a:highlight>
                <a:latin typeface="Calibri"/>
                <a:ea typeface="Calibri"/>
                <a:cs typeface="Calibri"/>
                <a:sym typeface="Calibri"/>
              </a:rPr>
              <a:t>SOARES, Cecília Elisabeth Barbosa. Da segunda mão à segunda chance: luxo e sustentabilidade em brechós de Paris e São Paulo. </a:t>
            </a:r>
            <a:r>
              <a:rPr b="1" lang="pt-BR" sz="1000">
                <a:solidFill>
                  <a:srgbClr val="222222"/>
                </a:solidFill>
                <a:highlight>
                  <a:srgbClr val="FFFFFF"/>
                </a:highlight>
                <a:latin typeface="Calibri"/>
                <a:ea typeface="Calibri"/>
                <a:cs typeface="Calibri"/>
                <a:sym typeface="Calibri"/>
              </a:rPr>
              <a:t>Signos do Consumo</a:t>
            </a:r>
            <a:r>
              <a:rPr lang="pt-BR" sz="1000">
                <a:solidFill>
                  <a:srgbClr val="222222"/>
                </a:solidFill>
                <a:highlight>
                  <a:srgbClr val="FFFFFF"/>
                </a:highlight>
                <a:latin typeface="Calibri"/>
                <a:ea typeface="Calibri"/>
                <a:cs typeface="Calibri"/>
                <a:sym typeface="Calibri"/>
              </a:rPr>
              <a:t>, v. 13, n. 2, p. e181039-e181039, 2021.</a:t>
            </a:r>
            <a:endParaRPr sz="1000">
              <a:solidFill>
                <a:srgbClr val="222222"/>
              </a:solidFill>
              <a:highlight>
                <a:srgbClr val="FFFFFF"/>
              </a:highlight>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000">
                <a:solidFill>
                  <a:srgbClr val="222222"/>
                </a:solidFill>
                <a:highlight>
                  <a:srgbClr val="FFFFFF"/>
                </a:highlight>
                <a:latin typeface="Calibri"/>
                <a:ea typeface="Calibri"/>
                <a:cs typeface="Calibri"/>
                <a:sym typeface="Calibri"/>
              </a:rPr>
              <a:t>CANTANHÊDE, Pedro  ngelo; ESTEVÃO, Ilca Maria. Chanel vence processo contra brechó de luxo; entenda o caso. </a:t>
            </a:r>
            <a:r>
              <a:rPr b="1" lang="pt-BR" sz="1000">
                <a:solidFill>
                  <a:srgbClr val="222222"/>
                </a:solidFill>
                <a:highlight>
                  <a:srgbClr val="FFFFFF"/>
                </a:highlight>
                <a:latin typeface="Calibri"/>
                <a:ea typeface="Calibri"/>
                <a:cs typeface="Calibri"/>
                <a:sym typeface="Calibri"/>
              </a:rPr>
              <a:t>Metrópoles</a:t>
            </a:r>
            <a:r>
              <a:rPr lang="pt-BR" sz="1000">
                <a:solidFill>
                  <a:srgbClr val="222222"/>
                </a:solidFill>
                <a:highlight>
                  <a:srgbClr val="FFFFFF"/>
                </a:highlight>
                <a:latin typeface="Calibri"/>
                <a:ea typeface="Calibri"/>
                <a:cs typeface="Calibri"/>
                <a:sym typeface="Calibri"/>
              </a:rPr>
              <a:t>, 8 fev. 2024. Disponível em: https://www.metropoles.com/colunas/ilca-maria-estevao/chanel-vence-processo-contra-brecho-de-luxo-entenda-o-caso. Acesso em: 22 jul. 2024.</a:t>
            </a:r>
            <a:endParaRPr sz="1000">
              <a:solidFill>
                <a:srgbClr val="222222"/>
              </a:solidFill>
              <a:highlight>
                <a:srgbClr val="FFFFFF"/>
              </a:highlight>
              <a:latin typeface="Calibri"/>
              <a:ea typeface="Calibri"/>
              <a:cs typeface="Calibri"/>
              <a:sym typeface="Calibri"/>
            </a:endParaRPr>
          </a:p>
        </p:txBody>
      </p:sp>
      <p:sp>
        <p:nvSpPr>
          <p:cNvPr id="103" name="Google Shape;103;p1"/>
          <p:cNvSpPr txBox="1"/>
          <p:nvPr/>
        </p:nvSpPr>
        <p:spPr>
          <a:xfrm>
            <a:off x="253585" y="4213960"/>
            <a:ext cx="3427500" cy="16161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OBJETIVOS</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O presente trabalho visa promover uma análise do caso ‘Channel X WGACA’, trazendo uma perspectiva acerca da importância da moda circular, consoante com a necessidade de garantir tanto a proteção do consumidor quanto à propriedade intelectual das marcas no mercado de </a:t>
            </a:r>
            <a:r>
              <a:rPr i="1" lang="pt-BR" sz="1200">
                <a:solidFill>
                  <a:schemeClr val="dk1"/>
                </a:solidFill>
                <a:latin typeface="Calibri"/>
                <a:ea typeface="Calibri"/>
                <a:cs typeface="Calibri"/>
                <a:sym typeface="Calibri"/>
              </a:rPr>
              <a:t>second hand</a:t>
            </a:r>
            <a:r>
              <a:rPr lang="pt-BR" sz="12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104" name="Google Shape;104;p1"/>
          <p:cNvSpPr txBox="1"/>
          <p:nvPr/>
        </p:nvSpPr>
        <p:spPr>
          <a:xfrm>
            <a:off x="2676850" y="2712748"/>
            <a:ext cx="3408000" cy="369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Calibri"/>
              <a:ea typeface="Calibri"/>
              <a:cs typeface="Calibri"/>
              <a:sym typeface="Calibri"/>
            </a:endParaRPr>
          </a:p>
        </p:txBody>
      </p:sp>
      <p:sp>
        <p:nvSpPr>
          <p:cNvPr id="105" name="Google Shape;105;p1"/>
          <p:cNvSpPr txBox="1"/>
          <p:nvPr/>
        </p:nvSpPr>
        <p:spPr>
          <a:xfrm>
            <a:off x="338750" y="8331718"/>
            <a:ext cx="3221400" cy="1828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CONCLUSÃO</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Logo, é possível compreender a importância social dos brechós de luxo. Contudo, conclui-se que o ramo da moda circular deve ser precedido de regulamentações e fiscalizações para proteger tanto os consumidores quanto a conservação da Propriedade Intelectual das marcas.</a:t>
            </a:r>
            <a:endParaRPr sz="1800">
              <a:solidFill>
                <a:schemeClr val="dk1"/>
              </a:solidFill>
              <a:latin typeface="Calibri"/>
              <a:ea typeface="Calibri"/>
              <a:cs typeface="Calibri"/>
              <a:sym typeface="Calibri"/>
            </a:endParaRPr>
          </a:p>
        </p:txBody>
      </p:sp>
      <p:sp>
        <p:nvSpPr>
          <p:cNvPr id="106" name="Google Shape;106;p1"/>
          <p:cNvSpPr txBox="1"/>
          <p:nvPr/>
        </p:nvSpPr>
        <p:spPr>
          <a:xfrm>
            <a:off x="3814825" y="4213943"/>
            <a:ext cx="3398700" cy="16161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Empregou-se a metodologia hipotético-dedutiva, complementada por uma pesquisa teórica, bibliográfica e exploratória. Também foi utilizada a metodologia de estudo de caso, a partir da análise do processo existente da marca Chanel contra o brechó de luxo ‘WGACA’.</a:t>
            </a:r>
            <a:endParaRPr sz="1800">
              <a:solidFill>
                <a:schemeClr val="dk1"/>
              </a:solidFill>
              <a:latin typeface="Calibri"/>
              <a:ea typeface="Calibri"/>
              <a:cs typeface="Calibri"/>
              <a:sym typeface="Calibri"/>
            </a:endParaRPr>
          </a:p>
        </p:txBody>
      </p:sp>
      <p:sp>
        <p:nvSpPr>
          <p:cNvPr id="107" name="Google Shape;107;p1"/>
          <p:cNvSpPr txBox="1"/>
          <p:nvPr/>
        </p:nvSpPr>
        <p:spPr>
          <a:xfrm>
            <a:off x="253563" y="5832875"/>
            <a:ext cx="6906600" cy="1191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RESULTADOS</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De início, vale compreender o caso concreto em análise. Em 2018, a Chanel abriu um processo contra o brechó de luxo ‘WGACA’, alegando que a loja estava divulgando propagandas enganosas e praticando pirataria. O estabelecimento afirmou que estava apenas mostrando diretamente a arte das marcas e honrando sua forma original. Todavia, o julgamento realizado no Tribunal Federal de Nova York, declarou </a:t>
            </a:r>
            <a:endParaRPr i="0" sz="1200" u="none" cap="none" strike="noStrike">
              <a:solidFill>
                <a:schemeClr val="dk1"/>
              </a:solidFill>
              <a:latin typeface="Calibri"/>
              <a:ea typeface="Calibri"/>
              <a:cs typeface="Calibri"/>
              <a:sym typeface="Calibri"/>
            </a:endParaRPr>
          </a:p>
        </p:txBody>
      </p:sp>
      <p:pic>
        <p:nvPicPr>
          <p:cNvPr id="108" name="Google Shape;108;p1"/>
          <p:cNvPicPr preferRelativeResize="0"/>
          <p:nvPr/>
        </p:nvPicPr>
        <p:blipFill rotWithShape="1">
          <a:blip r:embed="rId6">
            <a:alphaModFix/>
          </a:blip>
          <a:srcRect b="0" l="0" r="0" t="0"/>
          <a:stretch/>
        </p:blipFill>
        <p:spPr>
          <a:xfrm>
            <a:off x="293688" y="117475"/>
            <a:ext cx="3005137" cy="1200150"/>
          </a:xfrm>
          <a:prstGeom prst="rect">
            <a:avLst/>
          </a:prstGeom>
          <a:noFill/>
          <a:ln>
            <a:noFill/>
          </a:ln>
        </p:spPr>
      </p:pic>
      <p:sp>
        <p:nvSpPr>
          <p:cNvPr id="109" name="Google Shape;109;p1"/>
          <p:cNvSpPr txBox="1"/>
          <p:nvPr/>
        </p:nvSpPr>
        <p:spPr>
          <a:xfrm>
            <a:off x="274650" y="2668925"/>
            <a:ext cx="7010400" cy="18564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lang="pt-BR" sz="1200">
                <a:solidFill>
                  <a:schemeClr val="dk1"/>
                </a:solidFill>
                <a:latin typeface="Calibri"/>
                <a:ea typeface="Calibri"/>
                <a:cs typeface="Calibri"/>
                <a:sym typeface="Calibri"/>
              </a:rPr>
              <a:t>A Indústria da moda tem passado por transformações impulsionadas pela conscientização sobre sustentabilidade. Assim, os brechós de luxo emergem como uma tendência inovadora, ao oferecer uma alternativa para os consumidores que buscam peças de alta qualidade, sem abrir mão de práticas ecológicas. Todavia, é imprescindível garantir a originalidade dos produtos e assegurar a propriedade intelectual das grifes, de modo a proteger não somente as marcas, mas, principalmente, os consumidores, uma vez que o comércio de </a:t>
            </a:r>
            <a:r>
              <a:rPr lang="pt-BR" sz="1200">
                <a:solidFill>
                  <a:schemeClr val="dk1"/>
                </a:solidFill>
                <a:latin typeface="Calibri"/>
                <a:ea typeface="Calibri"/>
                <a:cs typeface="Calibri"/>
                <a:sym typeface="Calibri"/>
              </a:rPr>
              <a:t>artigos</a:t>
            </a:r>
            <a:r>
              <a:rPr lang="pt-BR" sz="1200">
                <a:solidFill>
                  <a:schemeClr val="dk1"/>
                </a:solidFill>
                <a:latin typeface="Calibri"/>
                <a:ea typeface="Calibri"/>
                <a:cs typeface="Calibri"/>
                <a:sym typeface="Calibri"/>
              </a:rPr>
              <a:t> piratas está em </a:t>
            </a:r>
            <a:r>
              <a:rPr lang="pt-BR" sz="1200">
                <a:solidFill>
                  <a:schemeClr val="dk1"/>
                </a:solidFill>
                <a:latin typeface="Calibri"/>
                <a:ea typeface="Calibri"/>
                <a:cs typeface="Calibri"/>
                <a:sym typeface="Calibri"/>
              </a:rPr>
              <a:t>ascensão</a:t>
            </a:r>
            <a:r>
              <a:rPr lang="pt-BR" sz="1200">
                <a:solidFill>
                  <a:schemeClr val="dk1"/>
                </a:solidFill>
                <a:latin typeface="Calibri"/>
                <a:ea typeface="Calibri"/>
                <a:cs typeface="Calibri"/>
                <a:sym typeface="Calibri"/>
              </a:rPr>
              <a:t>. Logo, embora o mercado da moda circular seja extremamente atrativo, </a:t>
            </a:r>
            <a:r>
              <a:rPr lang="pt-BR" sz="1200">
                <a:solidFill>
                  <a:schemeClr val="dk1"/>
                </a:solidFill>
                <a:latin typeface="Calibri"/>
                <a:ea typeface="Calibri"/>
                <a:cs typeface="Calibri"/>
                <a:sym typeface="Calibri"/>
              </a:rPr>
              <a:t>há uma série de questões que precisam ser respeitadas, sendo a propriedade intelectual uma delas.</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p:txBody>
      </p:sp>
      <p:sp>
        <p:nvSpPr>
          <p:cNvPr id="110" name="Google Shape;110;p1"/>
          <p:cNvSpPr txBox="1"/>
          <p:nvPr/>
        </p:nvSpPr>
        <p:spPr>
          <a:xfrm>
            <a:off x="-6237075" y="2278625"/>
            <a:ext cx="3978900" cy="554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spcBef>
                <a:spcPts val="0"/>
              </a:spcBef>
              <a:spcAft>
                <a:spcPts val="0"/>
              </a:spcAft>
              <a:buNone/>
            </a:pPr>
            <a:r>
              <a:t/>
            </a:r>
            <a:endParaRPr sz="1200">
              <a:solidFill>
                <a:schemeClr val="dk1"/>
              </a:solidFill>
              <a:latin typeface="Calibri"/>
              <a:ea typeface="Calibri"/>
              <a:cs typeface="Calibri"/>
              <a:sym typeface="Calibri"/>
            </a:endParaRPr>
          </a:p>
        </p:txBody>
      </p:sp>
      <p:sp>
        <p:nvSpPr>
          <p:cNvPr id="111" name="Google Shape;111;p1"/>
          <p:cNvSpPr txBox="1"/>
          <p:nvPr/>
        </p:nvSpPr>
        <p:spPr>
          <a:xfrm>
            <a:off x="3298825" y="6961950"/>
            <a:ext cx="3883500" cy="14316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lang="pt-BR" sz="1200">
                <a:solidFill>
                  <a:schemeClr val="dk1"/>
                </a:solidFill>
                <a:latin typeface="Calibri"/>
                <a:ea typeface="Calibri"/>
                <a:cs typeface="Calibri"/>
                <a:sym typeface="Calibri"/>
              </a:rPr>
              <a:t>culpado o brechó, decisão que pode impactar diretamente no mercado da moda circular, pois exigirá mais investimentos nos processos de autenticação das peças, visando garantir a propriedade intelectual das marcas, combater a venda de produtos falsificados e assegurar aos consumidores os direitos previstos no arcabouço jurídico. </a:t>
            </a:r>
            <a:endParaRPr sz="1200">
              <a:solidFill>
                <a:schemeClr val="dk1"/>
              </a:solidFill>
              <a:latin typeface="Calibri"/>
              <a:ea typeface="Calibri"/>
              <a:cs typeface="Calibri"/>
              <a:sym typeface="Calibri"/>
            </a:endParaRPr>
          </a:p>
        </p:txBody>
      </p:sp>
      <p:pic>
        <p:nvPicPr>
          <p:cNvPr id="112" name="Google Shape;112;p1"/>
          <p:cNvPicPr preferRelativeResize="0"/>
          <p:nvPr/>
        </p:nvPicPr>
        <p:blipFill rotWithShape="1">
          <a:blip r:embed="rId7">
            <a:alphaModFix/>
          </a:blip>
          <a:srcRect b="6650" l="0" r="0" t="62548"/>
          <a:stretch/>
        </p:blipFill>
        <p:spPr>
          <a:xfrm>
            <a:off x="364312" y="6961949"/>
            <a:ext cx="2863904" cy="1431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