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1482" y="-2046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‹nº›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9223877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" name="Espaço Reservado para Anotações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413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hyperlink" Target="mailto:thiago.moreira@ufrn.br" TargetMode="Externa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hyperlink" Target="mailto:evellinlaise@gmail.com" TargetMode="Externa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1.png"/><Relationship Id="rId5" Type="http://schemas.openxmlformats.org/officeDocument/2006/relationships/tags" Target="../tags/tag5.xml"/><Relationship Id="rId10" Type="http://schemas.openxmlformats.org/officeDocument/2006/relationships/notesSlide" Target="../notesSlides/notesSlide1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-12065" y="-5397"/>
            <a:ext cx="7571740" cy="106972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268605" y="1191352"/>
            <a:ext cx="7010400" cy="78483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>
            <a:spAutoFit/>
          </a:bodyPr>
          <a:lstStyle/>
          <a:p>
            <a:pPr algn="ctr"/>
            <a:r>
              <a:rPr lang="pt-BR" altLang="pt-BR" sz="1500" b="1" dirty="0">
                <a:solidFill>
                  <a:schemeClr val="tx1"/>
                </a:solidFill>
                <a:latin typeface="Times" pitchFamily="18" charset="0"/>
              </a:rPr>
              <a:t>O ARTIGO 8º DA CONVENÇÃO AMERICANA SOBRE DIREITOS HUMANOS E A (IN)CONVENCIONALIDADE DA </a:t>
            </a:r>
            <a:r>
              <a:rPr lang="pt-BR" altLang="pt-BR" sz="1500" b="1" dirty="0" smtClean="0">
                <a:solidFill>
                  <a:schemeClr val="tx1"/>
                </a:solidFill>
                <a:latin typeface="Times" pitchFamily="18" charset="0"/>
              </a:rPr>
              <a:t>SÚMULA VINCULANTE </a:t>
            </a:r>
            <a:r>
              <a:rPr lang="pt-BR" altLang="pt-BR" sz="1500" b="1" dirty="0">
                <a:solidFill>
                  <a:schemeClr val="tx1"/>
                </a:solidFill>
                <a:latin typeface="Times" pitchFamily="18" charset="0"/>
              </a:rPr>
              <a:t>Nº 3 DO SUPREMO TRIBUNAL FEDERAL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395605" y="1899059"/>
            <a:ext cx="6756400" cy="4924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lang="pt-BR" sz="1300" dirty="0" err="1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  <a:sym typeface="+mn-ea"/>
              </a:rPr>
              <a:t>Laise</a:t>
            </a:r>
            <a:r>
              <a:rPr lang="pt-BR" sz="13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  <a:sym typeface="+mn-ea"/>
              </a:rPr>
              <a:t> </a:t>
            </a:r>
            <a:r>
              <a:rPr lang="pt-BR" sz="1300" dirty="0" err="1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  <a:sym typeface="+mn-ea"/>
              </a:rPr>
              <a:t>Evellin</a:t>
            </a:r>
            <a:r>
              <a:rPr lang="pt-BR" sz="13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  <a:sym typeface="+mn-ea"/>
              </a:rPr>
              <a:t> Costa Torres (</a:t>
            </a:r>
            <a:r>
              <a:rPr lang="pt-BR" sz="13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  <a:sym typeface="+mn-ea"/>
                <a:hlinkClick r:id="rId12"/>
              </a:rPr>
              <a:t>evellinlaise@gmail.com</a:t>
            </a:r>
            <a:r>
              <a:rPr lang="pt-BR" sz="13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  <a:sym typeface="+mn-ea"/>
              </a:rPr>
              <a:t>) e Thiago Oliveira Moreira (</a:t>
            </a:r>
            <a:r>
              <a:rPr kumimoji="0" lang="pt-BR" sz="1300" kern="1200" cap="none" spc="0" normalizeH="0" noProof="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  <a:hlinkClick r:id="rId13"/>
              </a:rPr>
              <a:t>thiago.moreira@ufrn.br</a:t>
            </a:r>
            <a:r>
              <a:rPr kumimoji="0" lang="pt-BR" sz="1300" kern="1200" cap="none" spc="0" normalizeH="0" noProof="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) – UFRN </a:t>
            </a:r>
            <a:endParaRPr kumimoji="0" lang="pt-BR" sz="1300" kern="1200" cap="none" spc="0" normalizeH="0" baseline="0" noProof="0" dirty="0">
              <a:solidFill>
                <a:schemeClr val="tx1"/>
              </a:solidFill>
              <a:latin typeface="Times" panose="02020603050405020304" pitchFamily="18" charset="0"/>
              <a:ea typeface="Droid Sans Fallback" charset="0"/>
              <a:cs typeface="Times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CaixaDeTexto 18"/>
          <p:cNvSpPr txBox="1"/>
          <p:nvPr>
            <p:custDataLst>
              <p:tags r:id="rId2"/>
            </p:custDataLst>
          </p:nvPr>
        </p:nvSpPr>
        <p:spPr>
          <a:xfrm>
            <a:off x="281623" y="2324732"/>
            <a:ext cx="6853238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INTRODUÇÃO</a:t>
            </a:r>
          </a:p>
          <a:p>
            <a:pPr algn="just" defTabSz="464820">
              <a:defRPr/>
            </a:pP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A Convenção </a:t>
            </a: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Americana sobre Direitos </a:t>
            </a: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Humanos (CADH), </a:t>
            </a: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em seu artigo 8º,  torna incontestável o direito humano às garantias judiciais, cuja aplicação, apesar da tendenciosa nomenclatura, deve se dar em âmbitos que vão além do judicial, de modo a se incluir, também, o processo administrativo. Nesse sentido, a presente pesquisa visa discutir a compatibilidade da </a:t>
            </a: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Súmula Vinculante </a:t>
            </a: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nº 3 do Supremo Tribunal </a:t>
            </a: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Federal (STF), </a:t>
            </a: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ao dispor que </a:t>
            </a: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“nos </a:t>
            </a: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processos perante o Tribunal de Contas da União asseguram-se o contraditório e a ampla defesa quando da decisão puder resultar anulação ou revogação de ato administrativo que beneficie o interessado, excetuada a apreciação da legalidade do ato de concessão inicial de aposentadoria, reforma e </a:t>
            </a: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pensão”, </a:t>
            </a: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com as garantias judiciais previstas no artigo 8º do diploma interamericano supracitado. De forma específica, este trabalho vai tratar da </a:t>
            </a:r>
            <a:r>
              <a:rPr lang="pt-BR" sz="1000" dirty="0" err="1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convencionalidade</a:t>
            </a: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 da norma editada pelo órgão de cúpula do Poder Judiciário brasileiro frente a um dos requisitos indispensáveis ao trâmite processual, isto é: o direito humano ao contraditório e à ampla </a:t>
            </a: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defesa.</a:t>
            </a:r>
            <a:endParaRPr kumimoji="0" lang="pt-BR" sz="1000" kern="1200" cap="none" spc="0" normalizeH="0" baseline="0" noProof="0" dirty="0">
              <a:solidFill>
                <a:schemeClr val="tx1"/>
              </a:solidFill>
              <a:latin typeface="Times" panose="02020603050405020304" pitchFamily="18" charset="0"/>
              <a:ea typeface="Droid Sans Fallback" charset="0"/>
              <a:cs typeface="Times" panose="02020603050405020304" pitchFamily="18" charset="0"/>
            </a:endParaRPr>
          </a:p>
        </p:txBody>
      </p:sp>
      <p:sp>
        <p:nvSpPr>
          <p:cNvPr id="4" name="CaixaDeTexto 20"/>
          <p:cNvSpPr txBox="1"/>
          <p:nvPr>
            <p:custDataLst>
              <p:tags r:id="rId3"/>
            </p:custDataLst>
          </p:nvPr>
        </p:nvSpPr>
        <p:spPr>
          <a:xfrm>
            <a:off x="3763011" y="6951573"/>
            <a:ext cx="3371850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REFERÊNCIAS 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(principais)</a:t>
            </a:r>
            <a:endParaRPr kumimoji="0" lang="pt-BR" kern="1200" cap="none" spc="0" normalizeH="0" baseline="0" noProof="0" dirty="0">
              <a:solidFill>
                <a:schemeClr val="tx1"/>
              </a:solidFill>
              <a:latin typeface="Times" panose="02020603050405020304" pitchFamily="18" charset="0"/>
              <a:ea typeface="Droid Sans Fallback" charset="0"/>
              <a:cs typeface="Times" panose="02020603050405020304" pitchFamily="18" charset="0"/>
            </a:endParaRPr>
          </a:p>
          <a:p>
            <a:pPr algn="just" defTabSz="464820">
              <a:defRPr/>
            </a:pP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GUSSOLI, Felipe Klein. Regime jurídico-administrativo, organização e atividades administrativas à luz dos tratados internacionais de direitos humanos. In: GUSSOLI, Felipe Klein. </a:t>
            </a:r>
            <a:r>
              <a:rPr lang="pt-BR" sz="1000" b="1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Tratados de direitos humanos e direito administrativo</a:t>
            </a: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. Curitiba: </a:t>
            </a:r>
            <a:r>
              <a:rPr lang="pt-BR" sz="1000" dirty="0" err="1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Íthala</a:t>
            </a: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, 2022. Cap. 4. p. 137-184</a:t>
            </a: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.</a:t>
            </a:r>
          </a:p>
          <a:p>
            <a:pPr algn="just" defTabSz="464820">
              <a:defRPr/>
            </a:pP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HACHEM, Daniel </a:t>
            </a:r>
            <a:r>
              <a:rPr lang="pt-BR" sz="1000" dirty="0" err="1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Wunder</a:t>
            </a: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. </a:t>
            </a:r>
            <a:r>
              <a:rPr lang="pt-BR" sz="1000" b="1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A </a:t>
            </a:r>
            <a:r>
              <a:rPr lang="pt-BR" sz="1000" b="1" dirty="0" err="1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convencionalização</a:t>
            </a:r>
            <a:r>
              <a:rPr lang="pt-BR" sz="1000" b="1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 do Direito Administrativo na América Latina</a:t>
            </a: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. Revista </a:t>
            </a: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de Direito Administrativo, [S. l.], v. 280, n. 3, p. 207–257, 2021</a:t>
            </a: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.</a:t>
            </a:r>
          </a:p>
          <a:p>
            <a:pPr algn="just" defTabSz="464820">
              <a:defRPr/>
            </a:pPr>
            <a:r>
              <a:rPr lang="es-ES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RIVAS, Juana María Ibáñez. Artículo 8. Garantías Judiciales. In: CHAVERRI, Ileana González. La resonancia de las resoluciones de la Corte Interamericana de Derechos Humanos en las entidades de fiscalización superior de América Latina. In: VON BOGDANDY, </a:t>
            </a:r>
            <a:r>
              <a:rPr lang="es-ES" sz="1000" dirty="0" err="1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Armin</a:t>
            </a:r>
            <a:r>
              <a:rPr lang="es-ES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; ANTONIAZZI, Mariela Morales; SÁNCHEZ, </a:t>
            </a:r>
            <a:r>
              <a:rPr lang="es-ES" sz="1000" dirty="0" err="1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Zulima</a:t>
            </a:r>
            <a:r>
              <a:rPr lang="es-ES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 Sánchez; COVILLA, Juan Carlos (</a:t>
            </a:r>
            <a:r>
              <a:rPr lang="es-ES" sz="1000" dirty="0" err="1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Coords</a:t>
            </a:r>
            <a:r>
              <a:rPr lang="es-ES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.). </a:t>
            </a:r>
            <a:r>
              <a:rPr lang="es-ES" sz="1000" b="1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La </a:t>
            </a:r>
            <a:r>
              <a:rPr lang="es-ES" sz="1000" b="1" dirty="0" err="1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interamericanización</a:t>
            </a:r>
            <a:r>
              <a:rPr lang="es-ES" sz="1000" b="1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 del derecho administrativo en América Latina: </a:t>
            </a:r>
            <a:r>
              <a:rPr lang="es-ES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hacia un </a:t>
            </a:r>
            <a:r>
              <a:rPr lang="es-ES" sz="1000" dirty="0" err="1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ius</a:t>
            </a:r>
            <a:r>
              <a:rPr lang="es-ES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 </a:t>
            </a:r>
            <a:r>
              <a:rPr lang="es-ES" sz="1000" dirty="0" err="1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commune</a:t>
            </a:r>
            <a:r>
              <a:rPr lang="es-ES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. México: Instituto de Estudios Constitucionales del Estado de Querétaro, 2022. p. 449-484.</a:t>
            </a:r>
            <a:endParaRPr kumimoji="0" lang="pt-BR" sz="1000" kern="1200" cap="none" spc="0" normalizeH="0" baseline="0" noProof="0" dirty="0">
              <a:solidFill>
                <a:schemeClr val="tx1"/>
              </a:solidFill>
              <a:latin typeface="Times" panose="02020603050405020304" pitchFamily="18" charset="0"/>
              <a:ea typeface="Droid Sans Fallback" charset="0"/>
              <a:cs typeface="Times" panose="02020603050405020304" pitchFamily="18" charset="0"/>
            </a:endParaRPr>
          </a:p>
        </p:txBody>
      </p:sp>
      <p:sp>
        <p:nvSpPr>
          <p:cNvPr id="5" name="CaixaDeTexto 19"/>
          <p:cNvSpPr txBox="1"/>
          <p:nvPr>
            <p:custDataLst>
              <p:tags r:id="rId4"/>
            </p:custDataLst>
          </p:nvPr>
        </p:nvSpPr>
        <p:spPr>
          <a:xfrm>
            <a:off x="299755" y="4056648"/>
            <a:ext cx="3427413" cy="16004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OBJETIVOS</a:t>
            </a:r>
          </a:p>
          <a:p>
            <a:pPr algn="just" defTabSz="464820">
              <a:defRPr/>
            </a:pP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Partindo do objetivo geral de demonstrar que a Súmula </a:t>
            </a: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Vinculante nº </a:t>
            </a: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3 do STF não pode ser considerada convencional frente ao artigo 8º da CADH, busca-se elucidar os principais aspectos do SIPDH; discorrer sobre as garantias processuais do </a:t>
            </a: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DIDH e os </a:t>
            </a:r>
            <a:r>
              <a:rPr lang="pt-BR" sz="1000" dirty="0" err="1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estândares</a:t>
            </a: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 da CIDH e da Corte IDH em matéria de garantias </a:t>
            </a: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processuais; </a:t>
            </a: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abordar a Teoria Geral do Controle de </a:t>
            </a:r>
            <a:r>
              <a:rPr lang="pt-BR" sz="1000" dirty="0" err="1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Convencionalidade</a:t>
            </a: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; e refletir acerca da (in)compatibilidade da Súmula </a:t>
            </a: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Vinculante nº </a:t>
            </a: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3 com o art. 8º da CADH.</a:t>
            </a:r>
          </a:p>
        </p:txBody>
      </p:sp>
      <p:sp>
        <p:nvSpPr>
          <p:cNvPr id="10" name="CaixaDeTexto 20"/>
          <p:cNvSpPr txBox="1"/>
          <p:nvPr>
            <p:custDataLst>
              <p:tags r:id="rId5"/>
            </p:custDataLst>
          </p:nvPr>
        </p:nvSpPr>
        <p:spPr>
          <a:xfrm>
            <a:off x="340653" y="6951573"/>
            <a:ext cx="3221355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CONCLUSÃO</a:t>
            </a:r>
          </a:p>
          <a:p>
            <a:pPr algn="just" defTabSz="464820">
              <a:defRPr/>
            </a:pP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Em todo processo que implique em restrição de direitos ou determinação de obrigações, devem ser assegurados o contraditório e a ampla defesa, consoante o preconizado pelo artigo 8º da Convenção Americana sobre Direitos Humanos. Em consequência disso, a </a:t>
            </a: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Súmula Vinculante </a:t>
            </a: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nº 3 do Supremo Tribunal Federal não pode ser considerada convencional frente ao </a:t>
            </a: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supramencionado artigo, </a:t>
            </a: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notadamente em razão dos </a:t>
            </a:r>
            <a:r>
              <a:rPr lang="pt-BR" sz="1000" dirty="0" err="1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estândares</a:t>
            </a: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 interpretativos </a:t>
            </a: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acerca </a:t>
            </a: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do tema a que ele se refere pela Corte e pela Comissão Interamericana de Direitos Humanos, de modo que a incompatibilidade desses dois atos legais demonstra-se como uma violação direta, pelo Estado brasileiro, do direito humano ao contraditório e à ampla defesa, bem como um empecilho à </a:t>
            </a:r>
            <a:r>
              <a:rPr lang="pt-BR" sz="1000" dirty="0" err="1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perfectibilização</a:t>
            </a: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 do 16º  Objetivo de Desenvolvimento </a:t>
            </a: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Sustentável, para além de esbarrar frontalmente com o </a:t>
            </a: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que dispõe a própria Constituição </a:t>
            </a: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Federal de 1988, </a:t>
            </a: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notadamente em seu artigo 5º, inciso LV.</a:t>
            </a:r>
          </a:p>
        </p:txBody>
      </p:sp>
      <p:sp>
        <p:nvSpPr>
          <p:cNvPr id="23" name="CaixaDeTexto 23"/>
          <p:cNvSpPr txBox="1"/>
          <p:nvPr>
            <p:custDataLst>
              <p:tags r:id="rId6"/>
            </p:custDataLst>
          </p:nvPr>
        </p:nvSpPr>
        <p:spPr>
          <a:xfrm>
            <a:off x="3753167" y="4039235"/>
            <a:ext cx="3398838" cy="16004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METODOLOGIA</a:t>
            </a:r>
          </a:p>
          <a:p>
            <a:pPr algn="just" defTabSz="464820">
              <a:defRPr/>
            </a:pP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A </a:t>
            </a: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presente pesquisa apresentará uma abordagem qualitativa e uma natureza aplicada. Quanto ao seu objetivo, ele pode ser considerado descritivo e exploratório. O método utilizado é o dedutivo e os principais procedimentos técnicos utilizados são a pesquisa bibliográfica e o estudo de caso comparado, utilizando-se o procedimento de observação de análise documental, da </a:t>
            </a: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CADH, </a:t>
            </a: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e jurisprudencial, em relação à Corte IDH e a </a:t>
            </a: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Súmula Vinculante </a:t>
            </a:r>
            <a:r>
              <a:rPr lang="pt-BR" sz="1000" dirty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nº 3 do Supremo Tribunal Federal.</a:t>
            </a:r>
            <a:endParaRPr kumimoji="0" lang="pt-BR" sz="1000" kern="1200" cap="none" spc="0" normalizeH="0" baseline="0" noProof="0" dirty="0">
              <a:solidFill>
                <a:schemeClr val="tx1"/>
              </a:solidFill>
              <a:latin typeface="Times" panose="02020603050405020304" pitchFamily="18" charset="0"/>
              <a:ea typeface="Droid Sans Fallback" charset="0"/>
              <a:cs typeface="Times" panose="02020603050405020304" pitchFamily="18" charset="0"/>
            </a:endParaRPr>
          </a:p>
        </p:txBody>
      </p:sp>
      <p:sp>
        <p:nvSpPr>
          <p:cNvPr id="28" name="CaixaDeTexto 24"/>
          <p:cNvSpPr txBox="1"/>
          <p:nvPr>
            <p:custDataLst>
              <p:tags r:id="rId7"/>
            </p:custDataLst>
          </p:nvPr>
        </p:nvSpPr>
        <p:spPr>
          <a:xfrm>
            <a:off x="330199" y="5658911"/>
            <a:ext cx="6845935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RESULTADOS</a:t>
            </a:r>
          </a:p>
          <a:p>
            <a:pPr algn="just" defTabSz="464820">
              <a:defRPr/>
            </a:pP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O art. 8º da CADH assegura garantias processuais que se estendem a todo âmbito processual, inclusive o administrativo, como é expressamente destacado pela Corte IDH no caso, dentre outros, </a:t>
            </a:r>
            <a:r>
              <a:rPr lang="pt-BR" sz="1000" dirty="0" err="1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Baena</a:t>
            </a: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 Ricardo y </a:t>
            </a:r>
            <a:r>
              <a:rPr lang="pt-BR" sz="1000" dirty="0" err="1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otros</a:t>
            </a: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 Vs. Panamá. Em acréscimo, desdobrando tais garantias, o referido dispositivo estabelece o direito a todo indivíduo de ser ouvido para que se determinem seus direitos ou obrigações de qualquer natureza, o que não exclui a previdenciária. Assim, a amplitude do alcance de tais garantias, somado ao caráter imperioso desse direito humano, revela que a parte final da Súmula Vinculante </a:t>
            </a: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nº 3</a:t>
            </a: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, ao limitar o respeito do contraditório e da ampla defesa a algumas esferas processuais, viola diretamente o art. 8º da CADH, tornando-se parcialmente </a:t>
            </a:r>
            <a:r>
              <a:rPr lang="pt-BR" sz="1000" dirty="0" err="1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inconvencional</a:t>
            </a:r>
            <a:r>
              <a:rPr lang="pt-BR" sz="1000" dirty="0" smtClean="0">
                <a:solidFill>
                  <a:schemeClr val="tx1"/>
                </a:solidFill>
                <a:latin typeface="Times" panose="02020603050405020304" pitchFamily="18" charset="0"/>
                <a:ea typeface="Droid Sans Fallback" charset="0"/>
                <a:cs typeface="Times" panose="02020603050405020304" pitchFamily="18" charset="0"/>
              </a:rPr>
              <a:t>.</a:t>
            </a:r>
            <a:endParaRPr kumimoji="0" lang="pt-BR" sz="1000" kern="1200" cap="none" spc="0" normalizeH="0" baseline="0" noProof="0" dirty="0">
              <a:solidFill>
                <a:schemeClr val="tx1"/>
              </a:solidFill>
              <a:latin typeface="Times" panose="02020603050405020304" pitchFamily="18" charset="0"/>
              <a:ea typeface="Droid Sans Fallback" charset="0"/>
              <a:cs typeface="Times" panose="02020603050405020304" pitchFamily="18" charset="0"/>
            </a:endParaRP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</TotalTime>
  <Words>881</Words>
  <Application>Microsoft Office PowerPoint</Application>
  <PresentationFormat>Personalizar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DejaVu Sans</vt:lpstr>
      <vt:lpstr>Droid Sans Fallback</vt:lpstr>
      <vt:lpstr>Times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User</cp:lastModifiedBy>
  <cp:revision>62</cp:revision>
  <dcterms:created xsi:type="dcterms:W3CDTF">2015-12-02T19:07:00Z</dcterms:created>
  <dcterms:modified xsi:type="dcterms:W3CDTF">2024-07-24T21:58:52Z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