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482" y="-2046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92238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" name="Espaço Reservado para Anotaçõ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1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mailto:thiago.moreira@ufrn.br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hyperlink" Target="mailto:evellinlaise@gmail.com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12065" y="-5397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68605" y="1191352"/>
            <a:ext cx="7010400" cy="78483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1500" b="1" dirty="0">
                <a:solidFill>
                  <a:schemeClr val="tx1"/>
                </a:solidFill>
                <a:latin typeface="Times" pitchFamily="18" charset="0"/>
              </a:rPr>
              <a:t>O ARTIGO 8º DA CONVENÇÃO AMERICANA SOBRE DIREITOS HUMANOS E A (IN)CONVENCIONALIDADE DA </a:t>
            </a:r>
            <a:r>
              <a:rPr lang="pt-BR" altLang="pt-BR" sz="1500" b="1" dirty="0" smtClean="0">
                <a:solidFill>
                  <a:schemeClr val="tx1"/>
                </a:solidFill>
                <a:latin typeface="Times" pitchFamily="18" charset="0"/>
              </a:rPr>
              <a:t>SÚMULA VINCULANTE </a:t>
            </a:r>
            <a:r>
              <a:rPr lang="pt-BR" altLang="pt-BR" sz="1500" b="1" dirty="0">
                <a:solidFill>
                  <a:schemeClr val="tx1"/>
                </a:solidFill>
                <a:latin typeface="Times" pitchFamily="18" charset="0"/>
              </a:rPr>
              <a:t>Nº 3 DO SUPREMO TRIBUNAL FEDERAL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95605" y="1899059"/>
            <a:ext cx="6756400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300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</a:rPr>
              <a:t>Laise</a:t>
            </a:r>
            <a:r>
              <a:rPr lang="pt-BR" sz="13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</a:rPr>
              <a:t> </a:t>
            </a:r>
            <a:r>
              <a:rPr lang="pt-BR" sz="1300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</a:rPr>
              <a:t>Evellin</a:t>
            </a:r>
            <a:r>
              <a:rPr lang="pt-BR" sz="13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</a:rPr>
              <a:t> Costa Torres (</a:t>
            </a:r>
            <a:r>
              <a:rPr lang="pt-BR" sz="13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  <a:hlinkClick r:id="rId12"/>
              </a:rPr>
              <a:t>evellinlaise@gmail.com</a:t>
            </a:r>
            <a:r>
              <a:rPr lang="pt-BR" sz="13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sym typeface="+mn-ea"/>
              </a:rPr>
              <a:t>) e Thiago Oliveira Moreira (</a:t>
            </a:r>
            <a:r>
              <a:rPr kumimoji="0" lang="pt-BR" sz="1300" kern="1200" cap="none" spc="0" normalizeH="0" noProof="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  <a:hlinkClick r:id="rId13"/>
              </a:rPr>
              <a:t>thiago.moreira@ufrn.br</a:t>
            </a:r>
            <a:r>
              <a:rPr kumimoji="0" lang="pt-BR" sz="1300" kern="1200" cap="none" spc="0" normalizeH="0" noProof="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) – UFRN </a:t>
            </a:r>
            <a:endParaRPr kumimoji="0" lang="pt-BR" sz="13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1623" y="2324732"/>
            <a:ext cx="685323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 Convenção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Americana sobre Direitos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Humanos (CADH),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em seu artigo 8º,  torna incontestável o direito humano às garantias judiciais, cuja aplicação, apesar da tendenciosa nomenclatura, deve se dar em âmbitos que vão além do judicial, de modo a se incluir, também, o processo administrativo. Nesse sentido, a presente pesquisa visa discutir a compatibilidade da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Súmula Vinculante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nº 3 do Supremo Tribunal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Federal (STF),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ao dispor que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“nos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processos perante o Tribunal de Contas da União asseguram-se o contraditório e a ampla defesa quando da decisão puder resultar anulação ou revogação de ato administrativo que beneficie o interessado, excetuada a apreciação da legalidade do ato de concessão inicial de aposentadoria, reforma e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pensão”,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com as garantias judiciais previstas no artigo 8º do diploma interamericano supracitado. De forma específica, este trabalho vai tratar da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convencionalidade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da norma editada pelo órgão de cúpula do Poder Judiciário brasileiro frente a um dos requisitos indispensáveis ao trâmite processual, isto é: o direito humano ao contraditório e à ampla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defesa.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763011" y="6951573"/>
            <a:ext cx="337185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(principais)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  <a:p>
            <a:pPr algn="just" defTabSz="464820">
              <a:defRPr/>
            </a:pP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GUSSOLI, Felipe Klein. Regime jurídico-administrativo, organização e atividades administrativas à luz dos tratados internacionais de direitos humanos. In: GUSSOLI, Felipe Klein. </a:t>
            </a:r>
            <a:r>
              <a:rPr lang="pt-BR" sz="1000" b="1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Tratados de direitos humanos e direito administrativo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 Curitiba: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Íthala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, 2022. Cap. 4. p. 137-184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</a:t>
            </a:r>
          </a:p>
          <a:p>
            <a:pPr algn="just" defTabSz="464820">
              <a:defRPr/>
            </a:pP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HACHEM, Daniel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Wunder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 </a:t>
            </a:r>
            <a:r>
              <a:rPr lang="pt-BR" sz="1000" b="1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 </a:t>
            </a:r>
            <a:r>
              <a:rPr lang="pt-BR" sz="1000" b="1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convencionalização</a:t>
            </a:r>
            <a:r>
              <a:rPr lang="pt-BR" sz="1000" b="1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do Direito Administrativo na América Latina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 Revista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de Direito Administrativo, [S. l.], v. 280, n. 3, p. 207–257, 2021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</a:t>
            </a:r>
          </a:p>
          <a:p>
            <a:pPr algn="just" defTabSz="464820">
              <a:defRPr/>
            </a:pP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RIVAS, Juana María Ibáñez. Artículo 8. Garantías Judiciales. In: CHAVERRI, Ileana González. La resonancia de las resoluciones de la Corte Interamericana de Derechos Humanos en las entidades de fiscalización superior de América Latina. In: VON BOGDANDY, </a:t>
            </a:r>
            <a:r>
              <a:rPr lang="es-ES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Armin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; ANTONIAZZI, Mariela Morales; SÁNCHEZ, </a:t>
            </a:r>
            <a:r>
              <a:rPr lang="es-ES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Zulima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Sánchez; COVILLA, Juan Carlos (</a:t>
            </a:r>
            <a:r>
              <a:rPr lang="es-ES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Coords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.). </a:t>
            </a:r>
            <a:r>
              <a:rPr lang="es-ES" sz="1000" b="1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La </a:t>
            </a:r>
            <a:r>
              <a:rPr lang="es-ES" sz="1000" b="1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interamericanización</a:t>
            </a:r>
            <a:r>
              <a:rPr lang="es-ES" sz="1000" b="1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del derecho administrativo en América Latina: 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hacia un </a:t>
            </a:r>
            <a:r>
              <a:rPr lang="es-ES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ius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</a:t>
            </a:r>
            <a:r>
              <a:rPr lang="es-ES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commune</a:t>
            </a:r>
            <a:r>
              <a:rPr lang="es-ES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 México: Instituto de Estudios Constitucionales del Estado de Querétaro, 2022. p. 449-484.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99755" y="4056648"/>
            <a:ext cx="3427413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Partindo do objetivo geral de demonstrar que a Súmula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Vinculante nº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3 do STF não pode ser considerada convencional frente ao artigo 8º da CADH, busca-se elucidar os principais aspectos do SIPDH; discorrer sobre as garantias processuais do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DIDH e os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estândares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da CIDH e da Corte IDH em matéria de garantias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processuais;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abordar a Teoria Geral do Controle de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Convencionalidade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; e refletir acerca da (in)compatibilidade da Súmula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Vinculante nº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3 com o art. 8º da CADH.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340653" y="6951573"/>
            <a:ext cx="322135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Em todo processo que implique em restrição de direitos ou determinação de obrigações, devem ser assegurados o contraditório e a ampla defesa, consoante o preconizado pelo artigo 8º da Convenção Americana sobre Direitos Humanos. Em consequência disso, 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Súmula Vinculante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nº 3 do Supremo Tribunal Federal não pode ser considerada convencional frente ao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supramencionado artigo,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notadamente em razão dos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estândares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interpretativos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acerca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do tema a que ele se refere pela Corte e pela Comissão Interamericana de Direitos Humanos, de modo que a incompatibilidade desses dois atos legais demonstra-se como uma violação direta, pelo Estado brasileiro, do direito humano ao contraditório e à ampla defesa, bem como um empecilho à </a:t>
            </a:r>
            <a:r>
              <a:rPr lang="pt-BR" sz="1000" dirty="0" err="1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perfectibilização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do 16º  Objetivo de Desenvolvimento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Sustentável, para além de esbarrar frontalmente com o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que dispõe a própria Constituição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Federal de 1988,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notadamente em seu artigo 5º, inciso LV.</a:t>
            </a: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53167" y="4039235"/>
            <a:ext cx="3398838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METODOLOGIA</a:t>
            </a:r>
          </a:p>
          <a:p>
            <a:pPr algn="just" defTabSz="464820">
              <a:defRPr/>
            </a:pP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A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presente pesquisa apresentará uma abordagem qualitativa e uma natureza aplicada. Quanto ao seu objetivo, ele pode ser considerado descritivo e exploratório. O método utilizado é o dedutivo e os principais procedimentos técnicos utilizados são a pesquisa bibliográfica e o estudo de caso comparado, utilizando-se o procedimento de observação de análise documental, da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CADH,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e jurisprudencial, em relação à Corte IDH e a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Súmula Vinculante </a:t>
            </a:r>
            <a:r>
              <a:rPr lang="pt-BR" sz="1000" dirty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nº 3 do Supremo Tribunal Federal.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330199" y="5658911"/>
            <a:ext cx="684593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O art. 8º da CADH assegura garantias processuais que se estendem a todo âmbito processual, inclusive o administrativo, como é expressamente destacado pela Corte IDH no caso, dentre outros, </a:t>
            </a:r>
            <a:r>
              <a:rPr lang="pt-BR" sz="1000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Baena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Ricardo y </a:t>
            </a:r>
            <a:r>
              <a:rPr lang="pt-BR" sz="1000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otros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 Vs. Panamá. Em acréscimo, desdobrando tais garantias, o referido dispositivo estabelece o direito a todo indivíduo de ser ouvido para que se determinem seus direitos ou obrigações de qualquer natureza, o que não exclui a previdenciária. Assim, a amplitude do alcance de tais garantias, somado ao caráter imperioso desse direito humano, revela que a parte final da Súmula Vinculante 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nº 3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, ao limitar o respeito do contraditório e da ampla defesa a algumas esferas processuais, viola diretamente o art. 8º da CADH, tornando-se parcialmente </a:t>
            </a:r>
            <a:r>
              <a:rPr lang="pt-BR" sz="1000" dirty="0" err="1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inconvencional</a:t>
            </a:r>
            <a:r>
              <a:rPr lang="pt-BR" sz="1000" dirty="0" smtClean="0">
                <a:solidFill>
                  <a:schemeClr val="tx1"/>
                </a:solidFill>
                <a:latin typeface="Times" panose="02020603050405020304" pitchFamily="18" charset="0"/>
                <a:ea typeface="Droid Sans Fallback" charset="0"/>
                <a:cs typeface="Times" panose="02020603050405020304" pitchFamily="18" charset="0"/>
              </a:rPr>
              <a:t>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Times" panose="02020603050405020304" pitchFamily="18" charset="0"/>
              <a:ea typeface="Droid Sans Fallback" charset="0"/>
              <a:cs typeface="Times" panose="02020603050405020304" pitchFamily="18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881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Droid Sans Fallback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User</cp:lastModifiedBy>
  <cp:revision>62</cp:revision>
  <dcterms:created xsi:type="dcterms:W3CDTF">2015-12-02T19:07:00Z</dcterms:created>
  <dcterms:modified xsi:type="dcterms:W3CDTF">2024-07-24T21:58:52Z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