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custom-properties+xml" PartName="/docProps/custom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custom-properties" Target="docProps/custom.xml"/><Relationship Id="rId2" Type="http://schemas.openxmlformats.org/package/2006/relationships/metadata/core-properties" Target="docProps/core.xml"/><Relationship Id="rId3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10692125" cx="7559675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069">
          <p15:clr>
            <a:srgbClr val="A4A3A4"/>
          </p15:clr>
        </p15:guide>
        <p15:guide id="2" pos="2292">
          <p15:clr>
            <a:srgbClr val="A4A3A4"/>
          </p15:clr>
        </p15:guide>
      </p15:sldGuideLst>
    </p:ext>
    <p:ext uri="GoogleSlidesCustomDataVersion2">
      <go:slidesCustomData xmlns:go="http://customooxmlschemas.google.com/" r:id="rId7" roundtripDataSignature="AMtx7mga7+15/i4ZnaVovBvg67X8/WOAR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069" orient="horz"/>
        <p:guide pos="2292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fmla="val 19" name="adj"/>
            </a:avLst>
          </a:prstGeom>
          <a:solidFill>
            <a:srgbClr val="FFFF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4;n"/>
          <p:cNvSpPr/>
          <p:nvPr>
            <p:ph idx="2" type="sldImg"/>
          </p:nvPr>
        </p:nvSpPr>
        <p:spPr>
          <a:xfrm>
            <a:off x="2362200" y="812800"/>
            <a:ext cx="2830513" cy="4005263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" name="Google Shape;5;n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4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" name="Google Shape;6;n"/>
          <p:cNvSpPr txBox="1"/>
          <p:nvPr>
            <p:ph idx="3" type="hdr"/>
          </p:nvPr>
        </p:nvSpPr>
        <p:spPr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0" type="dt"/>
          </p:nvPr>
        </p:nvSpPr>
        <p:spPr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1" type="ftr"/>
          </p:nvPr>
        </p:nvSpPr>
        <p:spPr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  <a:defRPr b="0" i="0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n"/>
          <p:cNvSpPr txBox="1"/>
          <p:nvPr>
            <p:ph idx="12" type="sldNum"/>
          </p:nvPr>
        </p:nvSpPr>
        <p:spPr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marR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Times New Roman"/>
              <a:buNone/>
            </a:pPr>
            <a:fld id="{00000000-1234-1234-1234-123412341234}" type="slidenum">
              <a:rPr b="0" i="0" lang="pt-BR" sz="14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400" u="none" cap="none" strike="noStrik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:notes"/>
          <p:cNvSpPr txBox="1"/>
          <p:nvPr>
            <p:ph idx="12" type="sldNum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-88900" lvl="0" marL="0" rtl="0" algn="r">
              <a:lnSpc>
                <a:spcPct val="93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Arial"/>
              <a:buChar char="•"/>
            </a:pPr>
            <a:fld id="{00000000-1234-1234-1234-123412341234}" type="slidenum">
              <a:rPr lang="pt-BR" sz="1400"/>
              <a:t>‹#›</a:t>
            </a:fld>
            <a:endParaRPr sz="1400"/>
          </a:p>
        </p:txBody>
      </p:sp>
      <p:sp>
        <p:nvSpPr>
          <p:cNvPr id="92" name="Google Shape;92;p1:notes"/>
          <p:cNvSpPr/>
          <p:nvPr>
            <p:ph idx="2" type="sldImg"/>
          </p:nvPr>
        </p:nvSpPr>
        <p:spPr>
          <a:xfrm>
            <a:off x="2362200" y="812800"/>
            <a:ext cx="2833688" cy="4008438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93" name="Google Shape;93;p1:notes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Times New Roman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650" y="5078413"/>
            <a:ext cx="6045200" cy="4808538"/>
          </a:xfrm>
          <a:prstGeom prst="rect">
            <a:avLst/>
          </a:prstGeom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conteúdo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3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" name="Google Shape;18;p3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l" type="vertTx">
  <p:cSld name="VERTICAL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 rot="5400000">
            <a:off x="388145" y="2977357"/>
            <a:ext cx="6783387" cy="6521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e texto verticais" type="vertTitleAndTx">
  <p:cSld name="VERTICAL_TITLE_AND_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/>
          <p:nvPr>
            <p:ph type="title"/>
          </p:nvPr>
        </p:nvSpPr>
        <p:spPr>
          <a:xfrm rot="5400000">
            <a:off x="1694512" y="4284621"/>
            <a:ext cx="9060817" cy="163005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3"/>
          <p:cNvSpPr txBox="1"/>
          <p:nvPr>
            <p:ph idx="1" type="body"/>
          </p:nvPr>
        </p:nvSpPr>
        <p:spPr>
          <a:xfrm rot="5400000">
            <a:off x="-1612846" y="2701814"/>
            <a:ext cx="9060817" cy="47956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3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3" name="Google Shape;83;p13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4" name="Google Shape;84;p13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yout Personalizado">
  <p:cSld name="Layout Personalizad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/>
          <p:nvPr>
            <p:ph type="title"/>
          </p:nvPr>
        </p:nvSpPr>
        <p:spPr>
          <a:xfrm>
            <a:off x="377389" y="426595"/>
            <a:ext cx="6800136" cy="178047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8" name="Google Shape;88;p1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1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lide de título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/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4"/>
          <p:cNvSpPr txBox="1"/>
          <p:nvPr>
            <p:ph idx="1" type="subTitle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/>
            </a:lvl1pPr>
            <a:lvl2pPr lvl="1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sz="1654"/>
            </a:lvl2pPr>
            <a:lvl3pPr lvl="2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sz="1490"/>
            </a:lvl3pPr>
            <a:lvl4pPr lvl="3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4pPr>
            <a:lvl5pPr lvl="4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5pPr>
            <a:lvl6pPr lvl="5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6pPr>
            <a:lvl7pPr lvl="6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7pPr>
            <a:lvl8pPr lvl="7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8pPr>
            <a:lvl9pPr lvl="8" algn="ctr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9pPr>
          </a:lstStyle>
          <a:p/>
        </p:txBody>
      </p:sp>
      <p:sp>
        <p:nvSpPr>
          <p:cNvPr id="25" name="Google Shape;25;p4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beçalho da Seção" type="secHead">
  <p:cSld name="SECTION_HEADER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5"/>
          <p:cNvSpPr txBox="1"/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96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" type="body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sz="1985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655"/>
              <a:buNone/>
              <a:defRPr sz="1654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490"/>
              <a:buNone/>
              <a:defRPr sz="149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rgbClr val="888888"/>
              </a:buClr>
              <a:buSzPts val="1325"/>
              <a:buNone/>
              <a:defRPr sz="1325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as Partes de Conteúdo" type="twoObj">
  <p:cSld name="TWO_OBJECTS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6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6"/>
          <p:cNvSpPr txBox="1"/>
          <p:nvPr>
            <p:ph idx="1" type="body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ção" type="twoTxTwoObj">
  <p:cSld name="TWO_OBJECTS_WITH_TEXT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/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7"/>
          <p:cNvSpPr txBox="1"/>
          <p:nvPr>
            <p:ph idx="1" type="body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4" name="Google Shape;44;p7"/>
          <p:cNvSpPr txBox="1"/>
          <p:nvPr>
            <p:ph idx="2" type="body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7"/>
          <p:cNvSpPr txBox="1"/>
          <p:nvPr>
            <p:ph idx="3" type="body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985"/>
              <a:buNone/>
              <a:defRPr b="1" sz="198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None/>
              <a:defRPr b="1" sz="1654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None/>
              <a:defRPr b="1" sz="1490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b="1" sz="1325"/>
            </a:lvl9pPr>
          </a:lstStyle>
          <a:p/>
        </p:txBody>
      </p:sp>
      <p:sp>
        <p:nvSpPr>
          <p:cNvPr id="46" name="Google Shape;46;p7"/>
          <p:cNvSpPr txBox="1"/>
          <p:nvPr>
            <p:ph idx="4" type="body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mente título" type="titleOnly">
  <p:cSld name="TITLE_ONLY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58" name="Google Shape;58;p9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údo com Legenda" type="objTx">
  <p:cSld name="OBJECT_WITH_CAPTION_TEX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0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0"/>
          <p:cNvSpPr txBox="1"/>
          <p:nvPr>
            <p:ph idx="1" type="body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96557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645"/>
              <a:buChar char="•"/>
              <a:defRPr sz="2645"/>
            </a:lvl1pPr>
            <a:lvl2pPr indent="-375602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2315"/>
              <a:buChar char="•"/>
              <a:defRPr sz="2315"/>
            </a:lvl2pPr>
            <a:lvl3pPr indent="-354647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85"/>
              <a:buChar char="•"/>
              <a:defRPr sz="1985"/>
            </a:lvl3pPr>
            <a:lvl4pPr indent="-333692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4pPr>
            <a:lvl5pPr indent="-333692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5pPr>
            <a:lvl6pPr indent="-333692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6pPr>
            <a:lvl7pPr indent="-333692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7pPr>
            <a:lvl8pPr indent="-333692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8pPr>
            <a:lvl9pPr indent="-333692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55"/>
              <a:buChar char="•"/>
              <a:defRPr sz="1654"/>
            </a:lvl9pPr>
          </a:lstStyle>
          <a:p/>
        </p:txBody>
      </p:sp>
      <p:sp>
        <p:nvSpPr>
          <p:cNvPr id="62" name="Google Shape;62;p10"/>
          <p:cNvSpPr txBox="1"/>
          <p:nvPr>
            <p:ph idx="2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63" name="Google Shape;63;p10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0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m com Legenda" type="picTx">
  <p:cSld name="PICTURE_WITH_CAPTION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645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1"/>
          <p:cNvSpPr/>
          <p:nvPr>
            <p:ph idx="2" type="pic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11"/>
          <p:cNvSpPr txBox="1"/>
          <p:nvPr>
            <p:ph idx="1" type="body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1325"/>
              <a:buNone/>
              <a:defRPr sz="1325"/>
            </a:lvl1pPr>
            <a:lvl2pPr indent="-228600" lvl="1" marL="914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155"/>
              <a:buNone/>
              <a:defRPr sz="1155"/>
            </a:lvl2pPr>
            <a:lvl3pPr indent="-228600" lvl="2" marL="1371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990"/>
              <a:buNone/>
              <a:defRPr sz="989"/>
            </a:lvl3pPr>
            <a:lvl4pPr indent="-228600" lvl="3" marL="1828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4pPr>
            <a:lvl5pPr indent="-228600" lvl="4" marL="22860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5pPr>
            <a:lvl6pPr indent="-228600" lvl="5" marL="27432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6pPr>
            <a:lvl7pPr indent="-228600" lvl="6" marL="32004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7pPr>
            <a:lvl8pPr indent="-228600" lvl="7" marL="36576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8pPr>
            <a:lvl9pPr indent="-228600" lvl="8" marL="411480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825"/>
              <a:buNone/>
              <a:defRPr sz="825"/>
            </a:lvl9pPr>
          </a:lstStyle>
          <a:p/>
        </p:txBody>
      </p:sp>
      <p:sp>
        <p:nvSpPr>
          <p:cNvPr id="70" name="Google Shape;70;p11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3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1" type="body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74650" lvl="0" marL="457200" marR="0" rtl="0" algn="l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Char char="•"/>
              <a:defRPr b="0" i="0" sz="2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49250" lvl="1" marL="914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Char char="•"/>
              <a:defRPr b="0" i="0" sz="1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30200" lvl="2" marL="1371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3214" lvl="5" marL="27432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23214" lvl="6" marL="32004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23215" lvl="7" marL="36576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23215" lvl="8" marL="4114800" marR="0" rtl="0" algn="l">
              <a:lnSpc>
                <a:spcPct val="90000"/>
              </a:lnSpc>
              <a:spcBef>
                <a:spcPts val="415"/>
              </a:spcBef>
              <a:spcAft>
                <a:spcPts val="0"/>
              </a:spcAft>
              <a:buClr>
                <a:schemeClr val="dk1"/>
              </a:buClr>
              <a:buSzPts val="1490"/>
              <a:buFont typeface="Arial"/>
              <a:buChar char="•"/>
              <a:defRPr b="0" i="0" sz="149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2"/>
          <p:cNvSpPr txBox="1"/>
          <p:nvPr>
            <p:ph idx="10" type="dt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1" type="ftr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990"/>
              <a:buFont typeface="Arial"/>
              <a:buNone/>
              <a:defRPr b="0" i="0" sz="989" u="none" cap="none" strike="noStrik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2"/>
          <p:cNvSpPr txBox="1"/>
          <p:nvPr>
            <p:ph idx="12" type="sldNum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9898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hyperlink" Target="mailto:jefferson.medeiros.703@ufrn.edu.br" TargetMode="External"/><Relationship Id="rId5" Type="http://schemas.openxmlformats.org/officeDocument/2006/relationships/hyperlink" Target="mailto:jefferson.medeiros.703@ufrn.edu.br" TargetMode="External"/><Relationship Id="rId6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1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268593" y="1317620"/>
            <a:ext cx="7010400" cy="708000"/>
          </a:xfrm>
          <a:prstGeom prst="rect">
            <a:avLst/>
          </a:prstGeom>
          <a:noFill/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</a:pPr>
            <a:r>
              <a:rPr b="1" lang="pt-BR" sz="2000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A RELATIVIZAÇÃO DE DIREITOS FUNDAMENTAIS NA INVESTIGAÇÃO DE ORCRIMs NAS REDES SOCIAIS</a:t>
            </a:r>
            <a:endParaRPr b="1" i="0" sz="2000" u="none" cap="none" strike="noStrik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98" name="Google Shape;98;p1"/>
          <p:cNvSpPr txBox="1"/>
          <p:nvPr/>
        </p:nvSpPr>
        <p:spPr>
          <a:xfrm>
            <a:off x="412433" y="2105660"/>
            <a:ext cx="67563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Jefferson Antão Pereira de Medeiros;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Bacharel em Direito pela UFRN e pós-graduando em Direito Público pelo LEGALE; e</a:t>
            </a:r>
            <a:r>
              <a:rPr b="0" i="0" lang="pt-BR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-mail: </a:t>
            </a:r>
            <a:r>
              <a:rPr b="0" i="0" lang="pt-BR" sz="1000" u="sng" cap="none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jefferson</a:t>
            </a:r>
            <a:r>
              <a:rPr lang="pt-BR" sz="10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.medeiros.703@ufrn.edu.br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pt-BR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Orientador/Co-autor: Fillipe Azevedo Rodrigues, Instituição: UFRN, e-mail: rodrigues.cgern@gmail.com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r>
              <a:rPr b="0" i="0" lang="pt-BR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Imagem </a:t>
            </a:r>
            <a:r>
              <a:rPr b="0" i="0" lang="pt-BR" sz="1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(caso seja oportuno)</a:t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"/>
          <p:cNvSpPr txBox="1"/>
          <p:nvPr/>
        </p:nvSpPr>
        <p:spPr>
          <a:xfrm>
            <a:off x="293698" y="2604823"/>
            <a:ext cx="68532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INTRODUÇÃO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 início, destaco que nas últimas décadas, após a sobrevinda e expansão da internet, bem como pelo surgimento das primeiras redes sociais, facilitou a comunicação entre os indivíduos, fazendo com que a distância deixasse de ser um mero fator que impedia isso, e a CF/88 foi pioneiro ao revelar a importância da proteção de dados e do sigilo/inviolabilidade/privacidade dos usuários. Contudo, com a crescente complexidade da delinquência em nossa sociedade, os novos meios de comunicação passaram a ser utilizados para a manutenção da criminalidade e estruturação de facções criminosas.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"/>
          <p:cNvSpPr txBox="1"/>
          <p:nvPr/>
        </p:nvSpPr>
        <p:spPr>
          <a:xfrm>
            <a:off x="3677920" y="7907345"/>
            <a:ext cx="3372000" cy="2293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REFERÊNCIAS </a:t>
            </a:r>
            <a:r>
              <a:rPr b="0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(principais)</a:t>
            </a:r>
            <a:endParaRPr b="0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LIMA, Renato Brasileiro de. </a:t>
            </a:r>
            <a:r>
              <a:rPr b="1"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Manual de processo penal</a:t>
            </a: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volume único. 4. ed. rev., ampl. e atual. Salvador: JusPodivm, 2016.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BRASIL. [Constituição (1988)]. </a:t>
            </a:r>
            <a:r>
              <a:rPr b="1"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Constituição da República Federativa do Brasil de 1988</a:t>
            </a:r>
            <a:r>
              <a:rPr lang="pt-BR" sz="1300">
                <a:solidFill>
                  <a:schemeClr val="dk1"/>
                </a:solidFill>
                <a:highlight>
                  <a:srgbClr val="FFFFFF"/>
                </a:highlight>
                <a:latin typeface="Calibri"/>
                <a:ea typeface="Calibri"/>
                <a:cs typeface="Calibri"/>
                <a:sym typeface="Calibri"/>
              </a:rPr>
              <a:t>. Brasília, DF: Presidente da República, [2024]. Disponível em: https://www.planalto.gov.br/ccivil_03/constituicao/constituicaocompilado.htm. Acesso em 12 jul. 2024.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"/>
          <p:cNvSpPr txBox="1"/>
          <p:nvPr/>
        </p:nvSpPr>
        <p:spPr>
          <a:xfrm>
            <a:off x="293710" y="4256110"/>
            <a:ext cx="3427500" cy="169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Discutir a relativização de direitos fundamentais com afinco a promover a correta investigação com o intuito de coibir a crescente da criminalidade organizada. Analisar as dificuldades inerentes à quebra do sigilo de informações, sem acarretar a ilegalidade das provas produzidas na investigação criminal.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"/>
          <p:cNvSpPr txBox="1"/>
          <p:nvPr/>
        </p:nvSpPr>
        <p:spPr>
          <a:xfrm>
            <a:off x="338750" y="7907355"/>
            <a:ext cx="3221400" cy="1893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CONCLUSÃO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 suma, deve haver a relativização quanto aos direitos e garantias fundamentais à privacidade, à intimidade, ao sigilo e à proteção de dados, pois muitas condutas criminosas podem ser reprimidas a partir dos elementos de informação e provas extraídas do meio ambiente digital, como as redes sociais.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"/>
          <p:cNvSpPr txBox="1"/>
          <p:nvPr/>
        </p:nvSpPr>
        <p:spPr>
          <a:xfrm>
            <a:off x="3780638" y="4298018"/>
            <a:ext cx="3398700" cy="1493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METODOLOGIA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Este trabalho se baseia no método de abordagem dialético e, de cunho qualitativo, baseado em pesquisa bibliográfica, através da qual foram consultados artigos, livros, legislações, decisões judiciais e portais de notícias.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"/>
          <p:cNvSpPr txBox="1"/>
          <p:nvPr/>
        </p:nvSpPr>
        <p:spPr>
          <a:xfrm>
            <a:off x="297290" y="5852058"/>
            <a:ext cx="6846000" cy="20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b="1" i="0" lang="pt-BR" sz="1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RESULTADOS</a:t>
            </a:r>
            <a:endParaRPr b="1" i="0" sz="1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</a:t>
            </a: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vantagens das redes sociais são notáveis, incluindo alcance quase global, custo baixo e diversas formas de interação, como chamadas de áudio, chamadas de vídeo, mensagens de texto, segurança etc.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Em nossa Carta Maior foi consignada a inviolabilidade do sigilo de dados bancários, telefônicos, telemáticos e de correspondências, salvo por decisão judicial, com o intuito de auxiliar na investigação criminal/instrução processual.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pt-BR" sz="13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A Lei n.º 9.296/1996 regulamentou a interceptação judicial de comunicações telefônicas, de qualquer natureza, bem como das comunicações em sistemas de informática e telemática, estes objetos da presente pesquisa.</a:t>
            </a:r>
            <a:endParaRPr sz="13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7" name="Google Shape;107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Tema do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2015-12-02T19:07:00Z</dcterms:created>
  <dc:creator>ASSTEC</dc:creator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