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7559675" cy="1069181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mover o slide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pt-BR" sz="2000" spc="-1" strike="noStrike">
                <a:latin typeface="Arial"/>
              </a:rPr>
              <a:t>Clique para editar o formato de notas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pt-BR" sz="1400" spc="-1" strike="noStrike">
                <a:latin typeface="Times New Roman"/>
              </a:rPr>
              <a:t>&lt;cabeçalho&gt;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pc="-1" strike="noStrike"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pt-BR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pt-BR" sz="1400" spc="-1" strike="noStrike">
                <a:latin typeface="Times New Roman"/>
              </a:defRPr>
            </a:lvl1pPr>
          </a:lstStyle>
          <a:p>
            <a:pPr indent="0" algn="r">
              <a:buNone/>
            </a:pPr>
            <a:fld id="{8E82680F-87B9-4F9D-A74D-E38B0E007969}" type="slidenum">
              <a:rPr b="0" lang="pt-BR" sz="1400" spc="-1" strike="noStrike">
                <a:latin typeface="Times New Roman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ldNum" idx="7"/>
          </p:nvPr>
        </p:nvSpPr>
        <p:spPr>
          <a:xfrm>
            <a:off x="4278240" y="10156680"/>
            <a:ext cx="3277080" cy="530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marL="216000" algn="r">
              <a:lnSpc>
                <a:spcPct val="93000"/>
              </a:lnSpc>
              <a:buClr>
                <a:srgbClr val="000000"/>
              </a:buClr>
              <a:buFont typeface="Symbol"/>
              <a:buChar char=""/>
              <a:tabLst>
                <a:tab algn="l" pos="0"/>
                <a:tab algn="l" pos="447840"/>
                <a:tab algn="l" pos="897120"/>
                <a:tab algn="l" pos="1346040"/>
                <a:tab algn="l" pos="1795680"/>
                <a:tab algn="l" pos="2244600"/>
                <a:tab algn="l" pos="2694240"/>
                <a:tab algn="l" pos="3143160"/>
                <a:tab algn="l" pos="3592800"/>
                <a:tab algn="l" pos="4041720"/>
                <a:tab algn="l" pos="4491360"/>
                <a:tab algn="l" pos="4940280"/>
                <a:tab algn="l" pos="5389920"/>
                <a:tab algn="l" pos="5838840"/>
                <a:tab algn="l" pos="6288480"/>
                <a:tab algn="l" pos="6737400"/>
                <a:tab algn="l" pos="7187040"/>
                <a:tab algn="l" pos="7635960"/>
                <a:tab algn="l" pos="8085600"/>
                <a:tab algn="l" pos="8534520"/>
                <a:tab algn="l" pos="8984160"/>
              </a:tabLst>
              <a:defRPr b="0" lang="pt-BR" sz="14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marL="216000" algn="r">
              <a:lnSpc>
                <a:spcPct val="93000"/>
              </a:lnSpc>
              <a:buClr>
                <a:srgbClr val="000000"/>
              </a:buClr>
              <a:buFont typeface="Symbol"/>
              <a:buChar char=""/>
              <a:tabLst>
                <a:tab algn="l" pos="0"/>
                <a:tab algn="l" pos="447840"/>
                <a:tab algn="l" pos="897120"/>
                <a:tab algn="l" pos="1346040"/>
                <a:tab algn="l" pos="1795680"/>
                <a:tab algn="l" pos="2244600"/>
                <a:tab algn="l" pos="2694240"/>
                <a:tab algn="l" pos="3143160"/>
                <a:tab algn="l" pos="3592800"/>
                <a:tab algn="l" pos="4041720"/>
                <a:tab algn="l" pos="4491360"/>
                <a:tab algn="l" pos="4940280"/>
                <a:tab algn="l" pos="5389920"/>
                <a:tab algn="l" pos="5838840"/>
                <a:tab algn="l" pos="6288480"/>
                <a:tab algn="l" pos="6737400"/>
                <a:tab algn="l" pos="7187040"/>
                <a:tab algn="l" pos="7635960"/>
                <a:tab algn="l" pos="8085600"/>
                <a:tab algn="l" pos="8534520"/>
                <a:tab algn="l" pos="8984160"/>
              </a:tabLst>
            </a:pPr>
            <a:fld id="{08575C42-CB3C-49CC-945C-88CD6693F19A}" type="slidenum">
              <a:rPr b="0" lang="pt-BR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sldImg"/>
          </p:nvPr>
        </p:nvSpPr>
        <p:spPr>
          <a:xfrm>
            <a:off x="2362320" y="812880"/>
            <a:ext cx="2832480" cy="4007520"/>
          </a:xfrm>
          <a:prstGeom prst="rect">
            <a:avLst/>
          </a:prstGeom>
          <a:ln w="0">
            <a:noFill/>
          </a:ln>
        </p:spPr>
      </p:sp>
      <p:sp>
        <p:nvSpPr>
          <p:cNvPr id="59" name="Text Box 2"/>
          <p:cNvSpPr/>
          <p:nvPr/>
        </p:nvSpPr>
        <p:spPr>
          <a:xfrm>
            <a:off x="755640" y="5078520"/>
            <a:ext cx="6047280" cy="48106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97C5E17-08A3-4FD2-B36D-37B6773B60A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EED444-5A93-41DC-B558-94E0AE21942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7317DAF-F851-4281-84C9-63CFB6FF6EB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88C0974-61BB-4C5F-B25C-32251E3AAE8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FDCE6CE-9260-495F-BA18-421781291B6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7DDC88-07D4-4E0B-9553-2374A381CF7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7272491-3821-4BA7-A382-D15F11EAD98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BF8DED2-5AE0-4443-84CA-3A1628B05DF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48DA519-E581-44AD-B124-22D3BAD310D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8433FC5-CB04-487A-B8EF-6F545BFF944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E463F44-3C72-4F9E-A524-9F3BF5E51DA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FBAF1B1-C022-4750-B894-1C02025B304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503440" y="9909000"/>
            <a:ext cx="2551680" cy="56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5338800" y="990900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900" spc="-1" strike="noStrike">
                <a:solidFill>
                  <a:srgbClr val="898989"/>
                </a:solidFill>
                <a:latin typeface="Arial"/>
                <a:ea typeface="Droid Sans Fallback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08AAF12-A412-46D2-8C61-AE04855B7D2F}" type="slidenum">
              <a:rPr b="0" lang="pt-BR" sz="900" spc="-1" strike="noStrike">
                <a:solidFill>
                  <a:srgbClr val="898989"/>
                </a:solidFill>
                <a:latin typeface="Arial"/>
                <a:ea typeface="Droid Sans Fallback"/>
              </a:rPr>
              <a:t>&lt;número&gt;</a:t>
            </a:fld>
            <a:endParaRPr b="0" lang="pt-BR" sz="9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519120" y="990900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1" descr=""/>
          <p:cNvPicPr/>
          <p:nvPr/>
        </p:nvPicPr>
        <p:blipFill>
          <a:blip r:embed="rId1"/>
          <a:stretch/>
        </p:blipFill>
        <p:spPr>
          <a:xfrm>
            <a:off x="-11880" y="-12960"/>
            <a:ext cx="7570800" cy="11338920"/>
          </a:xfrm>
          <a:prstGeom prst="rect">
            <a:avLst/>
          </a:prstGeom>
          <a:ln w="9525">
            <a:noFill/>
          </a:ln>
        </p:spPr>
      </p:pic>
      <p:sp>
        <p:nvSpPr>
          <p:cNvPr id="46" name="CaixaDeTexto 3"/>
          <p:cNvSpPr/>
          <p:nvPr/>
        </p:nvSpPr>
        <p:spPr>
          <a:xfrm>
            <a:off x="208080" y="1166040"/>
            <a:ext cx="7009200" cy="638280"/>
          </a:xfrm>
          <a:prstGeom prst="rect">
            <a:avLst/>
          </a:prstGeom>
          <a:noFill/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Influenciadores Digitais e Plataformização do Trabalho:</a:t>
            </a: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18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entre o criativo e o precário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47" name="CaixaDeTexto 15"/>
          <p:cNvSpPr/>
          <p:nvPr/>
        </p:nvSpPr>
        <p:spPr>
          <a:xfrm>
            <a:off x="350640" y="1762560"/>
            <a:ext cx="6755400" cy="63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Daviton Gurgel Guerra Fernandes, UFRN, daviton.gurgel@ufrn.br</a:t>
            </a:r>
            <a:br>
              <a:rPr sz="1200"/>
            </a:br>
            <a:r>
              <a:rPr b="0" lang="pt-BR" sz="12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Erika Larissa Guedes do Nascimento, UFRN, erikalariguedes@gmail.com</a:t>
            </a:r>
            <a:endParaRPr b="0" lang="pt-BR" sz="12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Gelma dos Santos Ramos, UFRN, gelma.ramos.l@gmail.com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48" name="CaixaDeTexto 2"/>
          <p:cNvSpPr/>
          <p:nvPr/>
        </p:nvSpPr>
        <p:spPr>
          <a:xfrm>
            <a:off x="4189320" y="4255920"/>
            <a:ext cx="26485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8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Imagem </a:t>
            </a:r>
            <a:r>
              <a:rPr b="0" lang="pt-BR" sz="12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(caso seja oportuno)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49" name="CaixaDeTexto 25"/>
          <p:cNvSpPr/>
          <p:nvPr/>
        </p:nvSpPr>
        <p:spPr>
          <a:xfrm>
            <a:off x="625320" y="7539120"/>
            <a:ext cx="26467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18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Imagem </a:t>
            </a:r>
            <a:r>
              <a:rPr b="0" lang="pt-BR" sz="1200" spc="-1" strike="noStrike">
                <a:solidFill>
                  <a:srgbClr val="ffffff"/>
                </a:solidFill>
                <a:latin typeface="Calibri"/>
                <a:ea typeface="Droid Sans Fallback"/>
              </a:rPr>
              <a:t>(caso seja oportuno)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50" name="CaixaDeTexto 18"/>
          <p:cNvSpPr/>
          <p:nvPr/>
        </p:nvSpPr>
        <p:spPr>
          <a:xfrm>
            <a:off x="208080" y="2380320"/>
            <a:ext cx="6852240" cy="182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INTRODUÇÃO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No contexto de racionalidade neoliberal e plataformização do trabalho, emerge a atividade de influenciador digital, entendida como novos perfis profissionais que reorganizam dinâmicas no mercado, atuando no ambiente digital. Sobre a atividade, há um forte apelo para a criatividade, além de exaltar a flexibilização de horários e o sucesso financeiro. O que pesquisas a respeito do tema têm demonstrado, no entanto, é que se trata de mais um trabalho – ainda sem estatuto legal – inserido na lógica empresarial e competitiva do sistema capitalista e, por esse motivo, experimenta o amargor das suas contradições.</a:t>
            </a:r>
            <a:endParaRPr b="0" lang="pt-BR" sz="1400" spc="-1" strike="noStrike">
              <a:latin typeface="Arial"/>
            </a:endParaRPr>
          </a:p>
        </p:txBody>
      </p:sp>
      <p:sp>
        <p:nvSpPr>
          <p:cNvPr id="51" name="CaixaDeTexto 20"/>
          <p:cNvSpPr/>
          <p:nvPr/>
        </p:nvSpPr>
        <p:spPr>
          <a:xfrm>
            <a:off x="3500280" y="7155000"/>
            <a:ext cx="3761640" cy="356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REFERÊNCIAS</a:t>
            </a:r>
            <a:r>
              <a:rPr b="1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 </a:t>
            </a: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(principais)</a:t>
            </a:r>
            <a:endParaRPr b="0" lang="pt-BR" sz="14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850"/>
              </a:spcAft>
              <a:tabLst>
                <a:tab algn="l" pos="0"/>
              </a:tabLst>
            </a:pP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DE MORAIS, P. O trabalho dos influenciadores digitais: precariedade e gerenciamento algorítmico sob a hegemonia do modo de vida empreendedor. </a:t>
            </a:r>
            <a:r>
              <a:rPr b="1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Revista Cronos</a:t>
            </a: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, [S. l.], v. 25, n. 1, p. 134–152, 2024. Disponível em: https://periodicos.ufrn.br/cronos/article/view/35346. Acesso em: 15 jul. 2024.</a:t>
            </a:r>
            <a:endParaRPr b="0" lang="pt-BR" sz="11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850"/>
              </a:spcAft>
              <a:tabLst>
                <a:tab algn="l" pos="0"/>
              </a:tabLst>
            </a:pP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KARHAWI, Issaaf. Influenciadores digitais: o Eu como mercadoria. </a:t>
            </a:r>
            <a:r>
              <a:rPr b="0" i="1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In</a:t>
            </a: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: CORRÊA, E. S.; SILVEIRA, S. C. </a:t>
            </a:r>
            <a:r>
              <a:rPr b="1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Tendências em comunicação digital</a:t>
            </a: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. São Paulo: ECA/USP, 2016. p. 38-58. Disponível em: https://www.livrosabertos.abcd.usp.br/portaldelivrosUSP/catalog/view/87/75/365. Acesso em: 14 jul. 2024</a:t>
            </a:r>
            <a:endParaRPr b="0" lang="pt-BR" sz="11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850"/>
              </a:spcAft>
              <a:tabLst>
                <a:tab algn="l" pos="0"/>
              </a:tabLst>
            </a:pP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DIAS, K. S.; ROCHA, C. M. F.; VIEIRA, M. J. F. Influenciadores digitais: entre o trabalho de plataforma e o empresariamento de si. </a:t>
            </a:r>
            <a:r>
              <a:rPr b="1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Brazilian Creative Industries Journal</a:t>
            </a: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. Novo Hamburgo, v. 3, n. 1, jan./jun. 2023.</a:t>
            </a:r>
            <a:br>
              <a:rPr sz="1100"/>
            </a:b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Disponível em: https://doi.org/10.25112/bcij.v3i1.3203.</a:t>
            </a:r>
            <a:br>
              <a:rPr sz="1100"/>
            </a:br>
            <a:r>
              <a:rPr b="0" lang="pt-BR" sz="11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Acesso em: 18 jul. 2024.</a:t>
            </a:r>
            <a:endParaRPr b="0" lang="pt-BR" sz="1100" spc="-1" strike="noStrike">
              <a:latin typeface="Arial"/>
            </a:endParaRPr>
          </a:p>
        </p:txBody>
      </p:sp>
      <p:sp>
        <p:nvSpPr>
          <p:cNvPr id="52" name="CaixaDeTexto 19"/>
          <p:cNvSpPr/>
          <p:nvPr/>
        </p:nvSpPr>
        <p:spPr>
          <a:xfrm>
            <a:off x="208080" y="4129920"/>
            <a:ext cx="3428280" cy="97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OBJETIVOS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Caracterizar essa nova forma de trabalho; Verificar as mudanças ocorridas no processo de profissionalização da atividade.</a:t>
            </a:r>
            <a:endParaRPr b="0" lang="pt-BR" sz="1400" spc="-1" strike="noStrike">
              <a:latin typeface="Arial"/>
            </a:endParaRPr>
          </a:p>
        </p:txBody>
      </p:sp>
      <p:sp>
        <p:nvSpPr>
          <p:cNvPr id="53" name="CaixaDeTexto 20"/>
          <p:cNvSpPr/>
          <p:nvPr/>
        </p:nvSpPr>
        <p:spPr>
          <a:xfrm>
            <a:off x="198360" y="7303320"/>
            <a:ext cx="3301200" cy="331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CONCLUSÃO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A pesquisa identificou a superação da percepção de um influenciador digital como um trabalhador criativo, autônomo e independente, que não se apega às tendências temáticas. Verificou-se, nos estudos recentes, a perda da independência dos influenciadores digitais, uma vez que suas ideias precisam se adequar às demandas do cenário no qual estão inseridos. Sem uma legislação para protegê-los, a incerteza da existência de novas parcerias e da fidelidade do seu público torna o trabalho na internet precário e exaustivo.</a:t>
            </a:r>
            <a:endParaRPr b="0" lang="pt-BR" sz="1400" spc="-1" strike="noStrike">
              <a:latin typeface="Arial"/>
            </a:endParaRPr>
          </a:p>
        </p:txBody>
      </p:sp>
      <p:sp>
        <p:nvSpPr>
          <p:cNvPr id="54" name="CaixaDeTexto 23"/>
          <p:cNvSpPr/>
          <p:nvPr/>
        </p:nvSpPr>
        <p:spPr>
          <a:xfrm>
            <a:off x="3636360" y="4164120"/>
            <a:ext cx="3540600" cy="118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METODOLOGIA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A pesquisa trata de uma revisão bibliográfica com objetivo explicativo e abordagem qualitativa, realizada a partir de consulta à literatura especializada.</a:t>
            </a:r>
            <a:endParaRPr b="0" lang="pt-BR" sz="1400" spc="-1" strike="noStrike">
              <a:latin typeface="Arial"/>
            </a:endParaRPr>
          </a:p>
        </p:txBody>
      </p:sp>
      <p:sp>
        <p:nvSpPr>
          <p:cNvPr id="55" name="CaixaDeTexto 24"/>
          <p:cNvSpPr/>
          <p:nvPr/>
        </p:nvSpPr>
        <p:spPr>
          <a:xfrm>
            <a:off x="185040" y="5091120"/>
            <a:ext cx="6997680" cy="22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pt-BR" sz="16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RESULTADOS</a:t>
            </a:r>
            <a:endParaRPr b="0" lang="pt-BR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  <a:ea typeface="Droid Sans Fallback"/>
              </a:rPr>
              <a:t>Como resultados dessa pesquisa inicial, identificamos que: 1) o trabalho como influenciador digital é fruto da “onda do empreendedorismo”, da racionalidade liberal e se insere na definição de trabalho de plataforma; 2) a despeito do apelo à flexibilização, há uma tentativa de regulação, endossada pela reivindicação por parte dos influenciadores de que se trata de uma profissão; 3) está em curso a monetização de si mesmo, ou seja, o influenciador se constrói como uma marca, o “Eu como mercadoria”; 4) a insegurança algorítmica resulta na insegurança financeira; 5) com relação às plataformas, falta transparência nas informações sobre o funcionamento das métricas como também uma relação direta no pagamento, sendo este remunerado por contratos específicos.</a:t>
            </a:r>
            <a:endParaRPr b="0" lang="pt-BR" sz="1400" spc="-1" strike="noStrike">
              <a:latin typeface="Arial"/>
            </a:endParaRPr>
          </a:p>
        </p:txBody>
      </p:sp>
      <p:pic>
        <p:nvPicPr>
          <p:cNvPr id="56" name="Imagem 8" descr=""/>
          <p:cNvPicPr/>
          <p:nvPr/>
        </p:nvPicPr>
        <p:blipFill>
          <a:blip r:embed="rId2"/>
          <a:stretch/>
        </p:blipFill>
        <p:spPr>
          <a:xfrm>
            <a:off x="293760" y="117360"/>
            <a:ext cx="3004200" cy="119916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Application>LibreOffice/7.4.0.3$Windows_X86_64 LibreOffice_project/f85e47c08ddd19c015c0114a68350214f7066f5a</Application>
  <AppVersion>15.0000</AppVersion>
  <Words>154</Words>
  <Paragraphs>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  <dc:description/>
  <dc:language>pt-BR</dc:language>
  <cp:lastModifiedBy/>
  <dcterms:modified xsi:type="dcterms:W3CDTF">2024-07-30T13:53:46Z</dcterms:modified>
  <cp:revision>50</cp:revision>
  <dc:subject/>
  <dc:title>XXI SEMINARIO DE PESQUISA DO CCSA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  <property fmtid="{D5CDD505-2E9C-101B-9397-08002B2CF9AE}" pid="4" name="Notes">
    <vt:i4>1</vt:i4>
  </property>
  <property fmtid="{D5CDD505-2E9C-101B-9397-08002B2CF9AE}" pid="5" name="PresentationFormat">
    <vt:lpwstr>Personalizar</vt:lpwstr>
  </property>
  <property fmtid="{D5CDD505-2E9C-101B-9397-08002B2CF9AE}" pid="6" name="Slides">
    <vt:i4>1</vt:i4>
  </property>
</Properties>
</file>