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4" d="100"/>
          <a:sy n="54" d="100"/>
        </p:scale>
        <p:origin x="2558" y="8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o azevedo" userId="0b30b9840c23ac84" providerId="LiveId" clId="{D80BACEC-61C1-44A7-8151-3C75CB6B86A6}"/>
    <pc:docChg chg="undo custSel modSld">
      <pc:chgData name="fabio azevedo" userId="0b30b9840c23ac84" providerId="LiveId" clId="{D80BACEC-61C1-44A7-8151-3C75CB6B86A6}" dt="2024-07-31T13:04:44.077" v="552" actId="478"/>
      <pc:docMkLst>
        <pc:docMk/>
      </pc:docMkLst>
      <pc:sldChg chg="addSp delSp modSp mod">
        <pc:chgData name="fabio azevedo" userId="0b30b9840c23ac84" providerId="LiveId" clId="{D80BACEC-61C1-44A7-8151-3C75CB6B86A6}" dt="2024-07-31T13:04:44.077" v="552" actId="478"/>
        <pc:sldMkLst>
          <pc:docMk/>
          <pc:sldMk cId="0" sldId="262"/>
        </pc:sldMkLst>
        <pc:spChg chg="mod">
          <ac:chgData name="fabio azevedo" userId="0b30b9840c23ac84" providerId="LiveId" clId="{D80BACEC-61C1-44A7-8151-3C75CB6B86A6}" dt="2024-07-31T03:35:24.923" v="392" actId="255"/>
          <ac:spMkLst>
            <pc:docMk/>
            <pc:sldMk cId="0" sldId="262"/>
            <ac:spMk id="2" creationId="{00000000-0000-0000-0000-000000000000}"/>
          </ac:spMkLst>
        </pc:spChg>
        <pc:spChg chg="mod ord">
          <ac:chgData name="fabio azevedo" userId="0b30b9840c23ac84" providerId="LiveId" clId="{D80BACEC-61C1-44A7-8151-3C75CB6B86A6}" dt="2024-07-31T03:44:58.234" v="438" actId="20577"/>
          <ac:spMkLst>
            <pc:docMk/>
            <pc:sldMk cId="0" sldId="262"/>
            <ac:spMk id="4" creationId="{00000000-0000-0000-0000-000000000000}"/>
          </ac:spMkLst>
        </pc:spChg>
        <pc:spChg chg="mod">
          <ac:chgData name="fabio azevedo" userId="0b30b9840c23ac84" providerId="LiveId" clId="{D80BACEC-61C1-44A7-8151-3C75CB6B86A6}" dt="2024-07-31T03:36:13.515" v="397" actId="1076"/>
          <ac:spMkLst>
            <pc:docMk/>
            <pc:sldMk cId="0" sldId="262"/>
            <ac:spMk id="5" creationId="{00000000-0000-0000-0000-000000000000}"/>
          </ac:spMkLst>
        </pc:spChg>
        <pc:spChg chg="add mod">
          <ac:chgData name="fabio azevedo" userId="0b30b9840c23ac84" providerId="LiveId" clId="{D80BACEC-61C1-44A7-8151-3C75CB6B86A6}" dt="2024-07-31T02:11:00.334" v="1"/>
          <ac:spMkLst>
            <pc:docMk/>
            <pc:sldMk cId="0" sldId="262"/>
            <ac:spMk id="7" creationId="{1CA610D3-AFF5-CFE2-B09A-436C81AC05E1}"/>
          </ac:spMkLst>
        </pc:spChg>
        <pc:spChg chg="mod ord">
          <ac:chgData name="fabio azevedo" userId="0b30b9840c23ac84" providerId="LiveId" clId="{D80BACEC-61C1-44A7-8151-3C75CB6B86A6}" dt="2024-07-31T03:40:44.704" v="425" actId="1076"/>
          <ac:spMkLst>
            <pc:docMk/>
            <pc:sldMk cId="0" sldId="262"/>
            <ac:spMk id="10" creationId="{00000000-0000-0000-0000-000000000000}"/>
          </ac:spMkLst>
        </pc:spChg>
        <pc:spChg chg="add mod">
          <ac:chgData name="fabio azevedo" userId="0b30b9840c23ac84" providerId="LiveId" clId="{D80BACEC-61C1-44A7-8151-3C75CB6B86A6}" dt="2024-07-31T03:40:36.199" v="424" actId="14100"/>
          <ac:spMkLst>
            <pc:docMk/>
            <pc:sldMk cId="0" sldId="262"/>
            <ac:spMk id="15" creationId="{8DECC64F-3D5B-95A7-CDBD-FBD5DC9D870F}"/>
          </ac:spMkLst>
        </pc:spChg>
        <pc:spChg chg="add del mod">
          <ac:chgData name="fabio azevedo" userId="0b30b9840c23ac84" providerId="LiveId" clId="{D80BACEC-61C1-44A7-8151-3C75CB6B86A6}" dt="2024-07-31T13:04:44.077" v="552" actId="478"/>
          <ac:spMkLst>
            <pc:docMk/>
            <pc:sldMk cId="0" sldId="262"/>
            <ac:spMk id="16" creationId="{00000000-0000-0000-0000-000000000000}"/>
          </ac:spMkLst>
        </pc:spChg>
        <pc:spChg chg="mod">
          <ac:chgData name="fabio azevedo" userId="0b30b9840c23ac84" providerId="LiveId" clId="{D80BACEC-61C1-44A7-8151-3C75CB6B86A6}" dt="2024-07-31T09:46:42.029" v="440" actId="114"/>
          <ac:spMkLst>
            <pc:docMk/>
            <pc:sldMk cId="0" sldId="262"/>
            <ac:spMk id="23" creationId="{00000000-0000-0000-0000-000000000000}"/>
          </ac:spMkLst>
        </pc:spChg>
        <pc:spChg chg="del mod">
          <ac:chgData name="fabio azevedo" userId="0b30b9840c23ac84" providerId="LiveId" clId="{D80BACEC-61C1-44A7-8151-3C75CB6B86A6}" dt="2024-07-31T02:52:59.523" v="309" actId="478"/>
          <ac:spMkLst>
            <pc:docMk/>
            <pc:sldMk cId="0" sldId="262"/>
            <ac:spMk id="26" creationId="{00000000-0000-0000-0000-000000000000}"/>
          </ac:spMkLst>
        </pc:spChg>
        <pc:spChg chg="mod">
          <ac:chgData name="fabio azevedo" userId="0b30b9840c23ac84" providerId="LiveId" clId="{D80BACEC-61C1-44A7-8151-3C75CB6B86A6}" dt="2024-07-31T09:47:18.173" v="442" actId="114"/>
          <ac:spMkLst>
            <pc:docMk/>
            <pc:sldMk cId="0" sldId="262"/>
            <ac:spMk id="28" creationId="{00000000-0000-0000-0000-000000000000}"/>
          </ac:spMkLst>
        </pc:spChg>
        <pc:spChg chg="mod">
          <ac:chgData name="fabio azevedo" userId="0b30b9840c23ac84" providerId="LiveId" clId="{D80BACEC-61C1-44A7-8151-3C75CB6B86A6}" dt="2024-07-31T09:49:49.784" v="444" actId="6549"/>
          <ac:spMkLst>
            <pc:docMk/>
            <pc:sldMk cId="0" sldId="262"/>
            <ac:spMk id="3076" creationId="{00000000-0000-0000-0000-000000000000}"/>
          </ac:spMkLst>
        </pc:spChg>
        <pc:graphicFrameChg chg="add mod">
          <ac:chgData name="fabio azevedo" userId="0b30b9840c23ac84" providerId="LiveId" clId="{D80BACEC-61C1-44A7-8151-3C75CB6B86A6}" dt="2024-07-31T02:10:55.532" v="0"/>
          <ac:graphicFrameMkLst>
            <pc:docMk/>
            <pc:sldMk cId="0" sldId="262"/>
            <ac:graphicFrameMk id="6" creationId="{CFA336E0-0FD4-9E6E-3422-4DD338045668}"/>
          </ac:graphicFrameMkLst>
        </pc:graphicFrameChg>
        <pc:picChg chg="add del mod">
          <ac:chgData name="fabio azevedo" userId="0b30b9840c23ac84" providerId="LiveId" clId="{D80BACEC-61C1-44A7-8151-3C75CB6B86A6}" dt="2024-07-31T02:21:02.609" v="26" actId="478"/>
          <ac:picMkLst>
            <pc:docMk/>
            <pc:sldMk cId="0" sldId="262"/>
            <ac:picMk id="8" creationId="{09ED1126-2236-C0F5-6B64-FFC314695699}"/>
          </ac:picMkLst>
        </pc:picChg>
        <pc:picChg chg="add del mod">
          <ac:chgData name="fabio azevedo" userId="0b30b9840c23ac84" providerId="LiveId" clId="{D80BACEC-61C1-44A7-8151-3C75CB6B86A6}" dt="2024-07-31T02:55:07.253" v="312" actId="478"/>
          <ac:picMkLst>
            <pc:docMk/>
            <pc:sldMk cId="0" sldId="262"/>
            <ac:picMk id="11" creationId="{D81A0AC8-0E67-2E91-413E-667BB8CF4DEF}"/>
          </ac:picMkLst>
        </pc:picChg>
        <pc:picChg chg="add del mod">
          <ac:chgData name="fabio azevedo" userId="0b30b9840c23ac84" providerId="LiveId" clId="{D80BACEC-61C1-44A7-8151-3C75CB6B86A6}" dt="2024-07-31T03:25:27.208" v="387" actId="478"/>
          <ac:picMkLst>
            <pc:docMk/>
            <pc:sldMk cId="0" sldId="262"/>
            <ac:picMk id="12" creationId="{870484DD-6741-2A17-63C0-756060081667}"/>
          </ac:picMkLst>
        </pc:picChg>
        <pc:picChg chg="add mod">
          <ac:chgData name="fabio azevedo" userId="0b30b9840c23ac84" providerId="LiveId" clId="{D80BACEC-61C1-44A7-8151-3C75CB6B86A6}" dt="2024-07-31T03:37:44.316" v="408" actId="14100"/>
          <ac:picMkLst>
            <pc:docMk/>
            <pc:sldMk cId="0" sldId="262"/>
            <ac:picMk id="14" creationId="{D776AE6F-C1C6-0C02-9023-E26DBDFFB4FC}"/>
          </ac:picMkLst>
        </pc:picChg>
        <pc:picChg chg="mod">
          <ac:chgData name="fabio azevedo" userId="0b30b9840c23ac84" providerId="LiveId" clId="{D80BACEC-61C1-44A7-8151-3C75CB6B86A6}" dt="2024-07-31T03:36:06.491" v="396" actId="1076"/>
          <ac:picMkLst>
            <pc:docMk/>
            <pc:sldMk cId="0" sldId="262"/>
            <ac:picMk id="307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41491052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9260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https://doi.org/10.1088/1755-1315/921/1/012073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-12065" y="-5334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395461" y="1097434"/>
            <a:ext cx="7010400" cy="830997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sz="1600" b="0" i="0" u="none" strike="noStrike" baseline="0" dirty="0">
                <a:solidFill>
                  <a:schemeClr val="tx1"/>
                </a:solidFill>
                <a:latin typeface="CIDFont+F1"/>
              </a:rPr>
              <a:t>DESENVOLVIMENTO DE UM MODELO DE GESTÃO DE RECURSOS FINANCEIROS EM PROJETOS ELABORADOS COM A FERRAMENTA LIFE CYCLE CANVAS: Aprimorando a Previsão e Alocação de Receitas</a:t>
            </a:r>
            <a:endParaRPr lang="pt-BR" altLang="pt-BR" sz="1600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95461" y="1745506"/>
            <a:ext cx="67564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Fabio Francisco Azevedo da Silva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, UFRN, fabioazevedoconsultores@gmail.com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Leandro Aparecido da </a:t>
            </a:r>
            <a:r>
              <a:rPr lang="pt-BR" sz="1400" noProof="0" dirty="0" err="1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Silva,UFRN,leandrojprn@hotmail.com</a:t>
            </a:r>
            <a:endParaRPr lang="pt-BR" sz="1400" noProof="0" dirty="0" smtClean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sym typeface="+mn-ea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Josué Vitor de Medeiros,UFRN,josuevitor16@gmail.com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121264" y="2249562"/>
            <a:ext cx="725897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INTRODUÇÃO</a:t>
            </a:r>
          </a:p>
          <a:p>
            <a:pPr algn="just"/>
            <a:r>
              <a:rPr lang="pt-BR" sz="1200" b="0" i="0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Projetos englobam diversas atividades interrelacionadas e interdependentes. Uma gestão inadequada dos recursos financeiros em projetos pode resultar em consequências graves, atrasando a entrega do projeto. A alocação de recursos para cada projeto deve ser proporcional ao seu nível de complexidade. Em projetos de alta complexidade, é essencial que os gestores se envolvam diretamente na execução. Diversas ferramentas estão disponíveis para apoiar o planejamento e a execução de uma gestão eficaz de projetos, incluindo a ferramenta Life </a:t>
            </a:r>
            <a:r>
              <a:rPr lang="pt-BR" sz="1200" b="0" i="0" u="none" strike="noStrike" baseline="0" dirty="0" err="1">
                <a:solidFill>
                  <a:schemeClr val="tx1"/>
                </a:solidFill>
                <a:cs typeface="Arial" panose="020B0604020202020204" pitchFamily="34" charset="0"/>
              </a:rPr>
              <a:t>Cycle</a:t>
            </a:r>
            <a:r>
              <a:rPr lang="pt-BR" sz="1200" b="0" i="0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 Canvas.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3"/>
            </p:custDataLst>
          </p:nvPr>
        </p:nvSpPr>
        <p:spPr>
          <a:xfrm>
            <a:off x="139139" y="3581070"/>
            <a:ext cx="349061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OBJETIVOS</a:t>
            </a:r>
          </a:p>
          <a:p>
            <a:pPr algn="just"/>
            <a:r>
              <a:rPr lang="pt-BR" sz="1200" dirty="0">
                <a:solidFill>
                  <a:schemeClr val="tx1"/>
                </a:solidFill>
                <a:cs typeface="Arial" panose="020B0604020202020204" pitchFamily="34" charset="0"/>
              </a:rPr>
              <a:t>P</a:t>
            </a:r>
            <a:r>
              <a:rPr lang="pt-BR" sz="1200" b="0" i="0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ropor um modelo para melhoria da alocação e previsão de recursos financeiros em projetos desenvolvidos com a ferramenta Life </a:t>
            </a:r>
            <a:r>
              <a:rPr lang="pt-BR" sz="1200" b="0" i="0" u="none" strike="noStrike" baseline="0" dirty="0" err="1">
                <a:solidFill>
                  <a:schemeClr val="tx1"/>
                </a:solidFill>
                <a:cs typeface="Arial" panose="020B0604020202020204" pitchFamily="34" charset="0"/>
              </a:rPr>
              <a:t>Cycle</a:t>
            </a:r>
            <a:r>
              <a:rPr lang="pt-BR" sz="1200" b="0" i="0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 Canvas.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4"/>
            </p:custDataLst>
          </p:nvPr>
        </p:nvSpPr>
        <p:spPr>
          <a:xfrm>
            <a:off x="3780958" y="3547043"/>
            <a:ext cx="36724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METODOLOGIA</a:t>
            </a:r>
          </a:p>
          <a:p>
            <a:pPr algn="just"/>
            <a:r>
              <a:rPr lang="pt-BR" sz="1200" b="0" i="0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Buscando alcançar o objetivo, optou-se por um estudo com natureza quantitativa, que utilizou a técnica </a:t>
            </a:r>
            <a:r>
              <a:rPr lang="pt-BR" sz="1200" b="0" i="1" u="none" strike="noStrike" baseline="0" dirty="0" err="1">
                <a:solidFill>
                  <a:schemeClr val="tx1"/>
                </a:solidFill>
                <a:cs typeface="Arial" panose="020B0604020202020204" pitchFamily="34" charset="0"/>
              </a:rPr>
              <a:t>Program</a:t>
            </a:r>
            <a:r>
              <a:rPr lang="pt-BR" sz="1200" b="0" i="1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pt-BR" sz="1200" b="0" i="1" u="none" strike="noStrike" baseline="0" dirty="0" err="1">
                <a:solidFill>
                  <a:schemeClr val="tx1"/>
                </a:solidFill>
                <a:cs typeface="Arial" panose="020B0604020202020204" pitchFamily="34" charset="0"/>
              </a:rPr>
              <a:t>Evaluation</a:t>
            </a:r>
            <a:r>
              <a:rPr lang="pt-BR" sz="1200" b="0" i="1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pt-BR" sz="1200" b="0" i="1" u="none" strike="noStrike" baseline="0" dirty="0" err="1">
                <a:solidFill>
                  <a:schemeClr val="tx1"/>
                </a:solidFill>
                <a:cs typeface="Arial" panose="020B0604020202020204" pitchFamily="34" charset="0"/>
              </a:rPr>
              <a:t>and</a:t>
            </a:r>
            <a:r>
              <a:rPr lang="pt-BR" sz="1200" b="0" i="1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 Review </a:t>
            </a:r>
            <a:r>
              <a:rPr lang="pt-BR" sz="1200" b="0" i="1" u="none" strike="noStrike" baseline="0" dirty="0" err="1">
                <a:solidFill>
                  <a:schemeClr val="tx1"/>
                </a:solidFill>
                <a:cs typeface="Arial" panose="020B0604020202020204" pitchFamily="34" charset="0"/>
              </a:rPr>
              <a:t>Technique</a:t>
            </a:r>
            <a:r>
              <a:rPr lang="pt-BR" sz="1200" b="0" i="1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pt-BR" sz="1200" b="0" i="0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(PERT) com base no (</a:t>
            </a:r>
            <a:r>
              <a:rPr lang="pt-BR" sz="1200" b="0" i="1" u="none" strike="noStrike" baseline="0" dirty="0" err="1">
                <a:solidFill>
                  <a:schemeClr val="tx1"/>
                </a:solidFill>
                <a:cs typeface="Arial" panose="020B0604020202020204" pitchFamily="34" charset="0"/>
              </a:rPr>
              <a:t>Cost</a:t>
            </a:r>
            <a:r>
              <a:rPr lang="pt-BR" sz="1200" b="0" i="1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pt-BR" sz="1200" b="0" i="1" u="none" strike="noStrike" baseline="0" dirty="0" err="1">
                <a:solidFill>
                  <a:schemeClr val="tx1"/>
                </a:solidFill>
                <a:cs typeface="Arial" panose="020B0604020202020204" pitchFamily="34" charset="0"/>
              </a:rPr>
              <a:t>Estimate</a:t>
            </a:r>
            <a:r>
              <a:rPr lang="pt-BR" sz="1200" b="0" i="1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pt-BR" sz="1200" b="0" i="1" u="none" strike="noStrike" baseline="0" dirty="0" err="1">
                <a:solidFill>
                  <a:schemeClr val="tx1"/>
                </a:solidFill>
                <a:cs typeface="Arial" panose="020B0604020202020204" pitchFamily="34" charset="0"/>
              </a:rPr>
              <a:t>Classification</a:t>
            </a:r>
            <a:r>
              <a:rPr lang="pt-BR" sz="1200" b="0" i="1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 System</a:t>
            </a:r>
            <a:r>
              <a:rPr lang="pt-BR" sz="1200" b="0" i="0" u="none" strike="noStrike" baseline="0" dirty="0">
                <a:solidFill>
                  <a:schemeClr val="tx1"/>
                </a:solidFill>
                <a:cs typeface="Arial" panose="020B0604020202020204" pitchFamily="34" charset="0"/>
              </a:rPr>
              <a:t>).Para viabilizar a execução do estudo, recorreu-se a uma fonte de dados secundária. A partir das informações presentes no projeto LCC conforme descrito por Medeiros et al. (2017).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5"/>
            </p:custDataLst>
          </p:nvPr>
        </p:nvSpPr>
        <p:spPr>
          <a:xfrm>
            <a:off x="101639" y="4996456"/>
            <a:ext cx="7254669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PT" sz="1400" dirty="0">
                <a:solidFill>
                  <a:schemeClr val="tx1"/>
                </a:solidFill>
                <a:latin typeface="CIDFont+F2"/>
              </a:rPr>
              <a:t>Considerando que o modelo proposto foi testado utilizando o projeto LCC, presente no estudo de Medeiros et al. (2017), os resultados apresentados ilustram os valores obtidos mediante a técnica </a:t>
            </a:r>
            <a:r>
              <a:rPr lang="pt-PT" sz="1400" i="1" dirty="0">
                <a:solidFill>
                  <a:schemeClr val="tx1"/>
                </a:solidFill>
                <a:latin typeface="CIDFont+F2"/>
              </a:rPr>
              <a:t>Program Evaluation and Review Technique </a:t>
            </a:r>
            <a:r>
              <a:rPr lang="pt-PT" sz="1400" dirty="0">
                <a:solidFill>
                  <a:schemeClr val="tx1"/>
                </a:solidFill>
                <a:latin typeface="CIDFont+F2"/>
              </a:rPr>
              <a:t>(PERT), com base no </a:t>
            </a:r>
            <a:r>
              <a:rPr lang="pt-PT" sz="1400" i="1" dirty="0">
                <a:solidFill>
                  <a:schemeClr val="tx1"/>
                </a:solidFill>
                <a:latin typeface="CIDFont+F2"/>
              </a:rPr>
              <a:t>Cost Estimate Classification System</a:t>
            </a:r>
            <a:r>
              <a:rPr lang="pt-PT" sz="1400" dirty="0">
                <a:solidFill>
                  <a:schemeClr val="tx1"/>
                </a:solidFill>
                <a:latin typeface="CIDFont+F2"/>
              </a:rPr>
              <a:t>, para os recursos financeiros do projeto base. O modelo advindo do algoritmo foi capaz de extrair e criar ilustrações gráficas a partir da obtenção dos resultados, contudo, para uma apresentação sintetizada do estudo os resultados será apresentado apenas no formato de gráfico. </a:t>
            </a:r>
            <a:endParaRPr lang="pt-BR" sz="1400" dirty="0">
              <a:solidFill>
                <a:schemeClr val="tx1"/>
              </a:solidFill>
              <a:latin typeface="CIDFont+F2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CaixaDeTexto 20"/>
          <p:cNvSpPr txBox="1"/>
          <p:nvPr>
            <p:custDataLst>
              <p:tags r:id="rId7"/>
            </p:custDataLst>
          </p:nvPr>
        </p:nvSpPr>
        <p:spPr>
          <a:xfrm>
            <a:off x="179437" y="8370242"/>
            <a:ext cx="319811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CONCLUSÃO</a:t>
            </a:r>
          </a:p>
          <a:p>
            <a:pPr marL="76835" marR="68580" indent="449580" algn="just"/>
            <a:r>
              <a:rPr lang="pt-PT" sz="1200" dirty="0">
                <a:solidFill>
                  <a:schemeClr val="tx1"/>
                </a:solidFill>
                <a:cs typeface="Arial" panose="020B0604020202020204" pitchFamily="34" charset="0"/>
              </a:rPr>
              <a:t>No entanto, o modelo demonstrou ser promissor ao lidar diretamente com estimativas de custos em projetos baseados no LCC, pois o algoritmo pode oferecer respostas significativas através de novas simulações de projetos criados com o Life Cycle Canvas.</a:t>
            </a:r>
            <a:endParaRPr lang="pt-BR" sz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76835" algn="just"/>
            <a:r>
              <a:rPr lang="pt-PT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pt-BR" sz="12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8"/>
            </p:custDataLst>
          </p:nvPr>
        </p:nvSpPr>
        <p:spPr>
          <a:xfrm>
            <a:off x="3638550" y="6714058"/>
            <a:ext cx="393509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REFERÊNCIAS 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  <a:p>
            <a:pPr algn="just"/>
            <a:r>
              <a:rPr lang="en-US" sz="1200" b="0" i="0" u="none" strike="noStrike" baseline="0" dirty="0" err="1">
                <a:solidFill>
                  <a:srgbClr val="000000"/>
                </a:solidFill>
                <a:cs typeface="Arial" panose="020B0604020202020204" pitchFamily="34" charset="0"/>
              </a:rPr>
              <a:t>Aprianti</a:t>
            </a:r>
            <a:r>
              <a:rPr lang="en-US" sz="1200" b="0" i="0" u="none" strike="noStrike" baseline="0" dirty="0">
                <a:solidFill>
                  <a:srgbClr val="000000"/>
                </a:solidFill>
                <a:cs typeface="Arial" panose="020B0604020202020204" pitchFamily="34" charset="0"/>
              </a:rPr>
              <a:t>, E., Hamzah, S., &amp; Abdurrahman, M. A. (2021). The Analysis of Cost Estimation using Cost Significant Model on Bridge Construction in South Sulawesi. IOP Conference Series: Earth and Environmental Science, 921(1), </a:t>
            </a:r>
            <a:r>
              <a:rPr lang="pt-BR" sz="1200" b="0" i="0" u="none" strike="noStrike" baseline="0" dirty="0">
                <a:solidFill>
                  <a:srgbClr val="000000"/>
                </a:solidFill>
                <a:cs typeface="Arial" panose="020B0604020202020204" pitchFamily="34" charset="0"/>
              </a:rPr>
              <a:t>012073. </a:t>
            </a:r>
            <a:r>
              <a:rPr lang="pt-BR" sz="1200" b="0" i="0" u="none" strike="noStrike" baseline="0" dirty="0">
                <a:solidFill>
                  <a:srgbClr val="0563C2"/>
                </a:solidFill>
                <a:cs typeface="Arial" panose="020B0604020202020204" pitchFamily="34" charset="0"/>
                <a:hlinkClick r:id="rId13"/>
              </a:rPr>
              <a:t>https://doi.org/10.1088/1755-1315/921/1/012073</a:t>
            </a:r>
            <a:endParaRPr lang="pt-BR" sz="1200" b="0" i="0" u="none" strike="noStrike" baseline="0" dirty="0">
              <a:solidFill>
                <a:srgbClr val="0563C2"/>
              </a:solidFill>
              <a:cs typeface="Arial" panose="020B0604020202020204" pitchFamily="34" charset="0"/>
            </a:endParaRPr>
          </a:p>
          <a:p>
            <a:pPr algn="just"/>
            <a:endParaRPr lang="pt-BR" sz="1200" b="0" i="0" u="none" strike="noStrike" baseline="0" dirty="0">
              <a:solidFill>
                <a:srgbClr val="0563C2"/>
              </a:solidFill>
              <a:cs typeface="Arial" panose="020B0604020202020204" pitchFamily="34" charset="0"/>
            </a:endParaRPr>
          </a:p>
          <a:p>
            <a:pPr algn="just"/>
            <a:r>
              <a:rPr lang="pt-BR" sz="1200" b="0" i="0" u="none" strike="noStrike" baseline="0" dirty="0">
                <a:solidFill>
                  <a:srgbClr val="000000"/>
                </a:solidFill>
                <a:cs typeface="Arial" panose="020B0604020202020204" pitchFamily="34" charset="0"/>
              </a:rPr>
              <a:t>Medeiros, B. C., Sousa Neto, M. V. d., Nobre, A. C. d. S., &amp; Nogueira, G. M. F. (2017).Planejando projetos com o Life </a:t>
            </a:r>
            <a:r>
              <a:rPr lang="pt-BR" sz="1200" b="0" i="0" u="none" strike="noStrike" baseline="0" dirty="0" err="1">
                <a:solidFill>
                  <a:srgbClr val="000000"/>
                </a:solidFill>
                <a:cs typeface="Arial" panose="020B0604020202020204" pitchFamily="34" charset="0"/>
              </a:rPr>
              <a:t>Cycle</a:t>
            </a:r>
            <a:r>
              <a:rPr lang="pt-BR" sz="1200" b="0" i="0" u="none" strike="noStrike" baseline="0" dirty="0">
                <a:solidFill>
                  <a:srgbClr val="000000"/>
                </a:solidFill>
                <a:cs typeface="Arial" panose="020B0604020202020204" pitchFamily="34" charset="0"/>
              </a:rPr>
              <a:t> Canvas (LCC): um estudo sobre um projeto de infraestrutura pública estadual. </a:t>
            </a:r>
            <a:r>
              <a:rPr lang="pt-BR" sz="1200" b="0" i="0" u="none" strike="noStrike" baseline="0" dirty="0" err="1">
                <a:solidFill>
                  <a:srgbClr val="000000"/>
                </a:solidFill>
                <a:cs typeface="Arial" panose="020B0604020202020204" pitchFamily="34" charset="0"/>
              </a:rPr>
              <a:t>Exacta</a:t>
            </a:r>
            <a:r>
              <a:rPr lang="pt-BR" sz="1200" b="0" i="0" u="none" strike="noStrike" baseline="0" dirty="0">
                <a:solidFill>
                  <a:srgbClr val="000000"/>
                </a:solidFill>
                <a:cs typeface="Arial" panose="020B0604020202020204" pitchFamily="34" charset="0"/>
              </a:rPr>
              <a:t>, 15(1),155–170.</a:t>
            </a:r>
            <a:r>
              <a:rPr lang="pt-BR" sz="1200" b="0" i="0" u="none" strike="noStrike" baseline="0" dirty="0">
                <a:solidFill>
                  <a:srgbClr val="0563C2"/>
                </a:solidFill>
                <a:cs typeface="Arial" panose="020B0604020202020204" pitchFamily="34" charset="0"/>
              </a:rPr>
              <a:t>https://doi.org/10.5585/exactaep.v15n1.6947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="" xmlns:a16="http://schemas.microsoft.com/office/drawing/2014/main" id="{D776AE6F-C1C6-0C02-9023-E26DBDFFB4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7429" y="6714058"/>
            <a:ext cx="3358938" cy="1341300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="" xmlns:a16="http://schemas.microsoft.com/office/drawing/2014/main" id="{8DECC64F-3D5B-95A7-CDBD-FBD5DC9D870F}"/>
              </a:ext>
            </a:extLst>
          </p:cNvPr>
          <p:cNvSpPr txBox="1"/>
          <p:nvPr/>
        </p:nvSpPr>
        <p:spPr>
          <a:xfrm>
            <a:off x="179437" y="8010202"/>
            <a:ext cx="335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Figura 1. Gráfico com a Classe 1 do sistema de classificação de estimativa de custos para o projeto LCC presente em Medeiros et al. (2017)</a:t>
            </a:r>
          </a:p>
          <a:p>
            <a:endParaRPr lang="pt-BR" sz="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</TotalTime>
  <Words>510</Words>
  <Application>Microsoft Office PowerPoint</Application>
  <PresentationFormat>Personalizar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CIDFont+F1</vt:lpstr>
      <vt:lpstr>CIDFont+F2</vt:lpstr>
      <vt:lpstr>DejaVu Sans</vt:lpstr>
      <vt:lpstr>Droid Sans Fallback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Windows User</cp:lastModifiedBy>
  <cp:revision>38</cp:revision>
  <cp:lastPrinted>2024-07-31T13:04:05Z</cp:lastPrinted>
  <dcterms:created xsi:type="dcterms:W3CDTF">2015-12-02T19:07:00Z</dcterms:created>
  <dcterms:modified xsi:type="dcterms:W3CDTF">2024-07-31T14:02:38Z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