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1800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gLaKdw3HgtiRjrDMtpkmmr2R+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clara.lacerda.125@ufrn.edu.br" TargetMode="Externa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 flipH="1" rot="729">
            <a:off x="934200" y="1178130"/>
            <a:ext cx="5658600" cy="1015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Pirataria</a:t>
            </a:r>
            <a:r>
              <a:rPr b="1" lang="pt-BR" sz="2000">
                <a:latin typeface="Times"/>
                <a:ea typeface="Times"/>
                <a:cs typeface="Times"/>
                <a:sym typeface="Times"/>
              </a:rPr>
              <a:t> na moda: uma análise do seu consumo e do seu impacto à sociedade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59500" y="1827848"/>
            <a:ext cx="6756400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Marcelo Antônio Linhares da Silva, UFRN, marcelo.antonio.052@ufrn.edu.br</a:t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Maria Clara Lacerda e Souza, UFRN, </a:t>
            </a:r>
            <a:r>
              <a:rPr b="0" i="0" lang="pt-BR" sz="1400" u="sng" cap="none" strike="noStrike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clara.lacerda.125@ufrn.edu.br</a:t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Stefanne de Freitas Sá, UFRN, stefanne.sa.111@ufrn. edu.br</a:t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br>
              <a:rPr b="0" i="0" lang="pt-BR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600" u="non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58190" y="2570655"/>
            <a:ext cx="7308796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pt-BR" sz="1200" u="non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Brasil, o mercado de itens de luxo vem em uma constante crescente, o apelo por produtos de “marca” se tornou a consequência da era de influência digital, que liga a aquisição de itens de luxo à prestígio, status e a satisfação pessoal. Marcados pela exclusividade e desejo, os produtos de luxo agregam um alto valor que destoa da capacidade econômica do consumidor médio brasileiro, que acaba encontrando solução nos itens falsificados ou “piratas”. Sendo assim, a pirataria é a produção comercial de um artigo/ produto sem autorização da entidade que detém a sua propriedade industrial (SILVA, 2024, p. 216)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4189413" y="8312997"/>
            <a:ext cx="3371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0" i="0" sz="1800" u="non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25704" y="4053244"/>
            <a:ext cx="38958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pt-BR" sz="120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presente trabalho tem como objetivo geral, analisar o impacto do consumo de produtos falsificados no </a:t>
            </a:r>
            <a:r>
              <a:rPr lang="pt-BR" sz="1200">
                <a:latin typeface="Times New Roman"/>
                <a:ea typeface="Times New Roman"/>
                <a:cs typeface="Times New Roman"/>
                <a:sym typeface="Times New Roman"/>
              </a:rPr>
              <a:t>tecido social</a:t>
            </a:r>
            <a:r>
              <a:rPr b="0" i="0" lang="pt-BR" sz="120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Para tanto, como objetivos específicos, buscou-se examinar a razão para o consumo de produtos piratas, bem como as consequências práticas de sua utilização.</a:t>
            </a:r>
            <a:endParaRPr b="0" i="0" sz="12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25704" y="6364848"/>
            <a:ext cx="4132477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pt-BR" sz="1200" u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fim de exemplificar o supracitado, é possível tecer uma análise acerca da linha de tênis “Air Jordan” da Nike, amplamente conhecida pela quantidade de falsificações existentes no mercado. Nesse viés, tem-se que, no Brasil, em 2023, o modelo de menor valor dessa linha custava, em média, R$1.099,00, correspondendo a cerca de 83% do salário mínimo vigente. Nesse ínterim, em decorrência do alto valor agregado aos produtos originais de marca, a busca por produtos piratas vem sendo fomentada, em razão das suas semelhanças com os produtos originais, mas com um valor significativamente inferior. 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134338" y="8422300"/>
            <a:ext cx="32213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4044788" y="4130513"/>
            <a:ext cx="3398838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pt-BR" sz="120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pesquisa se desenvolveu através do método dedutivo com fins exploratórios e por meio de uma pesquisa qualitativa, na qual se utilizou de materiais bibliográficos, artigos e periódicos. </a:t>
            </a:r>
            <a:endParaRPr b="0" i="0" sz="12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58190" y="5307849"/>
            <a:ext cx="7231229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Font typeface="Times New Roman"/>
              <a:buNone/>
            </a:pPr>
            <a:r>
              <a:rPr b="0" i="0" lang="pt-BR" sz="1200" u="none" strike="noStrike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Kotler (2005) expõe que os elementos responsáveis por influenciar as decisões de compra classificam-se como psicológicos, sociais, culturais e pessoais. O autor afirma que os fatores culturais exercem maior peso na hora da tomada de decisões, uma vez que  as pessoas formam crenças sobre marcas e produtos baseadas nas experiências, relatos e até no imaginário dos consumidores.</a:t>
            </a:r>
            <a:endParaRPr b="0" i="0" sz="12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 txBox="1"/>
          <p:nvPr/>
        </p:nvSpPr>
        <p:spPr>
          <a:xfrm>
            <a:off x="4242534" y="6374550"/>
            <a:ext cx="31524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0" i="0" lang="pt-BR" sz="120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consequência lógica à banalização da propriedade intelectual objeto d</a:t>
            </a:r>
            <a:r>
              <a:rPr lang="pt-BR" sz="1200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0" i="0" lang="pt-BR" sz="120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pirataria, tem-se a utilização de </a:t>
            </a:r>
            <a:r>
              <a:rPr lang="pt-BR" sz="1200">
                <a:latin typeface="Times New Roman"/>
                <a:ea typeface="Times New Roman"/>
                <a:cs typeface="Times New Roman"/>
                <a:sym typeface="Times New Roman"/>
              </a:rPr>
              <a:t>matéria prima</a:t>
            </a:r>
            <a:r>
              <a:rPr b="0" i="0" lang="pt-BR" sz="120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baixa qualidade, com materiais não sustentáveis e que não se desgastam facilmente no meio ambiente. Atrelado a isso, os produtos falsificados não possuem estudos prévios de controle de qualidade, o que acarreta em produtos de baixa durabilidade e que acarretam danos à saúde do consumidor.</a:t>
            </a:r>
            <a:endParaRPr b="0" i="0" sz="12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134338" y="8726985"/>
            <a:ext cx="4030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lang="pt-BR" sz="1200">
                <a:latin typeface="Times New Roman"/>
                <a:ea typeface="Times New Roman"/>
                <a:cs typeface="Times New Roman"/>
                <a:sym typeface="Times New Roman"/>
              </a:rPr>
              <a:t>É indiscutível, portanto, que a comercialização de produtos pirateados impacta negativamente a sociedade. Em um cenário em que a quantidade se sobressai à qualidade, é necessário a </a:t>
            </a:r>
            <a:r>
              <a:rPr lang="pt-BR" sz="1200">
                <a:latin typeface="Times New Roman"/>
                <a:ea typeface="Times New Roman"/>
                <a:cs typeface="Times New Roman"/>
                <a:sym typeface="Times New Roman"/>
              </a:rPr>
              <a:t>desestimulação</a:t>
            </a:r>
            <a:r>
              <a:rPr lang="pt-BR" sz="1200">
                <a:latin typeface="Times New Roman"/>
                <a:ea typeface="Times New Roman"/>
                <a:cs typeface="Times New Roman"/>
                <a:sym typeface="Times New Roman"/>
              </a:rPr>
              <a:t> de consumo desses itens, assim como a fiscalização para coibir tal prática.</a:t>
            </a:r>
            <a:endParaRPr b="0" i="0" sz="1800" u="non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4256017" y="8451677"/>
            <a:ext cx="32648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br>
              <a:rPr b="0" i="0" lang="pt-BR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4203982" y="8606007"/>
            <a:ext cx="3221356" cy="15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00"/>
              <a:buFont typeface="Times New Roman"/>
              <a:buNone/>
            </a:pPr>
            <a:r>
              <a:rPr b="0" i="0" lang="pt-BR" sz="1000" u="none" strike="noStrike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SILVA, Mariana Benfati Brandi. A cntrafação de marcas no direito da moda e o que se esconde por trás desta atividade ilícita aparentemente inofensiva. In: C MARA, Amanda de Oliveira ( org ). Estudos sobre fashion law: aspectos contemporâneos aplicados ao direito da moda. Curitiba: Editorial Casa, 2002. Cap. 14, p. 16.</a:t>
            </a:r>
            <a:endParaRPr b="0" i="0" sz="1000" u="none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22222"/>
              </a:buClr>
              <a:buSzPts val="1000"/>
              <a:buFont typeface="Times New Roman"/>
              <a:buNone/>
            </a:pPr>
            <a:r>
              <a:rPr b="0" i="0" lang="pt-BR" sz="1000" u="none" strike="noStrike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KOTLER, Philip. </a:t>
            </a:r>
            <a:r>
              <a:rPr b="1" i="0" lang="pt-BR" sz="1000" u="none" strike="noStrike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Marketing essencial</a:t>
            </a:r>
            <a:r>
              <a:rPr b="0" i="0" lang="pt-BR" sz="1000" u="none" strike="noStrike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conceitos, estratégias e casos. 2. ed. São Paulo: Prentice Hall, 2005.</a:t>
            </a:r>
            <a:endParaRPr b="0" i="0" sz="10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1"/>
          <p:cNvSpPr txBox="1"/>
          <p:nvPr/>
        </p:nvSpPr>
        <p:spPr>
          <a:xfrm rot="550223">
            <a:off x="1849" y="4911182"/>
            <a:ext cx="7559723" cy="5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1825" y="2570579"/>
            <a:ext cx="7559700" cy="5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-493175" y="918625"/>
            <a:ext cx="7315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