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691800" cx="75596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69">
          <p15:clr>
            <a:srgbClr val="A4A3A4"/>
          </p15:clr>
        </p15:guide>
        <p15:guide id="2" pos="2292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gA9CiYXt94Q41Zk8bKnote/Mr/q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69" orient="horz"/>
        <p:guide pos="229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fmla="val 19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/>
          <p:nvPr>
            <p:ph idx="2" type="sldImg"/>
          </p:nvPr>
        </p:nvSpPr>
        <p:spPr>
          <a:xfrm>
            <a:off x="2362200" y="812800"/>
            <a:ext cx="2830513" cy="40052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" name="Google Shape;5;n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" name="Google Shape;6;n"/>
          <p:cNvSpPr txBox="1"/>
          <p:nvPr>
            <p:ph idx="3" type="hdr"/>
          </p:nvPr>
        </p:nvSpPr>
        <p:spPr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0" type="dt"/>
          </p:nvPr>
        </p:nvSpPr>
        <p:spPr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1" type="ftr"/>
          </p:nvPr>
        </p:nvSpPr>
        <p:spPr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n"/>
          <p:cNvSpPr txBox="1"/>
          <p:nvPr>
            <p:ph idx="12" type="sldNum"/>
          </p:nvPr>
        </p:nvSpPr>
        <p:spPr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pt-BR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 txBox="1"/>
          <p:nvPr>
            <p:ph idx="12" type="sldNum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</a:pPr>
            <a:fld id="{00000000-1234-1234-1234-123412341234}" type="slidenum">
              <a:rPr lang="pt-BR" sz="1400"/>
              <a:t>‹#›</a:t>
            </a:fld>
            <a:endParaRPr sz="1400"/>
          </a:p>
        </p:txBody>
      </p:sp>
      <p:sp>
        <p:nvSpPr>
          <p:cNvPr id="92" name="Google Shape;92;p1:notes"/>
          <p:cNvSpPr/>
          <p:nvPr>
            <p:ph idx="2" type="sldImg"/>
          </p:nvPr>
        </p:nvSpPr>
        <p:spPr>
          <a:xfrm>
            <a:off x="2362200" y="812800"/>
            <a:ext cx="2833688" cy="40084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3" name="Google Shape;93;p1:notes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" type="body"/>
          </p:nvPr>
        </p:nvSpPr>
        <p:spPr>
          <a:xfrm rot="5400000">
            <a:off x="388145" y="2977357"/>
            <a:ext cx="6783387" cy="6521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/>
          <p:nvPr>
            <p:ph type="title"/>
          </p:nvPr>
        </p:nvSpPr>
        <p:spPr>
          <a:xfrm rot="5400000">
            <a:off x="1694512" y="4284621"/>
            <a:ext cx="9060817" cy="1630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" type="body"/>
          </p:nvPr>
        </p:nvSpPr>
        <p:spPr>
          <a:xfrm rot="5400000">
            <a:off x="-1612846" y="2701814"/>
            <a:ext cx="9060817" cy="47956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yout Personalizado">
  <p:cSld name="Layout Personalizado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/>
          <p:nvPr>
            <p:ph type="title"/>
          </p:nvPr>
        </p:nvSpPr>
        <p:spPr>
          <a:xfrm>
            <a:off x="377389" y="426595"/>
            <a:ext cx="6800136" cy="17804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8" name="Google Shape;88;p1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9" name="Google Shape;89;p1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subTitle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/>
            </a:lvl1pPr>
            <a:lvl2pPr lvl="1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sz="1654"/>
            </a:lvl2pPr>
            <a:lvl3pPr lvl="2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sz="1490"/>
            </a:lvl3pPr>
            <a:lvl4pPr lvl="3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4pPr>
            <a:lvl5pPr lvl="4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5pPr>
            <a:lvl6pPr lvl="5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6pPr>
            <a:lvl7pPr lvl="6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7pPr>
            <a:lvl8pPr lvl="7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8pPr>
            <a:lvl9pPr lvl="8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9pPr>
          </a:lstStyle>
          <a:p/>
        </p:txBody>
      </p:sp>
      <p:sp>
        <p:nvSpPr>
          <p:cNvPr id="25" name="Google Shape;25;p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type="title"/>
          </p:nvPr>
        </p:nvSpPr>
        <p:spPr>
          <a:xfrm>
            <a:off x="515791" y="2665532"/>
            <a:ext cx="6520220" cy="444749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515791" y="7155103"/>
            <a:ext cx="6520220" cy="23388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655"/>
              <a:buNone/>
              <a:defRPr sz="1654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490"/>
              <a:buNone/>
              <a:defRPr sz="149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4" name="Google Shape;44;p7"/>
          <p:cNvSpPr txBox="1"/>
          <p:nvPr>
            <p:ph idx="2" type="body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3" type="body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6" name="Google Shape;46;p7"/>
          <p:cNvSpPr txBox="1"/>
          <p:nvPr>
            <p:ph idx="4" type="body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0"/>
          <p:cNvSpPr txBox="1"/>
          <p:nvPr>
            <p:ph idx="1" type="body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6557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645"/>
              <a:buChar char="•"/>
              <a:defRPr sz="2645"/>
            </a:lvl1pPr>
            <a:lvl2pPr indent="-375602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2315"/>
              <a:buChar char="•"/>
              <a:defRPr sz="2315"/>
            </a:lvl2pPr>
            <a:lvl3pPr indent="-354647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85"/>
              <a:buChar char="•"/>
              <a:defRPr sz="1985"/>
            </a:lvl3pPr>
            <a:lvl4pPr indent="-333692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4pPr>
            <a:lvl5pPr indent="-333692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5pPr>
            <a:lvl6pPr indent="-333692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6pPr>
            <a:lvl7pPr indent="-333692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7pPr>
            <a:lvl8pPr indent="-333692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8pPr>
            <a:lvl9pPr indent="-333692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9pPr>
          </a:lstStyle>
          <a:p/>
        </p:txBody>
      </p:sp>
      <p:sp>
        <p:nvSpPr>
          <p:cNvPr id="62" name="Google Shape;62;p10"/>
          <p:cNvSpPr txBox="1"/>
          <p:nvPr>
            <p:ph idx="2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63" name="Google Shape;63;p10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1"/>
          <p:cNvSpPr/>
          <p:nvPr>
            <p:ph idx="2" type="pic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1"/>
          <p:cNvSpPr txBox="1"/>
          <p:nvPr>
            <p:ph idx="1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70" name="Google Shape;70;p11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4650" lvl="0" marL="457200" marR="0" rtl="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b="0" i="0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9250" lvl="1" marL="914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3214" lvl="5" marL="27432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3214" lvl="6" marL="3200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3215" lvl="7" marL="3657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3215" lvl="8" marL="4114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0325" y="0"/>
            <a:ext cx="7169400" cy="1056600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"/>
          <p:cNvSpPr txBox="1"/>
          <p:nvPr/>
        </p:nvSpPr>
        <p:spPr>
          <a:xfrm>
            <a:off x="426378" y="1298585"/>
            <a:ext cx="7010400" cy="7080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</a:pPr>
            <a:r>
              <a:rPr b="1" i="0" lang="pt-BR" sz="20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Conflitos ambientais e a violação de direitos dos povos pesqueiros do RN </a:t>
            </a:r>
            <a:endParaRPr b="1" i="0" sz="2000" u="none" cap="none" strike="noStrik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368015" y="2042953"/>
            <a:ext cx="67563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b="0" i="0" lang="pt-BR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Caroline Tertulino da Silva, Universidade Federal do Rio Grande do Norte, Caroline.tertulino123@gmail.com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4189413" y="4256088"/>
            <a:ext cx="2649538" cy="4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625475" y="7539038"/>
            <a:ext cx="2647950" cy="4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204600" y="2441675"/>
            <a:ext cx="71694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INTRODUÇÃO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0" i="0" lang="pt-BR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 presente trabalho, busca expor os principais conflitos ambientais vivenciados por moradores de comunidades pesqueiras do Rio Grande do Norte, e as consequências  que esses conflitos vêm acarretando na vida dos povos pesqueiros e em seus territórios. Os estudos foram realizados a partir das atividades  da pesquisa </a:t>
            </a:r>
            <a:r>
              <a:rPr lang="pt-BR" sz="1200">
                <a:solidFill>
                  <a:schemeClr val="dk1"/>
                </a:solidFill>
              </a:rPr>
              <a:t>“cores no mar: mulheres negras e redes de trabalho”.</a:t>
            </a:r>
            <a:endParaRPr b="0" i="0" sz="800" u="none" cap="none" strike="sngStrik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4012850" y="7824800"/>
            <a:ext cx="33672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REFERÊNCIAS </a:t>
            </a:r>
            <a:r>
              <a:rPr b="0" i="0" lang="pt-BR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(principais)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0" i="0" lang="pt-BR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MEDEIROS, Patricia Jeanny Araújo Cavalcanti; MILLER, Francisca de Souza. “Pra Defender Meu Território, Viro Enxu” - Sobre A Luta Das Mulheres Em Defesa Do Território Tradicional De Pesca De Enxu Queimado – Rn. </a:t>
            </a:r>
            <a:r>
              <a:rPr b="1" i="0" lang="pt-BR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TESSITURAS </a:t>
            </a:r>
            <a:r>
              <a:rPr b="0" i="0" lang="pt-BR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Pelotas | RS, v. 11, ed. 1, jan-jun 2023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pt-BR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MINAYO, Maria Cecília de Souza. Pesquisa Social. Teoria, método e criatividade. 18 ed. Petrópolis: Vozes, 2001.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pt-BR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204600" y="3409850"/>
            <a:ext cx="37041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OBJETIVOS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●"/>
            </a:pPr>
            <a:r>
              <a:rPr b="0" i="0" lang="pt-BR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Identificar os principais conflitos ambientais em comunidades pesqueiras do RN;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●"/>
            </a:pPr>
            <a:r>
              <a:rPr b="0" i="0" lang="pt-BR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Entender de que forma os direitos dos povos pesqueiros vêm sendo violados por meio do chamado desenvolvimento econômico.  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3978950" y="5349350"/>
            <a:ext cx="3435000" cy="24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CONCLUSÃO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0" i="0" lang="pt-BR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Ao refletir sobre a situação das comunidades e seus conflitos ambientais, nota-se  como a busca pelo lucro vêm sendo colocado sempre em primeiro lugar. O desrespeito e violência com os povos dessas comunidades vem crescendo com o único objetivo de explorar seus recursos naturais, sem levar em consideração os direitos sociais, como também afetivos em pertencer a esses locais.  Pois, muitos dependem dos recursos naturais, como é o caso da pesca artesanal, para garantir sua renda e sobrevivência. 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4012850" y="3409850"/>
            <a:ext cx="3367200" cy="193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METODOLOGIA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0" i="0" lang="pt-BR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Foi realizado um levantamento bibliográfico para coletar informações que subsidiaram a discussão em torno do tema. A pesquisa foi de natureza qualitativa, onde buscamos discutir sobre questões particulares que perpassam a vida de povos pesqueiros e seus territórios tradicionais, como apresenta </a:t>
            </a:r>
            <a:r>
              <a:rPr b="0" i="0" lang="pt-BR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Minayo (2001), se atentando a um nível de realidade que não pode ser quantificado. 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152550" y="4514850"/>
            <a:ext cx="3808200" cy="631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RESULTADOS</a:t>
            </a:r>
            <a:endParaRPr b="1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pt-BR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Os resultados apresentados são fruto da análise de materiais que foram encontrados no levantamento bibliográfico, a análise se concentra entre os anos de 2020 a 2023. Observamos o avanço do capital em pequenas comunidades pesqueiras do RN de forma mascarada, porém com um caráter ofensivo, ao que se refere à destruição de áreas ambientes, sobretudo em comunidades pesqueiras tradicionais (MEDEIROS, MILER, 2023). Os principais conflitos referem-se a instalação de parques eólicos, onde os impactos causados no meio ambiente e aos moradores das comunidades não são levados em consideração quando se afirma ser uma energia limpa.</a:t>
            </a:r>
            <a:r>
              <a:rPr b="0" i="0" lang="pt-BR" sz="1200" u="none" cap="none" strike="noStrik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pt-BR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Não consideram os impactos na fauna e na flora no processo de instalação da infraestrutura, impactando diretamente nos recurso de subsistência dos moradores locais (FioCruz, 2022). Ademais, a especulação imobiliária se apresenta como uma problemática, no que se refere a exploração dos recursos naturais, e o avanço e ocupação desordenado, sobretudo, nas áreas litorâneas, aliado aos conflitos envolvendo a pesca e a atividade turística que acabam influenciando diretamente na diminuição de espécies capturadas nas áreas tradicionais de pesca. (Silva</a:t>
            </a:r>
            <a:r>
              <a:rPr b="0" i="1" lang="pt-BR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et al</a:t>
            </a:r>
            <a:r>
              <a:rPr b="0" i="0" lang="pt-BR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2021). Além dos conflitos citados, identificamos  também  à poluição nos rios e mares pelo mau descarte de esgotamento sanitário, e o derramamento de óleo nos mares. 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7" name="Google Shape;107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68013" y="98425"/>
            <a:ext cx="3005136" cy="1200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2015-12-02T19:07:00Z</dcterms:created>
  <dc:creator>ASSTEC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