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notesMasterIdLst>
    <p:notesMasterId r:id="rId6"/>
  </p:notesMasterIdLst>
  <p:sldIdLst>
    <p:sldId id="262" r:id="rId5"/>
  </p:sldIdLst>
  <p:sldSz cx="7559675" cy="10691813"/>
  <p:notesSz cx="6858000" cy="9144000"/>
  <p:defaultTextStyle>
    <a:defPPr>
      <a:defRPr lang="en-GB"/>
    </a:defPPr>
    <a:lvl1pPr marL="0" lvl="0" indent="0" algn="l" defTabSz="46355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Droid Sans Fallback"/>
        <a:cs typeface="+mn-cs"/>
      </a:defRPr>
    </a:lvl1pPr>
    <a:lvl2pPr marL="768350" lvl="1" indent="-295275" algn="l" defTabSz="46355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Droid Sans Fallback"/>
        <a:cs typeface="+mn-cs"/>
      </a:defRPr>
    </a:lvl2pPr>
    <a:lvl3pPr marL="1181100" lvl="2" indent="-234950" algn="l" defTabSz="46355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Droid Sans Fallback"/>
        <a:cs typeface="+mn-cs"/>
      </a:defRPr>
    </a:lvl3pPr>
    <a:lvl4pPr marL="1654175" lvl="3" indent="-234950" algn="l" defTabSz="46355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Droid Sans Fallback"/>
        <a:cs typeface="+mn-cs"/>
      </a:defRPr>
    </a:lvl4pPr>
    <a:lvl5pPr marL="2127250" lvl="4" indent="-234950" algn="l" defTabSz="46355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Droid Sans Fallback"/>
        <a:cs typeface="+mn-cs"/>
      </a:defRPr>
    </a:lvl5pPr>
    <a:lvl6pPr marL="2286000" lvl="5" indent="-234950" algn="l" defTabSz="46355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Droid Sans Fallback"/>
        <a:cs typeface="+mn-cs"/>
      </a:defRPr>
    </a:lvl6pPr>
    <a:lvl7pPr marL="2743200" lvl="6" indent="-234950" algn="l" defTabSz="46355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Droid Sans Fallback"/>
        <a:cs typeface="+mn-cs"/>
      </a:defRPr>
    </a:lvl7pPr>
    <a:lvl8pPr marL="3200400" lvl="7" indent="-234950" algn="l" defTabSz="46355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Droid Sans Fallback"/>
        <a:cs typeface="+mn-cs"/>
      </a:defRPr>
    </a:lvl8pPr>
    <a:lvl9pPr marL="3657600" lvl="8" indent="-234950" algn="l" defTabSz="46355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Droid Sans Fallback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69" userDrawn="1">
          <p15:clr>
            <a:srgbClr val="A4A3A4"/>
          </p15:clr>
        </p15:guide>
        <p15:guide id="2" pos="229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4994F"/>
    <a:srgbClr val="262626"/>
    <a:srgbClr val="34C75B"/>
    <a:srgbClr val="A65E52"/>
    <a:srgbClr val="6B0B0C"/>
    <a:srgbClr val="B5191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E14219F-A308-43DE-B7DA-B6E8844823CD}" v="20" dt="2024-07-31T15:47:25.24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>
        <p:scale>
          <a:sx n="60" d="100"/>
          <a:sy n="60" d="100"/>
        </p:scale>
        <p:origin x="2574" y="-330"/>
      </p:cViewPr>
      <p:guideLst>
        <p:guide orient="horz" pos="3069"/>
        <p:guide pos="2292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1"/>
          <p:cNvSpPr/>
          <p:nvPr/>
        </p:nvSpPr>
        <p:spPr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360">
            <a:noFill/>
          </a:ln>
        </p:spPr>
        <p:txBody>
          <a:bodyPr wrap="none" anchor="ctr" anchorCtr="0"/>
          <a:lstStyle/>
          <a:p>
            <a:pPr lvl="0" eaLnBrk="1">
              <a:lnSpc>
                <a:spcPct val="94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</a:pPr>
            <a:endParaRPr lang="pt-BR" altLang="pt-BR" dirty="0"/>
          </a:p>
        </p:txBody>
      </p:sp>
      <p:sp>
        <p:nvSpPr>
          <p:cNvPr id="2051" name="Rectangle 2"/>
          <p:cNvSpPr>
            <a:spLocks noGrp="1" noRot="1" noChangeAspect="1"/>
          </p:cNvSpPr>
          <p:nvPr>
            <p:ph type="sldImg"/>
          </p:nvPr>
        </p:nvSpPr>
        <p:spPr>
          <a:xfrm>
            <a:off x="2362200" y="812800"/>
            <a:ext cx="2830513" cy="4005263"/>
          </a:xfrm>
          <a:prstGeom prst="rect">
            <a:avLst/>
          </a:prstGeom>
          <a:noFill/>
          <a:ln w="9525">
            <a:noFill/>
          </a:ln>
        </p:spPr>
      </p:sp>
      <p:sp>
        <p:nvSpPr>
          <p:cNvPr id="2" name="Rectangle 3"/>
          <p:cNvSpPr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45200" cy="480853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/>
          <a:lstStyle/>
          <a:p>
            <a:pPr marL="0" marR="0" lvl="0" indent="0" algn="l" defTabSz="4635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278188" cy="5318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/>
          <a:lstStyle>
            <a:lvl1pPr defTabSz="464820" eaLnBrk="1" hangingPunct="0">
              <a:lnSpc>
                <a:spcPct val="93000"/>
              </a:lnSpc>
              <a:buClrTx/>
              <a:buSzPct val="100000"/>
              <a:buFontTx/>
              <a:buNone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ea typeface="DejaVu Sans" charset="0"/>
                <a:cs typeface="DejaVu Sans" charset="0"/>
              </a:defRPr>
            </a:lvl1pPr>
          </a:lstStyle>
          <a:p>
            <a:pPr marL="0" marR="0" lvl="0" indent="0" algn="l" defTabSz="464820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/>
            </a:pPr>
            <a:endParaRPr kumimoji="0" lang="pt-BR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DejaVu Sans" charset="0"/>
              <a:cs typeface="DejaVu Sans" charset="0"/>
            </a:endParaRP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dt"/>
          </p:nvPr>
        </p:nvSpPr>
        <p:spPr bwMode="auto">
          <a:xfrm>
            <a:off x="4278313" y="0"/>
            <a:ext cx="3278188" cy="5318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/>
          <a:lstStyle>
            <a:lvl1pPr algn="r" defTabSz="464820" eaLnBrk="1" hangingPunct="0">
              <a:lnSpc>
                <a:spcPct val="93000"/>
              </a:lnSpc>
              <a:buClrTx/>
              <a:buSzPct val="100000"/>
              <a:buFontTx/>
              <a:buNone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ea typeface="DejaVu Sans" charset="0"/>
                <a:cs typeface="DejaVu Sans" charset="0"/>
              </a:defRPr>
            </a:lvl1pPr>
          </a:lstStyle>
          <a:p>
            <a:pPr marL="0" marR="0" lvl="0" indent="0" algn="r" defTabSz="464820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/>
            </a:pPr>
            <a:endParaRPr kumimoji="0" lang="pt-BR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DejaVu Sans" charset="0"/>
              <a:cs typeface="DejaVu Sans" charset="0"/>
            </a:endParaRP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0" y="10156825"/>
            <a:ext cx="3278188" cy="5318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b" anchorCtr="0" compatLnSpc="1"/>
          <a:lstStyle>
            <a:lvl1pPr defTabSz="464820" eaLnBrk="1" hangingPunct="0">
              <a:lnSpc>
                <a:spcPct val="93000"/>
              </a:lnSpc>
              <a:buClrTx/>
              <a:buSzPct val="100000"/>
              <a:buFontTx/>
              <a:buNone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ea typeface="DejaVu Sans" charset="0"/>
                <a:cs typeface="DejaVu Sans" charset="0"/>
              </a:defRPr>
            </a:lvl1pPr>
          </a:lstStyle>
          <a:p>
            <a:pPr marL="0" marR="0" lvl="0" indent="0" algn="l" defTabSz="464820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/>
            </a:pPr>
            <a:endParaRPr kumimoji="0" lang="pt-BR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DejaVu Sans" charset="0"/>
              <a:cs typeface="DejaVu Sans" charset="0"/>
            </a:endParaRP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4278313" y="10156825"/>
            <a:ext cx="3278188" cy="5318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b" anchorCtr="0" compatLnSpc="1"/>
          <a:lstStyle/>
          <a:p>
            <a:pPr lvl="0" algn="r" defTabSz="463550" eaLnBrk="1">
              <a:lnSpc>
                <a:spcPct val="93000"/>
              </a:lnSpc>
              <a:buSzPct val="100000"/>
              <a:buNone/>
              <a:tabLst>
                <a:tab pos="0" algn="l"/>
                <a:tab pos="447675" algn="l"/>
                <a:tab pos="897255" algn="l"/>
                <a:tab pos="1346200" algn="l"/>
                <a:tab pos="1795780" algn="l"/>
                <a:tab pos="2244725" algn="l"/>
                <a:tab pos="2694305" algn="l"/>
                <a:tab pos="3143250" algn="l"/>
                <a:tab pos="3592830" algn="l"/>
                <a:tab pos="4041775" algn="l"/>
                <a:tab pos="4491355" algn="l"/>
                <a:tab pos="4940300" algn="l"/>
                <a:tab pos="5389880" algn="l"/>
                <a:tab pos="5838825" algn="l"/>
                <a:tab pos="6288405" algn="l"/>
                <a:tab pos="6737350" algn="l"/>
                <a:tab pos="7186930" algn="l"/>
                <a:tab pos="7635875" algn="l"/>
                <a:tab pos="8085455" algn="l"/>
                <a:tab pos="8534400" algn="l"/>
                <a:tab pos="8983980" algn="l"/>
              </a:tabLst>
            </a:pPr>
            <a:fld id="{9A0DB2DC-4C9A-4742-B13C-FB6460FD3503}" type="slidenum">
              <a:rPr lang="pt-BR" altLang="pt-BR" sz="1400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>‹#›</a:t>
            </a:fld>
            <a:endParaRPr lang="pt-BR" altLang="pt-BR" sz="1400" dirty="0">
              <a:solidFill>
                <a:srgbClr val="000000"/>
              </a:solidFill>
              <a:latin typeface="Times New Roman" panose="02020603050405020304" pitchFamily="18" charset="0"/>
              <a:ea typeface="DejaVu San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defTabSz="46355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68350" indent="-295275" algn="l" defTabSz="46355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81100" indent="-234950" algn="l" defTabSz="46355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54175" indent="-234950" algn="l" defTabSz="46355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127250" indent="-234950" algn="l" defTabSz="46355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364105" algn="l" defTabSz="945515" rtl="0" eaLnBrk="1" latinLnBrk="0" hangingPunct="1">
      <a:defRPr sz="1240" kern="1200">
        <a:solidFill>
          <a:schemeClr val="tx1"/>
        </a:solidFill>
        <a:latin typeface="+mn-lt"/>
        <a:ea typeface="+mn-ea"/>
        <a:cs typeface="+mn-cs"/>
      </a:defRPr>
    </a:lvl6pPr>
    <a:lvl7pPr marL="2837180" algn="l" defTabSz="945515" rtl="0" eaLnBrk="1" latinLnBrk="0" hangingPunct="1">
      <a:defRPr sz="1240" kern="1200">
        <a:solidFill>
          <a:schemeClr val="tx1"/>
        </a:solidFill>
        <a:latin typeface="+mn-lt"/>
        <a:ea typeface="+mn-ea"/>
        <a:cs typeface="+mn-cs"/>
      </a:defRPr>
    </a:lvl7pPr>
    <a:lvl8pPr marL="3310255" algn="l" defTabSz="945515" rtl="0" eaLnBrk="1" latinLnBrk="0" hangingPunct="1">
      <a:defRPr sz="1240" kern="1200">
        <a:solidFill>
          <a:schemeClr val="tx1"/>
        </a:solidFill>
        <a:latin typeface="+mn-lt"/>
        <a:ea typeface="+mn-ea"/>
        <a:cs typeface="+mn-cs"/>
      </a:defRPr>
    </a:lvl8pPr>
    <a:lvl9pPr marL="3782695" algn="l" defTabSz="945515" rtl="0" eaLnBrk="1" latinLnBrk="0" hangingPunct="1">
      <a:defRPr sz="124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 txBox="1">
            <a:spLocks noGrp="1"/>
          </p:cNvSpPr>
          <p:nvPr>
            <p:ph type="sldNum" sz="quarter"/>
          </p:nvPr>
        </p:nvSpPr>
        <p:spPr>
          <a:xfrm>
            <a:off x="4278313" y="10156825"/>
            <a:ext cx="3278187" cy="531813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 anchor="b" anchorCtr="0"/>
          <a:lstStyle/>
          <a:p>
            <a:pPr lvl="0" algn="r" defTabSz="463550" eaLnBrk="1">
              <a:lnSpc>
                <a:spcPct val="93000"/>
              </a:lnSpc>
              <a:spcBef>
                <a:spcPct val="0"/>
              </a:spcBef>
              <a:buClrTx/>
              <a:buFontTx/>
              <a:buChar char="•"/>
              <a:tabLst>
                <a:tab pos="0" algn="l"/>
                <a:tab pos="447675" algn="l"/>
                <a:tab pos="897255" algn="l"/>
                <a:tab pos="1346200" algn="l"/>
                <a:tab pos="1795780" algn="l"/>
                <a:tab pos="2244725" algn="l"/>
                <a:tab pos="2694305" algn="l"/>
                <a:tab pos="3143250" algn="l"/>
                <a:tab pos="3592830" algn="l"/>
                <a:tab pos="4041775" algn="l"/>
                <a:tab pos="4491355" algn="l"/>
                <a:tab pos="4940300" algn="l"/>
                <a:tab pos="5389880" algn="l"/>
                <a:tab pos="5838825" algn="l"/>
                <a:tab pos="6288405" algn="l"/>
                <a:tab pos="6737350" algn="l"/>
                <a:tab pos="7186930" algn="l"/>
                <a:tab pos="7635875" algn="l"/>
                <a:tab pos="8085455" algn="l"/>
                <a:tab pos="8534400" algn="l"/>
                <a:tab pos="8983980" algn="l"/>
              </a:tabLst>
            </a:pPr>
            <a:fld id="{9A0DB2DC-4C9A-4742-B13C-FB6460FD3503}" type="slidenum">
              <a:rPr lang="pt-BR" altLang="pt-BR" sz="1400" dirty="0">
                <a:ea typeface="DejaVu Sans"/>
              </a:rPr>
              <a:t>1</a:t>
            </a:fld>
            <a:endParaRPr lang="pt-BR" altLang="pt-BR" sz="1400" dirty="0">
              <a:ea typeface="DejaVu Sans"/>
            </a:endParaRPr>
          </a:p>
        </p:txBody>
      </p:sp>
      <p:sp>
        <p:nvSpPr>
          <p:cNvPr id="4099" name="Rectangle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2362200" y="812800"/>
            <a:ext cx="2833688" cy="4008438"/>
          </a:xfrm>
          <a:solidFill>
            <a:srgbClr val="FFFFFF">
              <a:alpha val="100000"/>
            </a:srgbClr>
          </a:solidFill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4100" name="Text Box 2"/>
          <p:cNvSpPr txBox="1"/>
          <p:nvPr/>
        </p:nvSpPr>
        <p:spPr>
          <a:xfrm>
            <a:off x="755650" y="5078413"/>
            <a:ext cx="6048375" cy="4811712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/>
          <a:lstStyle/>
          <a:p>
            <a:pPr lvl="0" eaLnBrk="1">
              <a:lnSpc>
                <a:spcPct val="94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</a:pPr>
            <a:endParaRPr lang="pt-BR" altLang="pt-BR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5"/>
            </a:lvl1pPr>
            <a:lvl2pPr marL="377825" indent="0" algn="ctr">
              <a:buNone/>
              <a:defRPr sz="1655"/>
            </a:lvl2pPr>
            <a:lvl3pPr marL="755650" indent="0" algn="ctr">
              <a:buNone/>
              <a:defRPr sz="1490"/>
            </a:lvl3pPr>
            <a:lvl4pPr marL="1134110" indent="0" algn="ctr">
              <a:buNone/>
              <a:defRPr sz="1325"/>
            </a:lvl4pPr>
            <a:lvl5pPr marL="1511935" indent="0" algn="ctr">
              <a:buNone/>
              <a:defRPr sz="1325"/>
            </a:lvl5pPr>
            <a:lvl6pPr marL="1889760" indent="0" algn="ctr">
              <a:buNone/>
              <a:defRPr sz="1325"/>
            </a:lvl6pPr>
            <a:lvl7pPr marL="2267585" indent="0" algn="ctr">
              <a:buNone/>
              <a:defRPr sz="1325"/>
            </a:lvl7pPr>
            <a:lvl8pPr marL="2646045" indent="0" algn="ctr">
              <a:buNone/>
              <a:defRPr sz="1325"/>
            </a:lvl8pPr>
            <a:lvl9pPr marL="3023870" indent="0" algn="ctr">
              <a:buNone/>
              <a:defRPr sz="1325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‹#›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‹#›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‹#›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77389" y="426595"/>
            <a:ext cx="6800136" cy="1780472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‹#›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‹#›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5">
                <a:solidFill>
                  <a:schemeClr val="tx1"/>
                </a:solidFill>
              </a:defRPr>
            </a:lvl1pPr>
            <a:lvl2pPr marL="377825" indent="0">
              <a:buNone/>
              <a:defRPr sz="1655">
                <a:solidFill>
                  <a:schemeClr val="tx1">
                    <a:tint val="75000"/>
                  </a:schemeClr>
                </a:solidFill>
              </a:defRPr>
            </a:lvl2pPr>
            <a:lvl3pPr marL="755650" indent="0">
              <a:buNone/>
              <a:defRPr sz="1490">
                <a:solidFill>
                  <a:schemeClr val="tx1">
                    <a:tint val="75000"/>
                  </a:schemeClr>
                </a:solidFill>
              </a:defRPr>
            </a:lvl3pPr>
            <a:lvl4pPr marL="1134110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4pPr>
            <a:lvl5pPr marL="1511935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5pPr>
            <a:lvl6pPr marL="1889760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6pPr>
            <a:lvl7pPr marL="2267585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7pPr>
            <a:lvl8pPr marL="2646045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8pPr>
            <a:lvl9pPr marL="3023870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‹#›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‹#›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7825" indent="0">
              <a:buNone/>
              <a:defRPr sz="1655" b="1"/>
            </a:lvl2pPr>
            <a:lvl3pPr marL="755650" indent="0">
              <a:buNone/>
              <a:defRPr sz="1490" b="1"/>
            </a:lvl3pPr>
            <a:lvl4pPr marL="1134110" indent="0">
              <a:buNone/>
              <a:defRPr sz="1325" b="1"/>
            </a:lvl4pPr>
            <a:lvl5pPr marL="1511935" indent="0">
              <a:buNone/>
              <a:defRPr sz="1325" b="1"/>
            </a:lvl5pPr>
            <a:lvl6pPr marL="1889760" indent="0">
              <a:buNone/>
              <a:defRPr sz="1325" b="1"/>
            </a:lvl6pPr>
            <a:lvl7pPr marL="2267585" indent="0">
              <a:buNone/>
              <a:defRPr sz="1325" b="1"/>
            </a:lvl7pPr>
            <a:lvl8pPr marL="2646045" indent="0">
              <a:buNone/>
              <a:defRPr sz="1325" b="1"/>
            </a:lvl8pPr>
            <a:lvl9pPr marL="3023870" indent="0">
              <a:buNone/>
              <a:defRPr sz="1325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7825" indent="0">
              <a:buNone/>
              <a:defRPr sz="1655" b="1"/>
            </a:lvl2pPr>
            <a:lvl3pPr marL="755650" indent="0">
              <a:buNone/>
              <a:defRPr sz="1490" b="1"/>
            </a:lvl3pPr>
            <a:lvl4pPr marL="1134110" indent="0">
              <a:buNone/>
              <a:defRPr sz="1325" b="1"/>
            </a:lvl4pPr>
            <a:lvl5pPr marL="1511935" indent="0">
              <a:buNone/>
              <a:defRPr sz="1325" b="1"/>
            </a:lvl5pPr>
            <a:lvl6pPr marL="1889760" indent="0">
              <a:buNone/>
              <a:defRPr sz="1325" b="1"/>
            </a:lvl6pPr>
            <a:lvl7pPr marL="2267585" indent="0">
              <a:buNone/>
              <a:defRPr sz="1325" b="1"/>
            </a:lvl7pPr>
            <a:lvl8pPr marL="2646045" indent="0">
              <a:buNone/>
              <a:defRPr sz="1325" b="1"/>
            </a:lvl8pPr>
            <a:lvl9pPr marL="3023870" indent="0">
              <a:buNone/>
              <a:defRPr sz="1325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‹#›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‹#›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‹#›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5"/>
            </a:lvl3pPr>
            <a:lvl4pPr>
              <a:defRPr sz="1655"/>
            </a:lvl4pPr>
            <a:lvl5pPr>
              <a:defRPr sz="1655"/>
            </a:lvl5pPr>
            <a:lvl6pPr>
              <a:defRPr sz="1655"/>
            </a:lvl6pPr>
            <a:lvl7pPr>
              <a:defRPr sz="1655"/>
            </a:lvl7pPr>
            <a:lvl8pPr>
              <a:defRPr sz="1655"/>
            </a:lvl8pPr>
            <a:lvl9pPr>
              <a:defRPr sz="1655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5"/>
            </a:lvl1pPr>
            <a:lvl2pPr marL="377825" indent="0">
              <a:buNone/>
              <a:defRPr sz="1155"/>
            </a:lvl2pPr>
            <a:lvl3pPr marL="755650" indent="0">
              <a:buNone/>
              <a:defRPr sz="990"/>
            </a:lvl3pPr>
            <a:lvl4pPr marL="1134110" indent="0">
              <a:buNone/>
              <a:defRPr sz="825"/>
            </a:lvl4pPr>
            <a:lvl5pPr marL="1511935" indent="0">
              <a:buNone/>
              <a:defRPr sz="825"/>
            </a:lvl5pPr>
            <a:lvl6pPr marL="1889760" indent="0">
              <a:buNone/>
              <a:defRPr sz="825"/>
            </a:lvl6pPr>
            <a:lvl7pPr marL="2267585" indent="0">
              <a:buNone/>
              <a:defRPr sz="825"/>
            </a:lvl7pPr>
            <a:lvl8pPr marL="2646045" indent="0">
              <a:buNone/>
              <a:defRPr sz="825"/>
            </a:lvl8pPr>
            <a:lvl9pPr marL="3023870" indent="0">
              <a:buNone/>
              <a:defRPr sz="825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‹#›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vert="horz" wrap="square" lIns="91440" tIns="45720" rIns="91440" bIns="45720" numCol="1" rtlCol="0" anchor="t" anchorCtr="0" compatLnSpc="1">
            <a:normAutofit/>
          </a:bodyPr>
          <a:lstStyle>
            <a:lvl1pPr marL="0" indent="0">
              <a:buNone/>
              <a:defRPr sz="2645"/>
            </a:lvl1pPr>
            <a:lvl2pPr marL="377825" indent="0">
              <a:buNone/>
              <a:defRPr sz="2315"/>
            </a:lvl2pPr>
            <a:lvl3pPr marL="755650" indent="0">
              <a:buNone/>
              <a:defRPr sz="1985"/>
            </a:lvl3pPr>
            <a:lvl4pPr marL="1134110" indent="0">
              <a:buNone/>
              <a:defRPr sz="1655"/>
            </a:lvl4pPr>
            <a:lvl5pPr marL="1511935" indent="0">
              <a:buNone/>
              <a:defRPr sz="1655"/>
            </a:lvl5pPr>
            <a:lvl6pPr marL="1889760" indent="0">
              <a:buNone/>
              <a:defRPr sz="1655"/>
            </a:lvl6pPr>
            <a:lvl7pPr marL="2267585" indent="0">
              <a:buNone/>
              <a:defRPr sz="1655"/>
            </a:lvl7pPr>
            <a:lvl8pPr marL="2646045" indent="0">
              <a:buNone/>
              <a:defRPr sz="1655"/>
            </a:lvl8pPr>
            <a:lvl9pPr marL="3023870" indent="0">
              <a:buNone/>
              <a:defRPr sz="1655"/>
            </a:lvl9pPr>
          </a:lstStyle>
          <a:p>
            <a:pPr marL="0" marR="0" lvl="0" indent="0" algn="l" defTabSz="755650" rtl="0" eaLnBrk="0" fontAlgn="base" latinLnBrk="0" hangingPunct="0">
              <a:lnSpc>
                <a:spcPct val="90000"/>
              </a:lnSpc>
              <a:spcBef>
                <a:spcPts val="825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pt-BR" sz="2645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Clique no ícone para adicionar uma imagem</a:t>
            </a:r>
            <a:endParaRPr kumimoji="0" lang="en-US" sz="2645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5"/>
            </a:lvl1pPr>
            <a:lvl2pPr marL="377825" indent="0">
              <a:buNone/>
              <a:defRPr sz="1155"/>
            </a:lvl2pPr>
            <a:lvl3pPr marL="755650" indent="0">
              <a:buNone/>
              <a:defRPr sz="990"/>
            </a:lvl3pPr>
            <a:lvl4pPr marL="1134110" indent="0">
              <a:buNone/>
              <a:defRPr sz="825"/>
            </a:lvl4pPr>
            <a:lvl5pPr marL="1511935" indent="0">
              <a:buNone/>
              <a:defRPr sz="825"/>
            </a:lvl5pPr>
            <a:lvl6pPr marL="1889760" indent="0">
              <a:buNone/>
              <a:defRPr sz="825"/>
            </a:lvl6pPr>
            <a:lvl7pPr marL="2267585" indent="0">
              <a:buNone/>
              <a:defRPr sz="825"/>
            </a:lvl7pPr>
            <a:lvl8pPr marL="2646045" indent="0">
              <a:buNone/>
              <a:defRPr sz="825"/>
            </a:lvl8pPr>
            <a:lvl9pPr marL="3023870" indent="0">
              <a:buNone/>
              <a:defRPr sz="825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‹#›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>
          <a:xfrm>
            <a:off x="519113" y="569913"/>
            <a:ext cx="6521450" cy="2065337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pt-BR" altLang="pt-BR" dirty="0"/>
              <a:t>Clique para editar o título mestre</a:t>
            </a:r>
            <a:endParaRPr lang="en-US" altLang="pt-BR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>
          <a:xfrm>
            <a:off x="519113" y="2846388"/>
            <a:ext cx="6521450" cy="6783387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rPr lang="pt-BR" altLang="pt-BR" dirty="0"/>
              <a:t>Clique para editar o texto mestre</a:t>
            </a:r>
          </a:p>
          <a:p>
            <a:pPr lvl="1"/>
            <a:r>
              <a:rPr lang="pt-BR" altLang="pt-BR" dirty="0"/>
              <a:t>Segundo nível</a:t>
            </a:r>
          </a:p>
          <a:p>
            <a:pPr lvl="2"/>
            <a:r>
              <a:rPr lang="pt-BR" altLang="pt-BR" dirty="0"/>
              <a:t>Terceiro nível</a:t>
            </a:r>
          </a:p>
          <a:p>
            <a:pPr lvl="3"/>
            <a:r>
              <a:rPr lang="pt-BR" altLang="pt-BR" dirty="0"/>
              <a:t>Quarto nível</a:t>
            </a:r>
          </a:p>
          <a:p>
            <a:pPr lvl="4"/>
            <a:r>
              <a:rPr lang="pt-BR" altLang="pt-BR" dirty="0"/>
              <a:t>Quinto nível</a:t>
            </a:r>
            <a:endParaRPr lang="en-US" altLang="pt-B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defTabSz="464820" eaLnBrk="0" hangingPunct="0">
              <a:defRPr sz="990">
                <a:solidFill>
                  <a:schemeClr val="tx1">
                    <a:tint val="75000"/>
                  </a:schemeClr>
                </a:solidFill>
                <a:ea typeface="Droid Sans Fallback" charset="0"/>
                <a:cs typeface="Droid Sans Fallback" charset="0"/>
              </a:defRPr>
            </a:lvl1pPr>
          </a:lstStyle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defTabSz="464820" eaLnBrk="0" hangingPunct="0">
              <a:defRPr sz="990">
                <a:solidFill>
                  <a:schemeClr val="tx1">
                    <a:tint val="75000"/>
                  </a:schemeClr>
                </a:solidFill>
                <a:ea typeface="Droid Sans Fallback" charset="0"/>
                <a:cs typeface="Droid Sans Fallback" charset="0"/>
              </a:defRPr>
            </a:lvl1pPr>
          </a:lstStyle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algn="r">
              <a:defRPr sz="900">
                <a:solidFill>
                  <a:srgbClr val="898989"/>
                </a:solidFill>
              </a:defRPr>
            </a:lvl1pPr>
          </a:lstStyle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‹#›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lvl1pPr algn="l" defTabSz="7556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7556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Light" panose="020F0302020204030204" pitchFamily="34" charset="0"/>
        </a:defRPr>
      </a:lvl2pPr>
      <a:lvl3pPr algn="l" defTabSz="7556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Light" panose="020F0302020204030204" pitchFamily="34" charset="0"/>
        </a:defRPr>
      </a:lvl3pPr>
      <a:lvl4pPr algn="l" defTabSz="7556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Light" panose="020F0302020204030204" pitchFamily="34" charset="0"/>
        </a:defRPr>
      </a:lvl4pPr>
      <a:lvl5pPr algn="l" defTabSz="7556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Light" panose="020F0302020204030204" pitchFamily="34" charset="0"/>
        </a:defRPr>
      </a:lvl5pPr>
      <a:lvl6pPr marL="457200" algn="l" defTabSz="755650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Light" panose="020F0302020204030204" pitchFamily="34" charset="0"/>
        </a:defRPr>
      </a:lvl6pPr>
      <a:lvl7pPr marL="914400" algn="l" defTabSz="755650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Light" panose="020F0302020204030204" pitchFamily="34" charset="0"/>
        </a:defRPr>
      </a:lvl7pPr>
      <a:lvl8pPr marL="1371600" algn="l" defTabSz="755650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Light" panose="020F0302020204030204" pitchFamily="34" charset="0"/>
        </a:defRPr>
      </a:lvl8pPr>
      <a:lvl9pPr marL="1828800" algn="l" defTabSz="755650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189230" indent="-189230" algn="l" defTabSz="755650" rtl="0" eaLnBrk="0" fontAlgn="base" hangingPunct="0">
        <a:lnSpc>
          <a:spcPct val="90000"/>
        </a:lnSpc>
        <a:spcBef>
          <a:spcPts val="825"/>
        </a:spcBef>
        <a:spcAft>
          <a:spcPct val="0"/>
        </a:spcAft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67055" indent="-189230" algn="l" defTabSz="755650" rtl="0" eaLnBrk="0" fontAlgn="base" hangingPunct="0">
        <a:lnSpc>
          <a:spcPct val="90000"/>
        </a:lnSpc>
        <a:spcBef>
          <a:spcPts val="415"/>
        </a:spcBef>
        <a:spcAft>
          <a:spcPct val="0"/>
        </a:spcAft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44880" indent="-189230" algn="l" defTabSz="755650" rtl="0" eaLnBrk="0" fontAlgn="base" hangingPunct="0">
        <a:lnSpc>
          <a:spcPct val="90000"/>
        </a:lnSpc>
        <a:spcBef>
          <a:spcPts val="415"/>
        </a:spcBef>
        <a:spcAft>
          <a:spcPct val="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322705" indent="-189230" algn="l" defTabSz="755650" rtl="0" eaLnBrk="0" fontAlgn="base" hangingPunct="0">
        <a:lnSpc>
          <a:spcPct val="90000"/>
        </a:lnSpc>
        <a:spcBef>
          <a:spcPts val="415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700530" indent="-189230" algn="l" defTabSz="755650" rtl="0" eaLnBrk="0" fontAlgn="base" hangingPunct="0">
        <a:lnSpc>
          <a:spcPct val="90000"/>
        </a:lnSpc>
        <a:spcBef>
          <a:spcPts val="415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078990" indent="-189230" algn="l" defTabSz="755650" rtl="0" eaLnBrk="1" latinLnBrk="0" hangingPunct="1">
        <a:lnSpc>
          <a:spcPct val="90000"/>
        </a:lnSpc>
        <a:spcBef>
          <a:spcPts val="415"/>
        </a:spcBef>
        <a:buFont typeface="Arial" panose="020B0604020202020204" pitchFamily="34" charset="0"/>
        <a:buChar char="•"/>
        <a:defRPr sz="1490" kern="1200">
          <a:solidFill>
            <a:schemeClr val="tx1"/>
          </a:solidFill>
          <a:latin typeface="+mn-lt"/>
          <a:ea typeface="+mn-ea"/>
          <a:cs typeface="+mn-cs"/>
        </a:defRPr>
      </a:lvl6pPr>
      <a:lvl7pPr marL="2456815" indent="-189230" algn="l" defTabSz="755650" rtl="0" eaLnBrk="1" latinLnBrk="0" hangingPunct="1">
        <a:lnSpc>
          <a:spcPct val="90000"/>
        </a:lnSpc>
        <a:spcBef>
          <a:spcPts val="415"/>
        </a:spcBef>
        <a:buFont typeface="Arial" panose="020B0604020202020204" pitchFamily="34" charset="0"/>
        <a:buChar char="•"/>
        <a:defRPr sz="1490" kern="1200">
          <a:solidFill>
            <a:schemeClr val="tx1"/>
          </a:solidFill>
          <a:latin typeface="+mn-lt"/>
          <a:ea typeface="+mn-ea"/>
          <a:cs typeface="+mn-cs"/>
        </a:defRPr>
      </a:lvl7pPr>
      <a:lvl8pPr marL="2834640" indent="-189230" algn="l" defTabSz="755650" rtl="0" eaLnBrk="1" latinLnBrk="0" hangingPunct="1">
        <a:lnSpc>
          <a:spcPct val="90000"/>
        </a:lnSpc>
        <a:spcBef>
          <a:spcPts val="415"/>
        </a:spcBef>
        <a:buFont typeface="Arial" panose="020B0604020202020204" pitchFamily="34" charset="0"/>
        <a:buChar char="•"/>
        <a:defRPr sz="1490" kern="1200">
          <a:solidFill>
            <a:schemeClr val="tx1"/>
          </a:solidFill>
          <a:latin typeface="+mn-lt"/>
          <a:ea typeface="+mn-ea"/>
          <a:cs typeface="+mn-cs"/>
        </a:defRPr>
      </a:lvl8pPr>
      <a:lvl9pPr marL="3212465" indent="-189230" algn="l" defTabSz="755650" rtl="0" eaLnBrk="1" latinLnBrk="0" hangingPunct="1">
        <a:lnSpc>
          <a:spcPct val="90000"/>
        </a:lnSpc>
        <a:spcBef>
          <a:spcPts val="415"/>
        </a:spcBef>
        <a:buFont typeface="Arial" panose="020B0604020202020204" pitchFamily="34" charset="0"/>
        <a:buChar char="•"/>
        <a:defRPr sz="14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1pPr>
      <a:lvl2pPr marL="377825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2pPr>
      <a:lvl3pPr marL="755650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3pPr>
      <a:lvl4pPr marL="1134110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4pPr>
      <a:lvl5pPr marL="1511935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5pPr>
      <a:lvl6pPr marL="1889760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6pPr>
      <a:lvl7pPr marL="2267585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7pPr>
      <a:lvl8pPr marL="2646045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8pPr>
      <a:lvl9pPr marL="3023870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tags" Target="../tags/tag8.xml"/><Relationship Id="rId13" Type="http://schemas.openxmlformats.org/officeDocument/2006/relationships/image" Target="../media/image2.png"/><Relationship Id="rId3" Type="http://schemas.openxmlformats.org/officeDocument/2006/relationships/tags" Target="../tags/tag3.xml"/><Relationship Id="rId7" Type="http://schemas.openxmlformats.org/officeDocument/2006/relationships/tags" Target="../tags/tag7.xml"/><Relationship Id="rId12" Type="http://schemas.openxmlformats.org/officeDocument/2006/relationships/image" Target="../media/image1.png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1" Type="http://schemas.openxmlformats.org/officeDocument/2006/relationships/notesSlide" Target="../notesSlides/notesSlide1.xml"/><Relationship Id="rId5" Type="http://schemas.openxmlformats.org/officeDocument/2006/relationships/tags" Target="../tags/tag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2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4" Type="http://schemas.openxmlformats.org/officeDocument/2006/relationships/hyperlink" Target="mailto:luciana.cordeiro.110@ufrn.edu.br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Imagem 1"/>
          <p:cNvPicPr>
            <a:picLocks noGrp="1" noRot="1" noChangeAspect="1" noMove="1" noResize="1" noEditPoints="1" noAdjustHandles="1" noChangeArrowheads="1" noChangeShapeType="1" noCrop="1"/>
          </p:cNvPicPr>
          <p:nvPr>
            <p:ph idx="1"/>
            <p:custDataLst>
              <p:tags r:id="rId1"/>
            </p:custDataLst>
          </p:nvPr>
        </p:nvPicPr>
        <p:blipFill>
          <a:blip r:embed="rId12"/>
          <a:stretch>
            <a:fillRect/>
          </a:stretch>
        </p:blipFill>
        <p:spPr>
          <a:xfrm>
            <a:off x="-12065" y="3810"/>
            <a:ext cx="7571740" cy="1069721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076" name="CaixaDeTexto 3"/>
          <p:cNvSpPr txBox="1"/>
          <p:nvPr/>
        </p:nvSpPr>
        <p:spPr>
          <a:xfrm>
            <a:off x="251143" y="1097434"/>
            <a:ext cx="7010400" cy="1015663"/>
          </a:xfrm>
          <a:prstGeom prst="rect">
            <a:avLst/>
          </a:prstGeom>
          <a:noFill/>
          <a:ln w="9525">
            <a:solidFill>
              <a:schemeClr val="bg1"/>
            </a:solidFill>
          </a:ln>
        </p:spPr>
        <p:txBody>
          <a:bodyPr>
            <a:spAutoFit/>
          </a:bodyPr>
          <a:lstStyle/>
          <a:p>
            <a:pPr algn="ctr"/>
            <a:r>
              <a:rPr lang="pt-BR" altLang="pt-BR" sz="2000" b="1" dirty="0">
                <a:solidFill>
                  <a:schemeClr val="tx1"/>
                </a:solidFill>
                <a:latin typeface="Times" pitchFamily="18" charset="0"/>
              </a:rPr>
              <a:t>BRAVERMAN E DEGRADAÇÃO DO TRABALHO: um estudo da arte dos estudos organizacionais nas bases de dados Scopus, Scielo e Spell.</a:t>
            </a:r>
          </a:p>
        </p:txBody>
      </p:sp>
      <p:sp>
        <p:nvSpPr>
          <p:cNvPr id="3" name="CaixaDeTexto 2"/>
          <p:cNvSpPr txBox="1"/>
          <p:nvPr/>
        </p:nvSpPr>
        <p:spPr>
          <a:xfrm>
            <a:off x="4189413" y="4256088"/>
            <a:ext cx="2649538" cy="4064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R="0" algn="ctr" defTabSz="464820">
              <a:buClrTx/>
              <a:buSzTx/>
              <a:buFontTx/>
              <a:buNone/>
              <a:defRPr/>
            </a:pPr>
            <a:r>
              <a:rPr kumimoji="0" lang="pt-BR" kern="1200" cap="none" spc="0" normalizeH="0" baseline="0" noProof="0" dirty="0">
                <a:latin typeface="+mn-lt"/>
                <a:ea typeface="Droid Sans Fallback" charset="0"/>
                <a:cs typeface="Droid Sans Fallback" charset="0"/>
              </a:rPr>
              <a:t>Imagem </a:t>
            </a:r>
            <a:r>
              <a:rPr kumimoji="0" lang="pt-BR" sz="1200" kern="1200" cap="none" spc="0" normalizeH="0" baseline="0" noProof="0" dirty="0">
                <a:latin typeface="+mn-lt"/>
                <a:ea typeface="Droid Sans Fallback" charset="0"/>
                <a:cs typeface="Droid Sans Fallback" charset="0"/>
              </a:rPr>
              <a:t>(caso seja oportuno)</a:t>
            </a:r>
            <a:endParaRPr kumimoji="0" lang="pt-BR" kern="1200" cap="none" spc="0" normalizeH="0" baseline="0" noProof="0" dirty="0">
              <a:latin typeface="+mn-lt"/>
              <a:ea typeface="Droid Sans Fallback" charset="0"/>
              <a:cs typeface="Droid Sans Fallback" charset="0"/>
            </a:endParaRPr>
          </a:p>
        </p:txBody>
      </p:sp>
      <p:sp>
        <p:nvSpPr>
          <p:cNvPr id="26" name="CaixaDeTexto 25"/>
          <p:cNvSpPr txBox="1"/>
          <p:nvPr/>
        </p:nvSpPr>
        <p:spPr>
          <a:xfrm>
            <a:off x="625475" y="7539038"/>
            <a:ext cx="2647950" cy="4064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R="0" algn="ctr" defTabSz="464820">
              <a:buClrTx/>
              <a:buSzTx/>
              <a:buFontTx/>
              <a:buNone/>
              <a:defRPr/>
            </a:pPr>
            <a:r>
              <a:rPr kumimoji="0" lang="pt-BR" kern="1200" cap="none" spc="0" normalizeH="0" baseline="0" noProof="0" dirty="0">
                <a:latin typeface="+mn-lt"/>
                <a:ea typeface="Droid Sans Fallback" charset="0"/>
                <a:cs typeface="Droid Sans Fallback" charset="0"/>
              </a:rPr>
              <a:t>Imagem </a:t>
            </a:r>
            <a:r>
              <a:rPr kumimoji="0" lang="pt-BR" sz="1200" kern="1200" cap="none" spc="0" normalizeH="0" baseline="0" noProof="0" dirty="0">
                <a:latin typeface="+mn-lt"/>
                <a:ea typeface="Droid Sans Fallback" charset="0"/>
                <a:cs typeface="Droid Sans Fallback" charset="0"/>
              </a:rPr>
              <a:t>(caso seja oportuno)</a:t>
            </a:r>
            <a:endParaRPr kumimoji="0" lang="pt-BR" kern="1200" cap="none" spc="0" normalizeH="0" baseline="0" noProof="0" dirty="0">
              <a:latin typeface="+mn-lt"/>
              <a:ea typeface="Droid Sans Fallback" charset="0"/>
              <a:cs typeface="Droid Sans Fallback" charset="0"/>
            </a:endParaRPr>
          </a:p>
        </p:txBody>
      </p:sp>
      <p:sp>
        <p:nvSpPr>
          <p:cNvPr id="2" name="CaixaDeTexto 18"/>
          <p:cNvSpPr txBox="1"/>
          <p:nvPr>
            <p:custDataLst>
              <p:tags r:id="rId2"/>
            </p:custDataLst>
          </p:nvPr>
        </p:nvSpPr>
        <p:spPr>
          <a:xfrm>
            <a:off x="160215" y="2249562"/>
            <a:ext cx="7436045" cy="18235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just" defTabSz="464820">
              <a:buClrTx/>
              <a:buSzTx/>
              <a:buFontTx/>
              <a:buNone/>
              <a:defRPr/>
            </a:pPr>
            <a:r>
              <a:rPr kumimoji="0" lang="pt-BR" b="1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INTRODUÇÃO</a:t>
            </a:r>
          </a:p>
          <a:p>
            <a:pPr marR="0" algn="just" defTabSz="464820">
              <a:buClrTx/>
              <a:buSzTx/>
              <a:buFontTx/>
              <a:buNone/>
              <a:defRPr/>
            </a:pPr>
            <a:r>
              <a:rPr kumimoji="0" lang="pt-BR" sz="1050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O presente estudo buscou identificar o estado da arte das pesquisas que abordavam a degradação do trabalho a luz de Braverman. A degradação do trabalho ocorre a partir da excessiva divisão de tarefas e do antagonismo de classes que o capitalismo se propõe (Braverman, 1977; </a:t>
            </a:r>
            <a:r>
              <a:rPr lang="pt-BR" sz="1050" dirty="0">
                <a:solidFill>
                  <a:schemeClr val="tx1"/>
                </a:solidFill>
                <a:latin typeface="+mn-lt"/>
              </a:rPr>
              <a:t>Sheriyarji, 2019; Tinel,2014). Apesar da obra de Henry Braverman possuir mais de 40 anos, a problemática trazida pelo autor ainda permanece em nossos dias atuais, pois a degradação do trabalho ainda “mantém como se expande e se aprofunda, respaldada por políticas de flexibilização e de desregulamentação do trabalho” (Previtali e Fagiani, 2014, p.2). Além do mais a degradação do trabalho se manifesta também no sentido de degradar a outra classe, ou seja, a classe trabalhadora (Gurgel, 2014) para que cada vez mais permaneça afastada, beneficiando a classe burguesa. Por fim, dentro do campo de estudos organizacionais, nota-se que existe uma preocupação com as relações de trabalho que passam a serem complexas (Rodrigues, 2014), mas por outro lado ainda reforçar práticas de outrora  que deviam ter sido solucionadas.</a:t>
            </a:r>
          </a:p>
        </p:txBody>
      </p:sp>
      <p:sp>
        <p:nvSpPr>
          <p:cNvPr id="4" name="CaixaDeTexto 20"/>
          <p:cNvSpPr txBox="1"/>
          <p:nvPr>
            <p:custDataLst>
              <p:tags r:id="rId3"/>
            </p:custDataLst>
          </p:nvPr>
        </p:nvSpPr>
        <p:spPr>
          <a:xfrm>
            <a:off x="3081771" y="8082210"/>
            <a:ext cx="4370474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just" defTabSz="464820">
              <a:buClrTx/>
              <a:buSzTx/>
              <a:buFontTx/>
              <a:buNone/>
              <a:defRPr/>
            </a:pPr>
            <a:r>
              <a:rPr kumimoji="0" lang="pt-BR" b="1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REFERÊNCIAS </a:t>
            </a:r>
            <a:r>
              <a:rPr kumimoji="0" lang="pt-BR" sz="1200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(principais)</a:t>
            </a:r>
            <a:endParaRPr kumimoji="0" lang="pt-BR" kern="1200" cap="none" spc="0" normalizeH="0" baseline="0" noProof="0" dirty="0">
              <a:solidFill>
                <a:schemeClr val="tx1"/>
              </a:solidFill>
              <a:latin typeface="+mn-lt"/>
              <a:ea typeface="Droid Sans Fallback" charset="0"/>
              <a:cs typeface="Droid Sans Fallback" charset="0"/>
            </a:endParaRPr>
          </a:p>
          <a:p>
            <a:pPr marR="0" algn="just" defTabSz="464820">
              <a:buClrTx/>
              <a:buSzTx/>
              <a:buFontTx/>
              <a:buNone/>
              <a:defRPr/>
            </a:pPr>
            <a:r>
              <a:rPr kumimoji="0" lang="pt-BR" sz="700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CUNHA, E. P.Apresentação: - Braverman, subjetividade e função de direção na produção do valor. </a:t>
            </a:r>
            <a:r>
              <a:rPr kumimoji="0" lang="pt-BR" sz="700" b="1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Cadernos EBAPE.BR, </a:t>
            </a:r>
            <a:r>
              <a:rPr kumimoji="0" lang="pt-BR" sz="700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v. 12, n. 4, p. 741-741, 2014.</a:t>
            </a:r>
          </a:p>
          <a:p>
            <a:pPr marR="0" algn="just" defTabSz="464820">
              <a:buClrTx/>
              <a:buSzTx/>
              <a:buFontTx/>
              <a:buNone/>
              <a:defRPr/>
            </a:pPr>
            <a:r>
              <a:rPr kumimoji="0" lang="pt-BR" sz="700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GURGEL, C.Braverman, o Estado e a “administração consensual”. </a:t>
            </a:r>
            <a:r>
              <a:rPr kumimoji="0" lang="pt-BR" sz="700" b="1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Cadernos EBAPE.BR</a:t>
            </a:r>
            <a:r>
              <a:rPr kumimoji="0" lang="pt-BR" sz="700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, v. 12, n. 4, p. 803-803, 2014.</a:t>
            </a:r>
          </a:p>
          <a:p>
            <a:pPr marR="0" algn="just" defTabSz="464820">
              <a:buClrTx/>
              <a:buSzTx/>
              <a:buFontTx/>
              <a:buNone/>
              <a:defRPr/>
            </a:pPr>
            <a:r>
              <a:rPr kumimoji="0" lang="en-US" sz="700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JONNA, R. Jamil; BELLAMY FOSTER, J. </a:t>
            </a:r>
            <a:r>
              <a:rPr kumimoji="0" lang="en-US" sz="700" i="1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Beyond the degradation of labor. </a:t>
            </a:r>
            <a:r>
              <a:rPr kumimoji="0" lang="en-US" sz="700" b="1" i="1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Monthly Review</a:t>
            </a:r>
            <a:r>
              <a:rPr kumimoji="0" lang="en-US" sz="700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, v. 66, n. 5, p. 1-23, 2014.</a:t>
            </a:r>
          </a:p>
          <a:p>
            <a:pPr marR="0" algn="just" defTabSz="464820">
              <a:buClrTx/>
              <a:buSzTx/>
              <a:buFontTx/>
              <a:buNone/>
              <a:defRPr/>
            </a:pPr>
            <a:r>
              <a:rPr kumimoji="0" lang="pt-BR" sz="700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LAMOUNIER, W. M.Resenha: - </a:t>
            </a:r>
            <a:r>
              <a:rPr kumimoji="0" lang="pt-BR" sz="700" i="1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Commodity Price Stabilization and policy reform - An Approach to the Evaluation of the Brazilian Price Band Proposals </a:t>
            </a:r>
            <a:r>
              <a:rPr kumimoji="0" lang="pt-BR" sz="700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- (Braverman, A. - Kanbur, R. - Brandão, A.S.P. - Hammer, J. - Lopes, M.R. - Tan, A. - World Bank - 1992). </a:t>
            </a:r>
            <a:r>
              <a:rPr kumimoji="0" lang="pt-BR" sz="700" b="1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Reuna, </a:t>
            </a:r>
            <a:r>
              <a:rPr kumimoji="0" lang="pt-BR" sz="700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v. 5, n. 3, p. 2-4, 2000.</a:t>
            </a:r>
          </a:p>
          <a:p>
            <a:pPr marR="0" algn="just" defTabSz="464820">
              <a:buClrTx/>
              <a:buSzTx/>
              <a:buFontTx/>
              <a:buNone/>
              <a:defRPr/>
            </a:pPr>
            <a:r>
              <a:rPr kumimoji="0" lang="pt-BR" sz="700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PREVITALI, F. S.; FAGIANI, C. C. Organização e controle do trabalho no capitalismo contemporâneo: a relevância de Braverman. </a:t>
            </a:r>
            <a:r>
              <a:rPr kumimoji="0" lang="pt-BR" sz="700" b="1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Cadernos EBAPE.BR</a:t>
            </a:r>
            <a:r>
              <a:rPr kumimoji="0" lang="pt-BR" sz="700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, v. 12, n. 4, p. 756-756, 2014.</a:t>
            </a:r>
          </a:p>
          <a:p>
            <a:pPr marR="0" algn="just" defTabSz="464820">
              <a:buClrTx/>
              <a:buSzTx/>
              <a:buFontTx/>
              <a:buNone/>
              <a:defRPr/>
            </a:pPr>
            <a:r>
              <a:rPr kumimoji="0" lang="pt-BR" sz="700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RODRIGUES, M. B.Trajetórias de vida e de trabalho flexíveis: o processo de trabalho pós-Braverman</a:t>
            </a:r>
            <a:r>
              <a:rPr kumimoji="0" lang="pt-BR" sz="700" b="1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. Cadernos EBAPE.BR</a:t>
            </a:r>
            <a:r>
              <a:rPr kumimoji="0" lang="pt-BR" sz="700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, v. 12, n. 4, p. 770-770, 2014.</a:t>
            </a:r>
          </a:p>
          <a:p>
            <a:pPr marR="0" algn="just" defTabSz="464820">
              <a:buClrTx/>
              <a:buSzTx/>
              <a:buFontTx/>
              <a:buNone/>
              <a:defRPr/>
            </a:pPr>
            <a:r>
              <a:rPr kumimoji="0" lang="pt-BR" sz="700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SARTELLI, E.; KABAT, M. </a:t>
            </a:r>
            <a:r>
              <a:rPr kumimoji="0" lang="pt-BR" sz="700" i="1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Where did Braverman go wrong? A Marxist response to the politicist critiques. </a:t>
            </a:r>
            <a:r>
              <a:rPr kumimoji="0" lang="pt-BR" sz="700" b="1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Cadernos EBAPE.BR</a:t>
            </a:r>
            <a:r>
              <a:rPr kumimoji="0" lang="pt-BR" sz="700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, v. 12, n. 4, p. 829-829, 2014.</a:t>
            </a:r>
          </a:p>
          <a:p>
            <a:pPr algn="just" defTabSz="464820">
              <a:defRPr/>
            </a:pPr>
            <a:r>
              <a:rPr kumimoji="0" lang="en-US" sz="700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SHERIYARJI, J.. </a:t>
            </a:r>
            <a:r>
              <a:rPr kumimoji="0" lang="en-US" sz="700" b="1" i="1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Econ</a:t>
            </a:r>
            <a:r>
              <a:rPr lang="en-US" sz="700" i="1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Braverman's Legacy: Degraded Labour, Automation and Information Technology in the era of Globalization</a:t>
            </a:r>
            <a:r>
              <a:rPr kumimoji="0" lang="en-US" sz="700" i="1" kern="1200" cap="none" spc="0" normalizeH="0" baseline="0" noProof="0" dirty="0" err="1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omic</a:t>
            </a:r>
            <a:r>
              <a:rPr kumimoji="0" lang="en-US" sz="700" i="1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 &amp; Political Weekly</a:t>
            </a:r>
            <a:r>
              <a:rPr kumimoji="0" lang="en-US" sz="700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, Vol </a:t>
            </a:r>
            <a:r>
              <a:rPr kumimoji="0" lang="en-US" sz="700" kern="1200" cap="none" spc="0" normalizeH="0" baseline="0" noProof="0" dirty="0" err="1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lIV</a:t>
            </a:r>
            <a:r>
              <a:rPr kumimoji="0" lang="en-US" sz="700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(no 29), 92–99, 2019.</a:t>
            </a:r>
          </a:p>
          <a:p>
            <a:pPr algn="just" defTabSz="464820">
              <a:defRPr/>
            </a:pPr>
            <a:r>
              <a:rPr kumimoji="0" lang="en-US" sz="700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TINEL, B.. </a:t>
            </a:r>
            <a:r>
              <a:rPr kumimoji="0" lang="en-US" sz="700" i="1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Revisiting the issue of class structure in Labor and Monopoly Capital</a:t>
            </a:r>
            <a:r>
              <a:rPr kumimoji="0" lang="en-US" sz="700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. </a:t>
            </a:r>
            <a:r>
              <a:rPr kumimoji="0" lang="en-US" sz="700" b="1" kern="1200" cap="none" spc="0" normalizeH="0" baseline="0" noProof="0" dirty="0" err="1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Cadernos</a:t>
            </a:r>
            <a:r>
              <a:rPr kumimoji="0" lang="en-US" sz="700" b="1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 EBAPE.BR</a:t>
            </a:r>
            <a:r>
              <a:rPr kumimoji="0" lang="en-US" sz="700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, v. 12, n. 4, p. 789–802, out. 2014. </a:t>
            </a:r>
          </a:p>
          <a:p>
            <a:pPr algn="just" defTabSz="464820">
              <a:defRPr/>
            </a:pPr>
            <a:endParaRPr kumimoji="0" lang="pt-BR" sz="700" kern="1200" cap="none" spc="0" normalizeH="0" baseline="0" noProof="0" dirty="0">
              <a:solidFill>
                <a:schemeClr val="tx1"/>
              </a:solidFill>
              <a:latin typeface="+mn-lt"/>
              <a:ea typeface="Droid Sans Fallback" charset="0"/>
              <a:cs typeface="Droid Sans Fallback" charset="0"/>
            </a:endParaRPr>
          </a:p>
        </p:txBody>
      </p:sp>
      <p:sp>
        <p:nvSpPr>
          <p:cNvPr id="5" name="CaixaDeTexto 19"/>
          <p:cNvSpPr txBox="1">
            <a:spLocks/>
          </p:cNvSpPr>
          <p:nvPr>
            <p:custDataLst>
              <p:tags r:id="rId4"/>
            </p:custDataLst>
          </p:nvPr>
        </p:nvSpPr>
        <p:spPr>
          <a:xfrm>
            <a:off x="179437" y="4082861"/>
            <a:ext cx="2339679" cy="9848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just" defTabSz="464820">
              <a:buClrTx/>
              <a:buSzTx/>
              <a:buFontTx/>
              <a:buNone/>
              <a:defRPr/>
            </a:pPr>
            <a:r>
              <a:rPr kumimoji="0" lang="pt-BR" b="1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OBJETIVOS</a:t>
            </a:r>
          </a:p>
          <a:p>
            <a:pPr marR="0" algn="just" defTabSz="464820">
              <a:buClrTx/>
              <a:buSzTx/>
              <a:buFontTx/>
              <a:buNone/>
              <a:defRPr/>
            </a:pPr>
            <a:r>
              <a:rPr kumimoji="0" lang="pt-BR" sz="1000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O presente estudo teve como objetivo identificar o estado da arte dos estudos organizacionais acerca da degradação do trabalho a luz de Braverman.</a:t>
            </a:r>
          </a:p>
        </p:txBody>
      </p:sp>
      <p:sp>
        <p:nvSpPr>
          <p:cNvPr id="10" name="CaixaDeTexto 20"/>
          <p:cNvSpPr txBox="1"/>
          <p:nvPr>
            <p:custDataLst>
              <p:tags r:id="rId5"/>
            </p:custDataLst>
          </p:nvPr>
        </p:nvSpPr>
        <p:spPr>
          <a:xfrm>
            <a:off x="107429" y="7866186"/>
            <a:ext cx="2949973" cy="24468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just" defTabSz="464820">
              <a:buClrTx/>
              <a:buSzTx/>
              <a:buFontTx/>
              <a:buNone/>
              <a:defRPr/>
            </a:pPr>
            <a:r>
              <a:rPr kumimoji="0" lang="pt-BR" b="1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CONCLUSÃO</a:t>
            </a:r>
            <a:endParaRPr kumimoji="0" lang="pt-BR" sz="1050" b="1" kern="1200" cap="none" spc="0" normalizeH="0" baseline="0" noProof="0" dirty="0">
              <a:solidFill>
                <a:schemeClr val="tx1"/>
              </a:solidFill>
              <a:latin typeface="+mn-lt"/>
              <a:ea typeface="Droid Sans Fallback" charset="0"/>
              <a:cs typeface="Droid Sans Fallback" charset="0"/>
            </a:endParaRPr>
          </a:p>
          <a:p>
            <a:pPr marR="0" algn="just" defTabSz="464820">
              <a:buClrTx/>
              <a:buSzTx/>
              <a:buFontTx/>
              <a:buNone/>
              <a:defRPr/>
            </a:pPr>
            <a:r>
              <a:rPr lang="pt-BR" sz="900" dirty="0">
                <a:solidFill>
                  <a:schemeClr val="tx1"/>
                </a:solidFill>
                <a:latin typeface="+mn-lt"/>
              </a:rPr>
              <a:t>Conclui-se demonstrando que existem estudos no campo de estudos organizacionais que buscam identificar a degradação do trabalho a luz do autor Henry Braverman. O estudo evidencia a necessidade de futuras contribuições no campo de estudos organizacionais, tanto no que concerne a indexação de artigos nos períodicos analisados(Scopus, Scielo e Spell) no idioma português sobretudo. Além disso, notou-se que a partir dos termos pesquisados a amostra encontrada foi diminuta, então faz-se necessário as próximas pesquisas do campo abarquem outras bases de dados não mencionadas. Por fim, verificou-se que ainda existem barreiras no acesso a periódicos internacionais  que abordam o tema, em virtude do acesso estar restrito a assinantes pagantes ou ao link de acesso encontrar-se indisponível.</a:t>
            </a:r>
          </a:p>
        </p:txBody>
      </p:sp>
      <p:sp>
        <p:nvSpPr>
          <p:cNvPr id="23" name="CaixaDeTexto 23"/>
          <p:cNvSpPr txBox="1">
            <a:spLocks/>
          </p:cNvSpPr>
          <p:nvPr>
            <p:custDataLst>
              <p:tags r:id="rId6"/>
            </p:custDataLst>
          </p:nvPr>
        </p:nvSpPr>
        <p:spPr>
          <a:xfrm>
            <a:off x="2555701" y="3977754"/>
            <a:ext cx="4918272" cy="221599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just" defTabSz="464820">
              <a:buClrTx/>
              <a:buSzTx/>
              <a:buFontTx/>
              <a:buNone/>
              <a:defRPr/>
            </a:pPr>
            <a:r>
              <a:rPr kumimoji="0" lang="pt-BR" b="1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METODOLOGIA</a:t>
            </a:r>
          </a:p>
          <a:p>
            <a:pPr algn="just" defTabSz="464820">
              <a:defRPr/>
            </a:pPr>
            <a:r>
              <a:rPr kumimoji="0" lang="pt-BR" sz="1000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Trata-se de uma pesquisa básica, de natureza mista com objetivo exploratório de conhecer acerca do campo de estudo organizacionais no tocante a degradação do trabalho. Por se tratar de uma análise bibliográfica sobre a degradação do trabalho, foram recuperados artigos indexados nas bases de dados </a:t>
            </a:r>
            <a:r>
              <a:rPr kumimoji="0" lang="pt-BR" sz="1000" i="1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Scopus, Scielo e Spell </a:t>
            </a:r>
            <a:r>
              <a:rPr kumimoji="0" lang="pt-BR" sz="1000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no mês de junho de 2024, tendo como referência os últimos 24 anos. Foram empregados os termos “degradação do trabalho” em português e inglês, filtrando-se para pesquisas que abordavam a luz de Braverman. Obteve-se 22 resultados ao total das 3 bases de dados consultadas. Porém, viu-se que 2 artigos da Scielo de Previtalo e Fagiani (2014) e Cunha (2014) encontravam-se em duplicidade com a amostra da Spell. Além disso, de 14 artigos da Scopus apenas 3 estavam disponíveis para acesso seja por ser artigo internacional pago que o acesso capes cafe não abrangia ou pelo link de acesso estar quebrado. </a:t>
            </a:r>
            <a:r>
              <a:rPr lang="pt-BR" sz="100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Assim, de 22 artigos apenas 9 (41%) se mantiveram na seleção para leitura.</a:t>
            </a:r>
            <a:endParaRPr kumimoji="0" lang="pt-BR" sz="1000" kern="1200" cap="none" spc="0" normalizeH="0" baseline="0" noProof="0" dirty="0">
              <a:solidFill>
                <a:schemeClr val="tx1"/>
              </a:solidFill>
              <a:latin typeface="+mn-lt"/>
              <a:ea typeface="Droid Sans Fallback" charset="0"/>
              <a:cs typeface="Droid Sans Fallback" charset="0"/>
            </a:endParaRPr>
          </a:p>
        </p:txBody>
      </p:sp>
      <p:sp>
        <p:nvSpPr>
          <p:cNvPr id="28" name="CaixaDeTexto 24"/>
          <p:cNvSpPr txBox="1">
            <a:spLocks/>
          </p:cNvSpPr>
          <p:nvPr>
            <p:custDataLst>
              <p:tags r:id="rId7"/>
            </p:custDataLst>
          </p:nvPr>
        </p:nvSpPr>
        <p:spPr>
          <a:xfrm>
            <a:off x="323216" y="4913858"/>
            <a:ext cx="295021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just" defTabSz="464820">
              <a:buClrTx/>
              <a:buSzTx/>
              <a:buFontTx/>
              <a:buNone/>
              <a:defRPr/>
            </a:pPr>
            <a:r>
              <a:rPr kumimoji="0" lang="pt-BR" b="1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RESULTADOS</a:t>
            </a:r>
          </a:p>
        </p:txBody>
      </p:sp>
      <p:pic>
        <p:nvPicPr>
          <p:cNvPr id="3087" name="Imagem 8"/>
          <p:cNvPicPr>
            <a:picLocks noChangeAspect="1"/>
          </p:cNvPicPr>
          <p:nvPr>
            <p:custDataLst>
              <p:tags r:id="rId8"/>
            </p:custDataLst>
          </p:nvPr>
        </p:nvPicPr>
        <p:blipFill>
          <a:blip r:embed="rId13"/>
          <a:stretch>
            <a:fillRect/>
          </a:stretch>
        </p:blipFill>
        <p:spPr>
          <a:xfrm>
            <a:off x="293688" y="117475"/>
            <a:ext cx="3005137" cy="12001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6" name="CaixaDeTexto 15">
            <a:extLst>
              <a:ext uri="{FF2B5EF4-FFF2-40B4-BE49-F238E27FC236}">
                <a16:creationId xmlns:a16="http://schemas.microsoft.com/office/drawing/2014/main" id="{7D316C90-06BC-17A8-78E9-76505F7E221F}"/>
              </a:ext>
            </a:extLst>
          </p:cNvPr>
          <p:cNvSpPr txBox="1"/>
          <p:nvPr/>
        </p:nvSpPr>
        <p:spPr>
          <a:xfrm>
            <a:off x="315595" y="2033538"/>
            <a:ext cx="6853238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ctr" defTabSz="464820">
              <a:buClrTx/>
              <a:buSzTx/>
              <a:buFontTx/>
              <a:buNone/>
              <a:defRPr/>
            </a:pPr>
            <a:r>
              <a:rPr lang="pt-BR" sz="110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  <a:sym typeface="+mn-ea"/>
              </a:rPr>
              <a:t>Luciana Laura Gusmão Cordeiro, Universidade Federal do Rio Grande do Norte, </a:t>
            </a:r>
            <a:r>
              <a:rPr lang="pt-BR" sz="110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  <a:sym typeface="+mn-ea"/>
                <a:hlinkClick r:id="rId14"/>
              </a:rPr>
              <a:t>luciana.cordeiro.110@ufrn.edu.br</a:t>
            </a:r>
            <a:r>
              <a:rPr lang="pt-BR" sz="110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  <a:sym typeface="+mn-ea"/>
              </a:rPr>
              <a:t> </a:t>
            </a:r>
          </a:p>
        </p:txBody>
      </p:sp>
      <p:sp>
        <p:nvSpPr>
          <p:cNvPr id="17" name="CaixaDeTexto 23">
            <a:extLst>
              <a:ext uri="{FF2B5EF4-FFF2-40B4-BE49-F238E27FC236}">
                <a16:creationId xmlns:a16="http://schemas.microsoft.com/office/drawing/2014/main" id="{6D40BEB3-8A76-016F-E729-962DE45B4880}"/>
              </a:ext>
            </a:extLst>
          </p:cNvPr>
          <p:cNvSpPr txBox="1"/>
          <p:nvPr>
            <p:custDataLst>
              <p:tags r:id="rId9"/>
            </p:custDataLst>
          </p:nvPr>
        </p:nvSpPr>
        <p:spPr>
          <a:xfrm>
            <a:off x="85702" y="5201890"/>
            <a:ext cx="2469999" cy="28392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just" defTabSz="464820">
              <a:buClrTx/>
              <a:buSzTx/>
              <a:buFontTx/>
              <a:buNone/>
              <a:defRPr/>
            </a:pPr>
            <a:r>
              <a:rPr kumimoji="0" lang="pt-BR" sz="1050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Na amostra dos 9 artigos analisados conforme quadro 01, identificou-se que nas publicações do idioma português e inglês ocorreram uma concentração de 66% dos artigos estavam vinculados a revista Cadernos EBAPE.BR da FGV. </a:t>
            </a:r>
            <a:r>
              <a:rPr lang="pt-BR" sz="105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De modo que os 23% foram publicados em periódicos internacionais diferentes de estudos estadunidense (</a:t>
            </a:r>
            <a:r>
              <a:rPr lang="pt-BR" sz="1050" i="1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Monthly Review)</a:t>
            </a:r>
            <a:r>
              <a:rPr lang="pt-BR" sz="105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 e indiano </a:t>
            </a:r>
            <a:r>
              <a:rPr lang="pt-BR" sz="1050" i="1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Economic &amp; Political WEEKLY). </a:t>
            </a:r>
            <a:r>
              <a:rPr lang="pt-BR" sz="105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Por último 11% que equivaleu a 1 artigo publicou-se no períodico Rena – Revista de Economia da UNA. </a:t>
            </a:r>
            <a:r>
              <a:rPr kumimoji="0" lang="pt-BR" sz="1050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Notou-se que 77% das publicações no idioma português e inglês concentraram-se no período de 2014 e os demais nos anos de 2000 e 2019.</a:t>
            </a:r>
          </a:p>
        </p:txBody>
      </p:sp>
      <p:pic>
        <p:nvPicPr>
          <p:cNvPr id="24" name="Picture 23">
            <a:extLst>
              <a:ext uri="{FF2B5EF4-FFF2-40B4-BE49-F238E27FC236}">
                <a16:creationId xmlns:a16="http://schemas.microsoft.com/office/drawing/2014/main" id="{C754054B-3803-D287-D07E-A940881E9FFB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4436173" y="6096377"/>
            <a:ext cx="3080651" cy="2083201"/>
          </a:xfrm>
          <a:prstGeom prst="rect">
            <a:avLst/>
          </a:prstGeom>
        </p:spPr>
      </p:pic>
      <p:sp>
        <p:nvSpPr>
          <p:cNvPr id="27" name="TextBox 26">
            <a:extLst>
              <a:ext uri="{FF2B5EF4-FFF2-40B4-BE49-F238E27FC236}">
                <a16:creationId xmlns:a16="http://schemas.microsoft.com/office/drawing/2014/main" id="{EAC3940A-0B43-0AF9-7BA4-B75913C64F94}"/>
              </a:ext>
            </a:extLst>
          </p:cNvPr>
          <p:cNvSpPr txBox="1"/>
          <p:nvPr/>
        </p:nvSpPr>
        <p:spPr>
          <a:xfrm>
            <a:off x="2852595" y="6606778"/>
            <a:ext cx="1484575" cy="5770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050" b="1" dirty="0">
                <a:solidFill>
                  <a:srgbClr val="333333"/>
                </a:solidFill>
                <a:highlight>
                  <a:srgbClr val="FFFFFF"/>
                </a:highlight>
                <a:latin typeface="+mn-lt"/>
              </a:rPr>
              <a:t>Quadro 01</a:t>
            </a:r>
            <a:r>
              <a:rPr lang="pt-BR" sz="1050" b="1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+mn-lt"/>
              </a:rPr>
              <a:t>: </a:t>
            </a:r>
            <a:r>
              <a:rPr lang="pt-BR" sz="1050" dirty="0">
                <a:solidFill>
                  <a:srgbClr val="333333"/>
                </a:solidFill>
                <a:highlight>
                  <a:srgbClr val="FFFFFF"/>
                </a:highlight>
                <a:latin typeface="+mn-lt"/>
              </a:rPr>
              <a:t>Artigos selecionados para a amostra.</a:t>
            </a:r>
            <a:endParaRPr lang="pt-BR" sz="1050" dirty="0">
              <a:latin typeface="+mn-lt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C7181A97-79F2-824A-880E-651DA76661A8}"/>
              </a:ext>
            </a:extLst>
          </p:cNvPr>
          <p:cNvSpPr txBox="1"/>
          <p:nvPr/>
        </p:nvSpPr>
        <p:spPr>
          <a:xfrm>
            <a:off x="2874572" y="7218114"/>
            <a:ext cx="1553337" cy="415498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GB"/>
            </a:defPPr>
            <a:lvl1pPr>
              <a:defRPr sz="1200" b="1">
                <a:solidFill>
                  <a:srgbClr val="333333"/>
                </a:solidFill>
                <a:highlight>
                  <a:srgbClr val="FFFFFF"/>
                </a:highlight>
                <a:latin typeface="Rawline"/>
              </a:defRPr>
            </a:lvl1pPr>
          </a:lstStyle>
          <a:p>
            <a:r>
              <a:rPr lang="pt-BR" sz="1050" dirty="0">
                <a:solidFill>
                  <a:schemeClr val="tx1"/>
                </a:solidFill>
                <a:latin typeface="+mn-lt"/>
              </a:rPr>
              <a:t>Fonte: </a:t>
            </a:r>
            <a:r>
              <a:rPr lang="pt-BR" sz="1050" b="0" dirty="0">
                <a:solidFill>
                  <a:schemeClr val="tx1"/>
                </a:solidFill>
                <a:latin typeface="+mn-lt"/>
              </a:rPr>
              <a:t>Elaborado pela autora, 2024.</a:t>
            </a:r>
          </a:p>
        </p:txBody>
      </p:sp>
    </p:spTree>
  </p:cSld>
  <p:clrMapOvr>
    <a:masterClrMapping/>
  </p:clrMapOvr>
  <p:transition spd="med"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9A96FA171AC7B48A1E90B891719D85C" ma:contentTypeVersion="16" ma:contentTypeDescription="Create a new document." ma:contentTypeScope="" ma:versionID="4e1f71e7e4d35e135e9b6fb7adb7a984">
  <xsd:schema xmlns:xsd="http://www.w3.org/2001/XMLSchema" xmlns:xs="http://www.w3.org/2001/XMLSchema" xmlns:p="http://schemas.microsoft.com/office/2006/metadata/properties" xmlns:ns3="2a5e2396-d13a-4da9-bca0-073503c867c4" xmlns:ns4="6b4d1909-c9db-4f34-aea3-f94fdb70e0f4" targetNamespace="http://schemas.microsoft.com/office/2006/metadata/properties" ma:root="true" ma:fieldsID="19c580471ab39c25de667f712b212095" ns3:_="" ns4:_="">
    <xsd:import namespace="2a5e2396-d13a-4da9-bca0-073503c867c4"/>
    <xsd:import namespace="6b4d1909-c9db-4f34-aea3-f94fdb70e0f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LengthInSeconds" minOccurs="0"/>
                <xsd:element ref="ns3:MediaServiceSearchProperties" minOccurs="0"/>
                <xsd:element ref="ns3:_activity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a5e2396-d13a-4da9-bca0-073503c867c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b4d1909-c9db-4f34-aea3-f94fdb70e0f4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2a5e2396-d13a-4da9-bca0-073503c867c4" xsi:nil="true"/>
  </documentManagement>
</p:properties>
</file>

<file path=customXml/itemProps1.xml><?xml version="1.0" encoding="utf-8"?>
<ds:datastoreItem xmlns:ds="http://schemas.openxmlformats.org/officeDocument/2006/customXml" ds:itemID="{A2D1BB33-E7C2-4483-9262-9AAF6A7D272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a5e2396-d13a-4da9-bca0-073503c867c4"/>
    <ds:schemaRef ds:uri="6b4d1909-c9db-4f34-aea3-f94fdb70e0f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4E15CB3-3317-4A5B-92B8-705D3BC7546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54B4A98-C260-40DA-A27A-FCB838C13199}">
  <ds:schemaRefs>
    <ds:schemaRef ds:uri="http://schemas.openxmlformats.org/package/2006/metadata/core-properties"/>
    <ds:schemaRef ds:uri="http://purl.org/dc/dcmitype/"/>
    <ds:schemaRef ds:uri="http://purl.org/dc/terms/"/>
    <ds:schemaRef ds:uri="http://schemas.microsoft.com/office/2006/metadata/properties"/>
    <ds:schemaRef ds:uri="http://schemas.microsoft.com/office/2006/documentManagement/types"/>
    <ds:schemaRef ds:uri="http://purl.org/dc/elements/1.1/"/>
    <ds:schemaRef ds:uri="http://www.w3.org/XML/1998/namespace"/>
    <ds:schemaRef ds:uri="6b4d1909-c9db-4f34-aea3-f94fdb70e0f4"/>
    <ds:schemaRef ds:uri="http://schemas.microsoft.com/office/infopath/2007/PartnerControls"/>
    <ds:schemaRef ds:uri="2a5e2396-d13a-4da9-bca0-073503c867c4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159</TotalTime>
  <Words>1126</Words>
  <Application>Microsoft Office PowerPoint</Application>
  <PresentationFormat>Custom</PresentationFormat>
  <Paragraphs>27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DejaVu Sans</vt:lpstr>
      <vt:lpstr>Times</vt:lpstr>
      <vt:lpstr>Times New Roman</vt:lpstr>
      <vt:lpstr>Tema do Office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XXI SEMINARIO DE PESQUISA DO CCSA</dc:title>
  <dc:creator>ASSTEC</dc:creator>
  <cp:lastModifiedBy>LUCIANA LAURA GUSMAO CORDEIRO</cp:lastModifiedBy>
  <cp:revision>37</cp:revision>
  <dcterms:created xsi:type="dcterms:W3CDTF">2015-12-02T19:07:00Z</dcterms:created>
  <dcterms:modified xsi:type="dcterms:W3CDTF">2024-07-31T15:50:41Z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0D36887F5AA949D99BC3C0B81F2CE5F2_13</vt:lpwstr>
  </property>
  <property fmtid="{D5CDD505-2E9C-101B-9397-08002B2CF9AE}" pid="3" name="KSOProductBuildVer">
    <vt:lpwstr>1046-12.2.0.17119</vt:lpwstr>
  </property>
  <property fmtid="{D5CDD505-2E9C-101B-9397-08002B2CF9AE}" pid="4" name="ContentTypeId">
    <vt:lpwstr>0x01010059A96FA171AC7B48A1E90B891719D85C</vt:lpwstr>
  </property>
</Properties>
</file>