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7"/>
  </p:notesMasterIdLst>
  <p:sldIdLst>
    <p:sldId id="256" r:id="rId6"/>
  </p:sldIdLst>
  <p:sldSz cx="7543800" cy="10668000"/>
  <p:notesSz cx="6858000" cy="9144000"/>
  <p:embeddedFontLst>
    <p:embeddedFont>
      <p:font typeface="TT Rounds Condensed Bold" charset="1" panose="02000806030000020003"/>
      <p:regular r:id="rId10"/>
    </p:embeddedFont>
    <p:embeddedFont>
      <p:font typeface="TT Rounds Condensed" charset="1" panose="02000506030000020003"/>
      <p:regular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notesMasters/notesMaster1.xml" Type="http://schemas.openxmlformats.org/officeDocument/2006/relationships/notesMaster"/><Relationship Id="rId8" Target="theme/theme2.xml" Type="http://schemas.openxmlformats.org/officeDocument/2006/relationships/theme"/><Relationship Id="rId9" Target="notesSlides/notesSlide1.xml" Type="http://schemas.openxmlformats.org/officeDocument/2006/relationships/note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null</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065" y="3810"/>
            <a:ext cx="7571740" cy="10697210"/>
          </a:xfrm>
          <a:custGeom>
            <a:avLst/>
            <a:gdLst/>
            <a:ahLst/>
            <a:cxnLst/>
            <a:rect r="r" b="b" t="t" l="l"/>
            <a:pathLst>
              <a:path h="10697210" w="7571740">
                <a:moveTo>
                  <a:pt x="0" y="0"/>
                </a:moveTo>
                <a:lnTo>
                  <a:pt x="7571740" y="0"/>
                </a:lnTo>
                <a:lnTo>
                  <a:pt x="7571740" y="10697210"/>
                </a:lnTo>
                <a:lnTo>
                  <a:pt x="0" y="10697210"/>
                </a:lnTo>
                <a:lnTo>
                  <a:pt x="0" y="0"/>
                </a:lnTo>
                <a:close/>
              </a:path>
            </a:pathLst>
          </a:custGeom>
          <a:blipFill>
            <a:blip r:embed="rId3"/>
            <a:stretch>
              <a:fillRect l="-1" t="0" r="-1" b="0"/>
            </a:stretch>
          </a:blipFill>
        </p:spPr>
      </p:sp>
      <p:sp>
        <p:nvSpPr>
          <p:cNvPr name="TextBox 3" id="3"/>
          <p:cNvSpPr txBox="true"/>
          <p:nvPr/>
        </p:nvSpPr>
        <p:spPr>
          <a:xfrm rot="0">
            <a:off x="3756740" y="4028467"/>
            <a:ext cx="3300730" cy="4591050"/>
          </a:xfrm>
          <a:prstGeom prst="rect">
            <a:avLst/>
          </a:prstGeom>
        </p:spPr>
        <p:txBody>
          <a:bodyPr anchor="t" rtlCol="false" tIns="0" lIns="0" bIns="0" rIns="0">
            <a:spAutoFit/>
          </a:bodyPr>
          <a:lstStyle/>
          <a:p>
            <a:pPr algn="just">
              <a:lnSpc>
                <a:spcPts val="1680"/>
              </a:lnSpc>
            </a:pPr>
            <a:r>
              <a:rPr lang="en-US" sz="1400" spc="13">
                <a:solidFill>
                  <a:srgbClr val="000000"/>
                </a:solidFill>
                <a:latin typeface="TT Rounds Condensed Bold"/>
                <a:ea typeface="TT Rounds Condensed Bold"/>
                <a:cs typeface="TT Rounds Condensed Bold"/>
                <a:sym typeface="TT Rounds Condensed Bold"/>
              </a:rPr>
              <a:t>RESULTADOS</a:t>
            </a:r>
          </a:p>
          <a:p>
            <a:pPr algn="just">
              <a:lnSpc>
                <a:spcPts val="1559"/>
              </a:lnSpc>
            </a:pPr>
            <a:r>
              <a:rPr lang="en-US" sz="1299" spc="11">
                <a:solidFill>
                  <a:srgbClr val="000000"/>
                </a:solidFill>
                <a:latin typeface="TT Rounds Condensed"/>
                <a:ea typeface="TT Rounds Condensed"/>
                <a:cs typeface="TT Rounds Condensed"/>
                <a:sym typeface="TT Rounds Condensed"/>
              </a:rPr>
              <a:t>Nas atividades realizadas, foi possível perceber que a comunidade compreende que o turismo, na reserva, deve estar associado às oportunidades de geração de renda, preservação da biodiversidade e melhorias das condições de vida da população residente. nesse sentido, criou-se objetivos estratégicos para a atuação, são eles: realizar um diagnóstico com análise situacional e, a partir disso, construir algumas estratégias para elaboração de um Plano de Desenvolvimento do Turismo em Base Comunitária na RDSEPT.</a:t>
            </a:r>
          </a:p>
          <a:p>
            <a:pPr algn="just">
              <a:lnSpc>
                <a:spcPts val="1559"/>
              </a:lnSpc>
            </a:pPr>
            <a:r>
              <a:rPr lang="en-US" sz="1299" spc="12">
                <a:solidFill>
                  <a:srgbClr val="000000"/>
                </a:solidFill>
                <a:latin typeface="TT Rounds Condensed"/>
                <a:ea typeface="TT Rounds Condensed"/>
                <a:cs typeface="TT Rounds Condensed"/>
                <a:sym typeface="TT Rounds Condensed"/>
              </a:rPr>
              <a:t>Também se faz necessário destacar, que no decorrer dessa experiência e em contato com outras organizações do estado, a INICIES firmou parceria com o Departamento de Turismo e com o Programa de Pós-Graduação em Turismo da UFRN, essa parceria tem como objetivos esperados a identificação de experiências existentes do TBC no Rio Grande do Norte além de buscar fortalecer essas iniciativas através de prestação de assessoria para criar mecanismos de aproximação entre as mesmas.</a:t>
            </a:r>
          </a:p>
        </p:txBody>
      </p:sp>
      <p:sp>
        <p:nvSpPr>
          <p:cNvPr name="TextBox 4" id="4"/>
          <p:cNvSpPr txBox="true"/>
          <p:nvPr/>
        </p:nvSpPr>
        <p:spPr>
          <a:xfrm rot="0">
            <a:off x="619133" y="1758217"/>
            <a:ext cx="6229652" cy="585666"/>
          </a:xfrm>
          <a:prstGeom prst="rect">
            <a:avLst/>
          </a:prstGeom>
        </p:spPr>
        <p:txBody>
          <a:bodyPr anchor="t" rtlCol="false" tIns="0" lIns="0" bIns="0" rIns="0">
            <a:spAutoFit/>
          </a:bodyPr>
          <a:lstStyle/>
          <a:p>
            <a:pPr algn="ctr">
              <a:lnSpc>
                <a:spcPts val="1565"/>
              </a:lnSpc>
            </a:pPr>
            <a:r>
              <a:rPr lang="en-US" sz="1304" spc="11">
                <a:solidFill>
                  <a:srgbClr val="000000"/>
                </a:solidFill>
                <a:latin typeface="TT Rounds Condensed"/>
                <a:ea typeface="TT Rounds Condensed"/>
                <a:cs typeface="TT Rounds Condensed"/>
                <a:sym typeface="TT Rounds Condensed"/>
              </a:rPr>
              <a:t>João Batista de Lima Martins Neto, UFRN, joao.neto.107@ufrn.edu.br</a:t>
            </a:r>
          </a:p>
          <a:p>
            <a:pPr algn="ctr">
              <a:lnSpc>
                <a:spcPts val="1565"/>
              </a:lnSpc>
            </a:pPr>
            <a:r>
              <a:rPr lang="en-US" sz="1304" spc="11">
                <a:solidFill>
                  <a:srgbClr val="000000"/>
                </a:solidFill>
                <a:latin typeface="TT Rounds Condensed"/>
                <a:ea typeface="TT Rounds Condensed"/>
                <a:cs typeface="TT Rounds Condensed"/>
                <a:sym typeface="TT Rounds Condensed"/>
              </a:rPr>
              <a:t>Lívia Maria Silva Coutinho, UFRN, livia.coutinho.715@ufrn.edu.br</a:t>
            </a:r>
          </a:p>
          <a:p>
            <a:pPr algn="ctr">
              <a:lnSpc>
                <a:spcPts val="1565"/>
              </a:lnSpc>
            </a:pPr>
            <a:r>
              <a:rPr lang="en-US" sz="1304" spc="12">
                <a:solidFill>
                  <a:srgbClr val="000000"/>
                </a:solidFill>
                <a:latin typeface="TT Rounds Condensed"/>
                <a:ea typeface="TT Rounds Condensed"/>
                <a:cs typeface="TT Rounds Condensed"/>
                <a:sym typeface="TT Rounds Condensed"/>
              </a:rPr>
              <a:t>Julia Mariane Januario de Souza, julia.souza.709@ufrn.edu.br</a:t>
            </a:r>
          </a:p>
        </p:txBody>
      </p:sp>
      <p:sp>
        <p:nvSpPr>
          <p:cNvPr name="TextBox 5" id="5"/>
          <p:cNvSpPr txBox="true"/>
          <p:nvPr/>
        </p:nvSpPr>
        <p:spPr>
          <a:xfrm rot="0">
            <a:off x="716915" y="7584758"/>
            <a:ext cx="2465070" cy="314960"/>
          </a:xfrm>
          <a:prstGeom prst="rect">
            <a:avLst/>
          </a:prstGeom>
        </p:spPr>
        <p:txBody>
          <a:bodyPr anchor="t" rtlCol="false" tIns="0" lIns="0" bIns="0" rIns="0">
            <a:spAutoFit/>
          </a:bodyPr>
          <a:lstStyle/>
          <a:p>
            <a:pPr algn="ctr">
              <a:lnSpc>
                <a:spcPts val="1439"/>
              </a:lnSpc>
            </a:pPr>
            <a:r>
              <a:rPr lang="en-US" sz="1200" spc="11">
                <a:solidFill>
                  <a:srgbClr val="FFFFFF"/>
                </a:solidFill>
                <a:latin typeface="TT Rounds Condensed"/>
                <a:ea typeface="TT Rounds Condensed"/>
                <a:cs typeface="TT Rounds Condensed"/>
                <a:sym typeface="TT Rounds Condensed"/>
              </a:rPr>
              <a:t>Imagem (caso seja oportuno)</a:t>
            </a:r>
          </a:p>
        </p:txBody>
      </p:sp>
      <p:sp>
        <p:nvSpPr>
          <p:cNvPr name="TextBox 6" id="6"/>
          <p:cNvSpPr txBox="true"/>
          <p:nvPr/>
        </p:nvSpPr>
        <p:spPr>
          <a:xfrm rot="0">
            <a:off x="390525" y="2285392"/>
            <a:ext cx="6670358" cy="1733550"/>
          </a:xfrm>
          <a:prstGeom prst="rect">
            <a:avLst/>
          </a:prstGeom>
        </p:spPr>
        <p:txBody>
          <a:bodyPr anchor="t" rtlCol="false" tIns="0" lIns="0" bIns="0" rIns="0">
            <a:spAutoFit/>
          </a:bodyPr>
          <a:lstStyle/>
          <a:p>
            <a:pPr algn="just">
              <a:lnSpc>
                <a:spcPts val="1680"/>
              </a:lnSpc>
            </a:pPr>
            <a:r>
              <a:rPr lang="en-US" sz="1400" spc="13">
                <a:solidFill>
                  <a:srgbClr val="000000"/>
                </a:solidFill>
                <a:latin typeface="TT Rounds Condensed Bold"/>
                <a:ea typeface="TT Rounds Condensed Bold"/>
                <a:cs typeface="TT Rounds Condensed Bold"/>
                <a:sym typeface="TT Rounds Condensed Bold"/>
              </a:rPr>
              <a:t>INTRODUÇÃO</a:t>
            </a:r>
          </a:p>
          <a:p>
            <a:pPr algn="just">
              <a:lnSpc>
                <a:spcPts val="1559"/>
              </a:lnSpc>
            </a:pPr>
            <a:r>
              <a:rPr lang="en-US" sz="1299" spc="12">
                <a:solidFill>
                  <a:srgbClr val="000000"/>
                </a:solidFill>
                <a:latin typeface="TT Rounds Condensed"/>
                <a:ea typeface="TT Rounds Condensed"/>
                <a:cs typeface="TT Rounds Condensed"/>
                <a:sym typeface="TT Rounds Condensed"/>
              </a:rPr>
              <a:t>A metodologia de atuação da INICIES perpassa por processos de educação popular, aprimoramento e disseminação de tecnologias sociais, suas ações orientam para a promoção do trabalho associado e cooperação entre pequenos produtores de forma que possibilite a sustentabilidade de suas atividades produtivas e obtenção de renda, para que posteriormente sejam revertidas em melhorias nas condições de vida das pessoas e comunidades envolvidas.  O trabalho irá discorrer sobre as ações de promoção da prática do Turismo de Base Comunitária na Reserva de Desenvolvimento Sustentável Estadual Ponta do Tubarão (RDSEPT), realizadas pela Incubadora através da assessoria prestada ao Grupo de Turismo da Reserva. </a:t>
            </a:r>
          </a:p>
        </p:txBody>
      </p:sp>
      <p:sp>
        <p:nvSpPr>
          <p:cNvPr name="TextBox 7" id="7"/>
          <p:cNvSpPr txBox="true"/>
          <p:nvPr/>
        </p:nvSpPr>
        <p:spPr>
          <a:xfrm rot="0">
            <a:off x="353140" y="9257692"/>
            <a:ext cx="6704331" cy="971550"/>
          </a:xfrm>
          <a:prstGeom prst="rect">
            <a:avLst/>
          </a:prstGeom>
        </p:spPr>
        <p:txBody>
          <a:bodyPr anchor="t" rtlCol="false" tIns="0" lIns="0" bIns="0" rIns="0">
            <a:spAutoFit/>
          </a:bodyPr>
          <a:lstStyle/>
          <a:p>
            <a:pPr algn="just">
              <a:lnSpc>
                <a:spcPts val="1680"/>
              </a:lnSpc>
            </a:pPr>
            <a:r>
              <a:rPr lang="en-US" sz="1400" spc="13">
                <a:solidFill>
                  <a:srgbClr val="000000"/>
                </a:solidFill>
                <a:latin typeface="TT Rounds Condensed Bold"/>
                <a:ea typeface="TT Rounds Condensed Bold"/>
                <a:cs typeface="TT Rounds Condensed Bold"/>
                <a:sym typeface="TT Rounds Condensed Bold"/>
              </a:rPr>
              <a:t>REFERÊNCIAS </a:t>
            </a:r>
          </a:p>
          <a:p>
            <a:pPr algn="just">
              <a:lnSpc>
                <a:spcPts val="1559"/>
              </a:lnSpc>
            </a:pPr>
            <a:r>
              <a:rPr lang="en-US" sz="1299" spc="11">
                <a:solidFill>
                  <a:srgbClr val="000000"/>
                </a:solidFill>
                <a:latin typeface="TT Rounds Condensed"/>
                <a:ea typeface="TT Rounds Condensed"/>
                <a:cs typeface="TT Rounds Condensed"/>
                <a:sym typeface="TT Rounds Condensed"/>
              </a:rPr>
              <a:t>NETTO, José Paulo. Introdução ao método da teoria social. </a:t>
            </a:r>
            <a:r>
              <a:rPr lang="en-US" sz="1299" spc="11">
                <a:solidFill>
                  <a:srgbClr val="000000"/>
                </a:solidFill>
                <a:latin typeface="TT Rounds Condensed Bold"/>
                <a:ea typeface="TT Rounds Condensed Bold"/>
                <a:cs typeface="TT Rounds Condensed Bold"/>
                <a:sym typeface="TT Rounds Condensed Bold"/>
              </a:rPr>
              <a:t>Serviço Social: direitos sociais e competências profissionais. Brasília: CFESS/ABEPSS</a:t>
            </a:r>
            <a:r>
              <a:rPr lang="en-US" sz="1299" spc="11">
                <a:solidFill>
                  <a:srgbClr val="000000"/>
                </a:solidFill>
                <a:latin typeface="TT Rounds Condensed"/>
                <a:ea typeface="TT Rounds Condensed"/>
                <a:cs typeface="TT Rounds Condensed"/>
                <a:sym typeface="TT Rounds Condensed"/>
              </a:rPr>
              <a:t>, p. 668-700, 2009.</a:t>
            </a:r>
          </a:p>
          <a:p>
            <a:pPr algn="just">
              <a:lnSpc>
                <a:spcPts val="1559"/>
              </a:lnSpc>
            </a:pPr>
            <a:r>
              <a:rPr lang="en-US" sz="1299" spc="11">
                <a:solidFill>
                  <a:srgbClr val="000000"/>
                </a:solidFill>
                <a:latin typeface="TT Rounds Condensed"/>
                <a:ea typeface="TT Rounds Condensed"/>
                <a:cs typeface="TT Rounds Condensed"/>
                <a:sym typeface="TT Rounds Condensed"/>
              </a:rPr>
              <a:t>VEAL, A. J. </a:t>
            </a:r>
            <a:r>
              <a:rPr lang="en-US" sz="1299" spc="11">
                <a:solidFill>
                  <a:srgbClr val="000000"/>
                </a:solidFill>
                <a:latin typeface="TT Rounds Condensed Bold"/>
                <a:ea typeface="TT Rounds Condensed Bold"/>
                <a:cs typeface="TT Rounds Condensed Bold"/>
                <a:sym typeface="TT Rounds Condensed Bold"/>
              </a:rPr>
              <a:t>Metodologia de pesquisa em lazer e turismo. </a:t>
            </a:r>
            <a:r>
              <a:rPr lang="en-US" sz="1299" spc="11">
                <a:solidFill>
                  <a:srgbClr val="000000"/>
                </a:solidFill>
                <a:latin typeface="TT Rounds Condensed"/>
                <a:ea typeface="TT Rounds Condensed"/>
                <a:cs typeface="TT Rounds Condensed"/>
                <a:sym typeface="TT Rounds Condensed"/>
              </a:rPr>
              <a:t>São Paulo: Aleph, 2011.</a:t>
            </a:r>
          </a:p>
          <a:p>
            <a:pPr algn="just">
              <a:lnSpc>
                <a:spcPts val="1559"/>
              </a:lnSpc>
            </a:pPr>
          </a:p>
        </p:txBody>
      </p:sp>
      <p:sp>
        <p:nvSpPr>
          <p:cNvPr name="TextBox 8" id="8"/>
          <p:cNvSpPr txBox="true"/>
          <p:nvPr/>
        </p:nvSpPr>
        <p:spPr>
          <a:xfrm rot="0">
            <a:off x="376238" y="4028467"/>
            <a:ext cx="3244533" cy="1352550"/>
          </a:xfrm>
          <a:prstGeom prst="rect">
            <a:avLst/>
          </a:prstGeom>
        </p:spPr>
        <p:txBody>
          <a:bodyPr anchor="t" rtlCol="false" tIns="0" lIns="0" bIns="0" rIns="0">
            <a:spAutoFit/>
          </a:bodyPr>
          <a:lstStyle/>
          <a:p>
            <a:pPr algn="just">
              <a:lnSpc>
                <a:spcPts val="1680"/>
              </a:lnSpc>
            </a:pPr>
            <a:r>
              <a:rPr lang="en-US" sz="1400" spc="13">
                <a:solidFill>
                  <a:srgbClr val="000000"/>
                </a:solidFill>
                <a:latin typeface="TT Rounds Condensed Bold"/>
                <a:ea typeface="TT Rounds Condensed Bold"/>
                <a:cs typeface="TT Rounds Condensed Bold"/>
                <a:sym typeface="TT Rounds Condensed Bold"/>
              </a:rPr>
              <a:t>OBJETIVOS</a:t>
            </a:r>
          </a:p>
          <a:p>
            <a:pPr algn="just" marL="280669" indent="-140335" lvl="1">
              <a:lnSpc>
                <a:spcPts val="1559"/>
              </a:lnSpc>
              <a:buFont typeface="Arial"/>
              <a:buChar char="•"/>
            </a:pPr>
            <a:r>
              <a:rPr lang="en-US" sz="1299" spc="11">
                <a:solidFill>
                  <a:srgbClr val="000000"/>
                </a:solidFill>
                <a:latin typeface="TT Rounds Condensed"/>
                <a:ea typeface="TT Rounds Condensed"/>
                <a:cs typeface="TT Rounds Condensed"/>
                <a:sym typeface="TT Rounds Condensed"/>
              </a:rPr>
              <a:t>Realizar a incubação do grupo de promoção ao Turismo de Base Comunitária na RDSEPT</a:t>
            </a:r>
          </a:p>
          <a:p>
            <a:pPr algn="just" marL="280669" indent="-140335" lvl="1">
              <a:lnSpc>
                <a:spcPts val="1559"/>
              </a:lnSpc>
              <a:buFont typeface="Arial"/>
              <a:buChar char="•"/>
            </a:pPr>
            <a:r>
              <a:rPr lang="en-US" sz="1299" spc="12">
                <a:solidFill>
                  <a:srgbClr val="000000"/>
                </a:solidFill>
                <a:latin typeface="TT Rounds Condensed"/>
                <a:ea typeface="TT Rounds Condensed"/>
                <a:cs typeface="TT Rounds Condensed"/>
                <a:sym typeface="TT Rounds Condensed"/>
              </a:rPr>
              <a:t>Contribuir com processos de incidência nas políticas públicas de promoção do turismo no RN;</a:t>
            </a:r>
          </a:p>
        </p:txBody>
      </p:sp>
      <p:sp>
        <p:nvSpPr>
          <p:cNvPr name="TextBox 9" id="9"/>
          <p:cNvSpPr txBox="true"/>
          <p:nvPr/>
        </p:nvSpPr>
        <p:spPr>
          <a:xfrm rot="0">
            <a:off x="356552" y="7514617"/>
            <a:ext cx="3283903" cy="1733550"/>
          </a:xfrm>
          <a:prstGeom prst="rect">
            <a:avLst/>
          </a:prstGeom>
        </p:spPr>
        <p:txBody>
          <a:bodyPr anchor="t" rtlCol="false" tIns="0" lIns="0" bIns="0" rIns="0">
            <a:spAutoFit/>
          </a:bodyPr>
          <a:lstStyle/>
          <a:p>
            <a:pPr algn="just">
              <a:lnSpc>
                <a:spcPts val="1680"/>
              </a:lnSpc>
            </a:pPr>
            <a:r>
              <a:rPr lang="en-US" sz="1400" spc="13">
                <a:solidFill>
                  <a:srgbClr val="000000"/>
                </a:solidFill>
                <a:latin typeface="TT Rounds Condensed Bold"/>
                <a:ea typeface="TT Rounds Condensed Bold"/>
                <a:cs typeface="TT Rounds Condensed Bold"/>
                <a:sym typeface="TT Rounds Condensed Bold"/>
              </a:rPr>
              <a:t>CONCLUSÃO</a:t>
            </a:r>
          </a:p>
          <a:p>
            <a:pPr algn="just">
              <a:lnSpc>
                <a:spcPts val="1559"/>
              </a:lnSpc>
            </a:pPr>
            <a:r>
              <a:rPr lang="en-US" sz="1299" spc="12">
                <a:solidFill>
                  <a:srgbClr val="000000"/>
                </a:solidFill>
                <a:latin typeface="TT Rounds Condensed"/>
                <a:ea typeface="TT Rounds Condensed"/>
                <a:cs typeface="TT Rounds Condensed"/>
                <a:sym typeface="TT Rounds Condensed"/>
              </a:rPr>
              <a:t>Processos formativos de incidência política são longos pelo fato de se fundamentarem na participação e adesão popular que, muitas vezes, deseja retornos imediatos. Mesmo assim, torna-se perceptível o avançar das ações realizadas, deixando explicita a compreensão e o desejo da comunidade para a promoção do turismo de base comunitária. </a:t>
            </a:r>
          </a:p>
        </p:txBody>
      </p:sp>
      <p:sp>
        <p:nvSpPr>
          <p:cNvPr name="TextBox 10" id="10"/>
          <p:cNvSpPr txBox="true"/>
          <p:nvPr/>
        </p:nvSpPr>
        <p:spPr>
          <a:xfrm rot="0">
            <a:off x="390525" y="5390542"/>
            <a:ext cx="3215958" cy="2114550"/>
          </a:xfrm>
          <a:prstGeom prst="rect">
            <a:avLst/>
          </a:prstGeom>
        </p:spPr>
        <p:txBody>
          <a:bodyPr anchor="t" rtlCol="false" tIns="0" lIns="0" bIns="0" rIns="0">
            <a:spAutoFit/>
          </a:bodyPr>
          <a:lstStyle/>
          <a:p>
            <a:pPr algn="just">
              <a:lnSpc>
                <a:spcPts val="1680"/>
              </a:lnSpc>
            </a:pPr>
            <a:r>
              <a:rPr lang="en-US" sz="1400" spc="13">
                <a:solidFill>
                  <a:srgbClr val="000000"/>
                </a:solidFill>
                <a:latin typeface="TT Rounds Condensed Bold"/>
                <a:ea typeface="TT Rounds Condensed Bold"/>
                <a:cs typeface="TT Rounds Condensed Bold"/>
                <a:sym typeface="TT Rounds Condensed Bold"/>
              </a:rPr>
              <a:t>METODOLOGIA</a:t>
            </a:r>
          </a:p>
          <a:p>
            <a:pPr algn="just">
              <a:lnSpc>
                <a:spcPts val="1559"/>
              </a:lnSpc>
            </a:pPr>
            <a:r>
              <a:rPr lang="en-US" sz="1299" spc="12">
                <a:solidFill>
                  <a:srgbClr val="000000"/>
                </a:solidFill>
                <a:latin typeface="TT Rounds Condensed"/>
                <a:ea typeface="TT Rounds Condensed"/>
                <a:cs typeface="TT Rounds Condensed"/>
                <a:sym typeface="TT Rounds Condensed"/>
              </a:rPr>
              <a:t>No desenvolvimento do presente trabalho utilizou-se da abordagem qualitativa que possibilitou, a partir da vivência nas atividades da Incubadora a reflexão crítica sobre as ações realizadas, tornando os pesquisadores um instrumento chave para a obtenção e sistematização dos conhecimentos aqui relatados, de forma que o lugar da pesquisa tornou-se um ambiente natural, ajudando no desenvolvimento da pesquisa</a:t>
            </a:r>
          </a:p>
        </p:txBody>
      </p:sp>
      <p:sp>
        <p:nvSpPr>
          <p:cNvPr name="Freeform 11" id="11"/>
          <p:cNvSpPr/>
          <p:nvPr/>
        </p:nvSpPr>
        <p:spPr>
          <a:xfrm flipH="false" flipV="false" rot="0">
            <a:off x="293688" y="117475"/>
            <a:ext cx="3005137" cy="1200150"/>
          </a:xfrm>
          <a:custGeom>
            <a:avLst/>
            <a:gdLst/>
            <a:ahLst/>
            <a:cxnLst/>
            <a:rect r="r" b="b" t="t" l="l"/>
            <a:pathLst>
              <a:path h="1200150" w="3005137">
                <a:moveTo>
                  <a:pt x="0" y="0"/>
                </a:moveTo>
                <a:lnTo>
                  <a:pt x="3005137" y="0"/>
                </a:lnTo>
                <a:lnTo>
                  <a:pt x="3005137" y="1200150"/>
                </a:lnTo>
                <a:lnTo>
                  <a:pt x="0" y="1200150"/>
                </a:lnTo>
                <a:lnTo>
                  <a:pt x="0" y="0"/>
                </a:lnTo>
                <a:close/>
              </a:path>
            </a:pathLst>
          </a:custGeom>
          <a:blipFill>
            <a:blip r:embed="rId4"/>
            <a:stretch>
              <a:fillRect l="0" t="-14" r="0" b="-14"/>
            </a:stretch>
          </a:blipFill>
        </p:spPr>
      </p:sp>
      <p:sp>
        <p:nvSpPr>
          <p:cNvPr name="TextBox 12" id="12"/>
          <p:cNvSpPr txBox="true"/>
          <p:nvPr/>
        </p:nvSpPr>
        <p:spPr>
          <a:xfrm rot="0">
            <a:off x="361950" y="1317625"/>
            <a:ext cx="6715443" cy="419100"/>
          </a:xfrm>
          <a:prstGeom prst="rect">
            <a:avLst/>
          </a:prstGeom>
        </p:spPr>
        <p:txBody>
          <a:bodyPr anchor="t" rtlCol="false" tIns="0" lIns="0" bIns="0" rIns="0">
            <a:spAutoFit/>
          </a:bodyPr>
          <a:lstStyle/>
          <a:p>
            <a:pPr algn="ctr">
              <a:lnSpc>
                <a:spcPts val="1679"/>
              </a:lnSpc>
            </a:pPr>
            <a:r>
              <a:rPr lang="en-US" sz="1399" spc="13">
                <a:solidFill>
                  <a:srgbClr val="000000"/>
                </a:solidFill>
                <a:latin typeface="TT Rounds Condensed Bold"/>
                <a:ea typeface="TT Rounds Condensed Bold"/>
                <a:cs typeface="TT Rounds Condensed Bold"/>
                <a:sym typeface="TT Rounds Condensed Bold"/>
              </a:rPr>
              <a:t>Contribuições da incubadora INICIES juntamente ao Grupo de Promoção ao Turismo da Reserva de Desenvolvimento Sustentável Estadual Ponta do Tubarão</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DAGLuG7GiBk</dc:identifier>
  <dcterms:modified xsi:type="dcterms:W3CDTF">2011-08-01T06:04:30Z</dcterms:modified>
  <cp:revision>1</cp:revision>
  <dc:title>TBC - RDS</dc:title>
</cp:coreProperties>
</file>