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2125" cx="75596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iyVBCMgrgkU6llA3jXLKvurEFQ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ea670869a4_0_8:notes"/>
          <p:cNvSpPr txBox="1"/>
          <p:nvPr>
            <p:ph idx="12" type="sldNum"/>
          </p:nvPr>
        </p:nvSpPr>
        <p:spPr>
          <a:xfrm>
            <a:off x="4278313" y="10156825"/>
            <a:ext cx="3278100" cy="531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-8890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g2ea670869a4_0_8:notes"/>
          <p:cNvSpPr/>
          <p:nvPr>
            <p:ph idx="2" type="sldImg"/>
          </p:nvPr>
        </p:nvSpPr>
        <p:spPr>
          <a:xfrm>
            <a:off x="2362200" y="812800"/>
            <a:ext cx="2833800" cy="4008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g2ea670869a4_0_8:notes"/>
          <p:cNvSpPr txBox="1"/>
          <p:nvPr/>
        </p:nvSpPr>
        <p:spPr>
          <a:xfrm>
            <a:off x="755650" y="5078413"/>
            <a:ext cx="6048300" cy="481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g2ea670869a4_0_8:notes"/>
          <p:cNvSpPr txBox="1"/>
          <p:nvPr>
            <p:ph idx="1" type="body"/>
          </p:nvPr>
        </p:nvSpPr>
        <p:spPr>
          <a:xfrm>
            <a:off x="755650" y="5078413"/>
            <a:ext cx="6045300" cy="4808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mailto:alinee_juliana12@hotmail.com" TargetMode="External"/><Relationship Id="rId5" Type="http://schemas.openxmlformats.org/officeDocument/2006/relationships/hyperlink" Target="mailto:hugo123@ufrn.edu.br" TargetMode="External"/><Relationship Id="rId6" Type="http://schemas.openxmlformats.org/officeDocument/2006/relationships/hyperlink" Target="mailto:mariana.mazzini.m@gmail.com" TargetMode="External"/><Relationship Id="rId7" Type="http://schemas.openxmlformats.org/officeDocument/2006/relationships/image" Target="../media/image3.png"/><Relationship Id="rId8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g2ea670869a4_0_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6028" y="-53340"/>
            <a:ext cx="7571700" cy="106971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g2ea670869a4_0_8"/>
          <p:cNvSpPr txBox="1"/>
          <p:nvPr/>
        </p:nvSpPr>
        <p:spPr>
          <a:xfrm>
            <a:off x="285368" y="1406845"/>
            <a:ext cx="7010400" cy="708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b="1" lang="pt-BR" sz="2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INICIATIVAS PÚBLICAS PARA O CUIDADO NA AMÉRICA LATINA E CARIBE: um levantamento descritivo</a:t>
            </a:r>
            <a:endParaRPr b="1" i="0" sz="20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8" name="Google Shape;98;g2ea670869a4_0_8"/>
          <p:cNvSpPr txBox="1"/>
          <p:nvPr/>
        </p:nvSpPr>
        <p:spPr>
          <a:xfrm>
            <a:off x="412433" y="2016760"/>
            <a:ext cx="67563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0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line Juliana Barbosa de Oliveira</a:t>
            </a:r>
            <a:r>
              <a:rPr b="0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UFRN</a:t>
            </a:r>
            <a:r>
              <a:rPr b="0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pt-BR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alinee_juliana12@hotmail.com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Alexandre Hugo de Araújo Barbosa, UFRN, </a:t>
            </a:r>
            <a:r>
              <a:rPr lang="pt-BR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hugo123@ufrn.edu.br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;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Mariana Mazzini Marcondes, UFRN, </a:t>
            </a:r>
            <a:r>
              <a:rPr lang="pt-BR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mariana.mazzini.m@gmail.com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g2ea670869a4_0_8"/>
          <p:cNvSpPr txBox="1"/>
          <p:nvPr/>
        </p:nvSpPr>
        <p:spPr>
          <a:xfrm>
            <a:off x="4189413" y="4256088"/>
            <a:ext cx="2649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2ea670869a4_0_8"/>
          <p:cNvSpPr txBox="1"/>
          <p:nvPr/>
        </p:nvSpPr>
        <p:spPr>
          <a:xfrm>
            <a:off x="625475" y="7539038"/>
            <a:ext cx="2648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g2ea670869a4_0_8"/>
          <p:cNvSpPr txBox="1"/>
          <p:nvPr/>
        </p:nvSpPr>
        <p:spPr>
          <a:xfrm>
            <a:off x="281623" y="2681923"/>
            <a:ext cx="68532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cuidado é essencial para a sustentabilidade da vida humana, atendendo às necessidades básicas e proporcionando bem-estar (Carrasco, 2011). Políticas de cuidado visam garantir o direito ao cuidado, tanto para quem presta cuidados (remunerados ou não) quanto em quem os recebe. Apesar de ser essencial para a vida humana, as políticas de cuidado ainda são inovadoras,  pois até então o cuidado não era tratado como uma questão pública prioritária. </a:t>
            </a:r>
            <a:endParaRPr b="0" i="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g2ea670869a4_0_8"/>
          <p:cNvSpPr txBox="1"/>
          <p:nvPr/>
        </p:nvSpPr>
        <p:spPr>
          <a:xfrm>
            <a:off x="3677920" y="8370570"/>
            <a:ext cx="33720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 </a:t>
            </a:r>
            <a:r>
              <a:rPr b="0" i="0" lang="pt-BR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(principais)</a:t>
            </a:r>
            <a:endParaRPr b="0" i="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Carrasco, C. (2011). La economia del cuidado: planteamiento actual y desafios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pendientes. Revista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g2ea670869a4_0_8"/>
          <p:cNvSpPr txBox="1"/>
          <p:nvPr/>
        </p:nvSpPr>
        <p:spPr>
          <a:xfrm>
            <a:off x="306460" y="4268035"/>
            <a:ext cx="34275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b="1" i="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Levantar as experiências da América Latina e do Caribe na elaboração de políticas integradas e planos de cuidados.</a:t>
            </a:r>
            <a:endParaRPr b="0" i="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g2ea670869a4_0_8"/>
          <p:cNvSpPr txBox="1"/>
          <p:nvPr/>
        </p:nvSpPr>
        <p:spPr>
          <a:xfrm>
            <a:off x="3727450" y="6195060"/>
            <a:ext cx="34080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rentes estágios, incluindo níveis subna- cionais. Os casos foram classificados em três categorias: 1) etapa pré-decisória, com pro- jetos de lei em discussão ou previsões na Constituição; 2) em formulação, com deci- sões governamentais e criação de colegia- dos para propor políticas; e 3) em implementação, com políticas já formuladas e em andamento. </a:t>
            </a:r>
            <a:endParaRPr b="0" i="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g2ea670869a4_0_8"/>
          <p:cNvSpPr txBox="1"/>
          <p:nvPr/>
        </p:nvSpPr>
        <p:spPr>
          <a:xfrm>
            <a:off x="338825" y="8172726"/>
            <a:ext cx="3221400" cy="18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b="1" i="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Levantamos que na América Latina a produção de normativas e políticas de cuidados são bastante prolíficas, ainda que apenas uma pequena quantidade está em implementação, indicando uma dificuldade em converter essas iniciativas em aplicações práticas.</a:t>
            </a:r>
            <a:endParaRPr b="0" i="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g2ea670869a4_0_8"/>
          <p:cNvSpPr txBox="1"/>
          <p:nvPr/>
        </p:nvSpPr>
        <p:spPr>
          <a:xfrm>
            <a:off x="3787213" y="4280418"/>
            <a:ext cx="33987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1" i="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Este estudo, tem natureza qualitativa e exploratória, visa mapear, descrever e anali- sar as práticas de formulação de políticas integradas de cuidados na América Latina e no Caribe.</a:t>
            </a:r>
            <a:endParaRPr b="0" i="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g2ea670869a4_0_8"/>
          <p:cNvSpPr txBox="1"/>
          <p:nvPr/>
        </p:nvSpPr>
        <p:spPr>
          <a:xfrm>
            <a:off x="323215" y="5573395"/>
            <a:ext cx="6846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1" i="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Analisamos 14 casos de políticas integradas de cuidado na América Latina e Caribe, abrangendo diversas fases do processo  de políticas públicas. Selecionamos casos  em  dife-</a:t>
            </a:r>
            <a:endParaRPr b="0" i="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g2ea670869a4_0_8"/>
          <p:cNvSpPr txBox="1"/>
          <p:nvPr/>
        </p:nvSpPr>
        <p:spPr>
          <a:xfrm>
            <a:off x="683895" y="7165340"/>
            <a:ext cx="25596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" name="Google Shape;109;g2ea670869a4_0_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93688" y="117475"/>
            <a:ext cx="3005136" cy="1200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2ea670869a4_0_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43725" y="5976750"/>
            <a:ext cx="2450601" cy="2450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2015-12-02T19:07:00Z</dcterms:created>
  <dc:creator>ASSTEC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