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43800" cy="10668000"/>
  <p:notesSz cx="6858000" cy="9144000"/>
  <p:embeddedFontLst>
    <p:embeddedFont>
      <p:font typeface="TT Rounds Condensed" panose="020B0604020202020204" charset="0"/>
      <p:regular r:id="rId4"/>
    </p:embeddedFont>
    <p:embeddedFont>
      <p:font typeface="TT Rounds Condensed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7" d="100"/>
          <a:sy n="77" d="100"/>
        </p:scale>
        <p:origin x="149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63950" y="512763"/>
            <a:ext cx="18161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971" y="-29210"/>
            <a:ext cx="7571740" cy="10697210"/>
          </a:xfrm>
          <a:custGeom>
            <a:avLst/>
            <a:gdLst/>
            <a:ahLst/>
            <a:cxnLst/>
            <a:rect l="l" t="t" r="r" b="b"/>
            <a:pathLst>
              <a:path w="7571740" h="10697210">
                <a:moveTo>
                  <a:pt x="0" y="0"/>
                </a:moveTo>
                <a:lnTo>
                  <a:pt x="7571740" y="0"/>
                </a:lnTo>
                <a:lnTo>
                  <a:pt x="7571740" y="10697210"/>
                </a:lnTo>
                <a:lnTo>
                  <a:pt x="0" y="1069721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" r="-1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288926" y="1117112"/>
            <a:ext cx="6803242" cy="717411"/>
            <a:chOff x="0" y="0"/>
            <a:chExt cx="9070989" cy="95654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9070975" cy="956564"/>
            </a:xfrm>
            <a:custGeom>
              <a:avLst/>
              <a:gdLst/>
              <a:ahLst/>
              <a:cxnLst/>
              <a:rect l="l" t="t" r="r" b="b"/>
              <a:pathLst>
                <a:path w="9070975" h="956564">
                  <a:moveTo>
                    <a:pt x="6350" y="0"/>
                  </a:moveTo>
                  <a:lnTo>
                    <a:pt x="9064625" y="0"/>
                  </a:lnTo>
                  <a:cubicBezTo>
                    <a:pt x="9068181" y="0"/>
                    <a:pt x="9070975" y="2794"/>
                    <a:pt x="9070975" y="6350"/>
                  </a:cubicBezTo>
                  <a:lnTo>
                    <a:pt x="9070975" y="950214"/>
                  </a:lnTo>
                  <a:cubicBezTo>
                    <a:pt x="9070975" y="953770"/>
                    <a:pt x="9068181" y="956564"/>
                    <a:pt x="9064625" y="956564"/>
                  </a:cubicBezTo>
                  <a:lnTo>
                    <a:pt x="6350" y="956564"/>
                  </a:lnTo>
                  <a:cubicBezTo>
                    <a:pt x="2794" y="956564"/>
                    <a:pt x="0" y="953770"/>
                    <a:pt x="0" y="950214"/>
                  </a:cubicBezTo>
                  <a:lnTo>
                    <a:pt x="0" y="6350"/>
                  </a:lnTo>
                  <a:cubicBezTo>
                    <a:pt x="0" y="2794"/>
                    <a:pt x="2794" y="0"/>
                    <a:pt x="6350" y="0"/>
                  </a:cubicBezTo>
                  <a:moveTo>
                    <a:pt x="6350" y="12700"/>
                  </a:moveTo>
                  <a:lnTo>
                    <a:pt x="6350" y="6350"/>
                  </a:lnTo>
                  <a:lnTo>
                    <a:pt x="12700" y="6350"/>
                  </a:lnTo>
                  <a:lnTo>
                    <a:pt x="12700" y="950214"/>
                  </a:lnTo>
                  <a:lnTo>
                    <a:pt x="6350" y="950214"/>
                  </a:lnTo>
                  <a:lnTo>
                    <a:pt x="6350" y="943864"/>
                  </a:lnTo>
                  <a:lnTo>
                    <a:pt x="9064625" y="943864"/>
                  </a:lnTo>
                  <a:lnTo>
                    <a:pt x="9064625" y="950214"/>
                  </a:lnTo>
                  <a:lnTo>
                    <a:pt x="9058275" y="950214"/>
                  </a:lnTo>
                  <a:lnTo>
                    <a:pt x="9058275" y="6350"/>
                  </a:lnTo>
                  <a:lnTo>
                    <a:pt x="9064625" y="6350"/>
                  </a:lnTo>
                  <a:lnTo>
                    <a:pt x="9064625" y="12700"/>
                  </a:lnTo>
                  <a:lnTo>
                    <a:pt x="6350" y="127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19050"/>
              <a:ext cx="9070989" cy="975598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ctr">
                <a:lnSpc>
                  <a:spcPts val="2400"/>
                </a:lnSpc>
              </a:pPr>
              <a:r>
                <a:rPr lang="en-US" sz="2000" spc="18" dirty="0">
                  <a:solidFill>
                    <a:srgbClr val="000000"/>
                  </a:solidFill>
                  <a:latin typeface="TT Rounds Condensed Bold"/>
                  <a:ea typeface="TT Rounds Condensed Bold"/>
                  <a:cs typeface="TT Rounds Condensed Bold"/>
                  <a:sym typeface="TT Rounds Condensed Bold"/>
                </a:rPr>
                <a:t>DIREITOS HUMANOS DA PESSOA IDOSA FRENTE ÀS MUDANÇAS CLIMÁTICAS</a:t>
              </a:r>
            </a:p>
          </p:txBody>
        </p:sp>
      </p:grpSp>
      <p:sp>
        <p:nvSpPr>
          <p:cNvPr id="6" name="Freeform 6"/>
          <p:cNvSpPr/>
          <p:nvPr/>
        </p:nvSpPr>
        <p:spPr>
          <a:xfrm>
            <a:off x="293688" y="117475"/>
            <a:ext cx="3005137" cy="1200150"/>
          </a:xfrm>
          <a:custGeom>
            <a:avLst/>
            <a:gdLst/>
            <a:ahLst/>
            <a:cxnLst/>
            <a:rect l="l" t="t" r="r" b="b"/>
            <a:pathLst>
              <a:path w="3005137" h="1200150">
                <a:moveTo>
                  <a:pt x="0" y="0"/>
                </a:moveTo>
                <a:lnTo>
                  <a:pt x="3005137" y="0"/>
                </a:lnTo>
                <a:lnTo>
                  <a:pt x="3005137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14" b="-14"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48765" y="3540618"/>
            <a:ext cx="2513533" cy="1871299"/>
          </a:xfrm>
          <a:custGeom>
            <a:avLst/>
            <a:gdLst/>
            <a:ahLst/>
            <a:cxnLst/>
            <a:rect l="l" t="t" r="r" b="b"/>
            <a:pathLst>
              <a:path w="2698614" h="1901454">
                <a:moveTo>
                  <a:pt x="0" y="0"/>
                </a:moveTo>
                <a:lnTo>
                  <a:pt x="2698614" y="0"/>
                </a:lnTo>
                <a:lnTo>
                  <a:pt x="2698614" y="1901454"/>
                </a:lnTo>
                <a:lnTo>
                  <a:pt x="0" y="190145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t="-38643" b="-38760"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518647" y="1706930"/>
            <a:ext cx="6573520" cy="742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39"/>
              </a:lnSpc>
            </a:pPr>
            <a:endParaRPr dirty="0"/>
          </a:p>
          <a:p>
            <a:pPr algn="ctr">
              <a:lnSpc>
                <a:spcPts val="839"/>
              </a:lnSpc>
            </a:pPr>
            <a:r>
              <a:rPr lang="en-US" sz="699" spc="6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Wirna</a:t>
            </a: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Rafaella Costa e Silva, UFRN, E-mail: wirna.rafaella.702@ufrn.edu.br</a:t>
            </a:r>
          </a:p>
          <a:p>
            <a:pPr algn="ctr">
              <a:lnSpc>
                <a:spcPts val="839"/>
              </a:lnSpc>
            </a:pPr>
            <a:r>
              <a:rPr lang="en-US" sz="699" spc="6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Leonor </a:t>
            </a: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Candida </a:t>
            </a:r>
            <a:r>
              <a:rPr lang="en-US" sz="699" spc="6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Nobre</a:t>
            </a: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699" spc="6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Padilha</a:t>
            </a: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da Costa, UFRN, E-mail: leonorccandidanobre@gmail.com</a:t>
            </a:r>
          </a:p>
          <a:p>
            <a:pPr algn="ctr">
              <a:lnSpc>
                <a:spcPts val="839"/>
              </a:lnSpc>
            </a:pP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Thiago da Silva Gomes, UFRN, E-mail: thiago.jobusiness@gmail.com</a:t>
            </a:r>
          </a:p>
          <a:p>
            <a:pPr algn="ctr">
              <a:lnSpc>
                <a:spcPts val="839"/>
              </a:lnSpc>
            </a:pPr>
            <a:r>
              <a:rPr lang="en-US" sz="699" spc="6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Donalia</a:t>
            </a: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Candida </a:t>
            </a:r>
            <a:r>
              <a:rPr lang="en-US" sz="699" spc="6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Nobre</a:t>
            </a: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UFRN, E-mail: donaliacandida@gmail.com</a:t>
            </a:r>
          </a:p>
          <a:p>
            <a:pPr algn="ctr">
              <a:lnSpc>
                <a:spcPts val="839"/>
              </a:lnSpc>
            </a:pPr>
            <a:r>
              <a:rPr lang="en-US" sz="699" spc="6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Karoline Fernandes Pinto Lopes, UNISINOS, E-mail: Karoline.pinto@ufrn.br</a:t>
            </a:r>
          </a:p>
          <a:p>
            <a:pPr algn="ctr">
              <a:lnSpc>
                <a:spcPts val="839"/>
              </a:lnSpc>
            </a:pPr>
            <a:endParaRPr lang="en-US" sz="699" spc="6" dirty="0">
              <a:solidFill>
                <a:srgbClr val="0D0D0D"/>
              </a:solidFill>
              <a:latin typeface="TT Rounds Condensed"/>
              <a:ea typeface="TT Rounds Condensed"/>
              <a:cs typeface="TT Rounds Condensed"/>
              <a:sym typeface="TT Rounds Condensed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280853" y="4301808"/>
            <a:ext cx="2466658" cy="3149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16915" y="7584758"/>
            <a:ext cx="2465070" cy="3149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39"/>
              </a:lnSpc>
            </a:pPr>
            <a:r>
              <a:rPr lang="en-US" sz="1200" spc="1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Imagem (caso seja oportuno)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47048" y="2292843"/>
            <a:ext cx="6670358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 dirty="0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INTRODUÇÃO</a:t>
            </a:r>
          </a:p>
          <a:p>
            <a:pPr algn="just">
              <a:lnSpc>
                <a:spcPts val="1439"/>
              </a:lnSpc>
            </a:pP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As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mudanças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climáticas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agravam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desafios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enfrentados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pela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população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idosa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afetando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diretamente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seus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direitos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humanos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fundamentais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vulnerabilidade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desse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grupo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especialmente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em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contextos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socioeconômicos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desfavoráveis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requer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atenção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especial. 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Organização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Mundial da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Saúde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(OMS)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alerta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sobre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impactos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das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mudanças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climáticas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sobre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pessoa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idosa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conforme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detalhado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em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seu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relatório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Década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do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Envelhecimento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Saudável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(2021-2030).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42244" y="8063223"/>
            <a:ext cx="6675162" cy="1476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REFERÊNCIAS</a:t>
            </a:r>
          </a:p>
          <a:p>
            <a:pPr algn="l">
              <a:lnSpc>
                <a:spcPts val="960"/>
              </a:lnSpc>
            </a:pP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BODSTEIN,, A.; LIMA, V. V. A. de; BARROS, A. M. A. de. A Vulnerabilidade do Idoso em Situações de Desastres: Necessidade de uma Política de Resiliência Eficaz. </a:t>
            </a:r>
            <a:r>
              <a:rPr lang="en-US" sz="800" spc="7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Ambiente &amp; Sociedade</a:t>
            </a: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São Paulo, v. XVII, n. 2, p. 157-174, 2014. Disponível em: http://www.scielo.br/scielo.php?script=sci_arttext&amp;pid=S1414-753X2014000200002. Acesso em: 30 jul. 2024.</a:t>
            </a:r>
          </a:p>
          <a:p>
            <a:pPr algn="l">
              <a:lnSpc>
                <a:spcPts val="960"/>
              </a:lnSpc>
            </a:pP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BRASIL. </a:t>
            </a:r>
            <a:r>
              <a:rPr lang="en-US" sz="800" spc="7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Protocolo Nacional Conjunto para Proteção Integral a Crianças, Adolescentes, Pessoas Idosas e Pessoas com Deficiência em Situação de Riscos e Desastres</a:t>
            </a: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Brasília: SDH, 2013.</a:t>
            </a:r>
          </a:p>
          <a:p>
            <a:pPr algn="l">
              <a:lnSpc>
                <a:spcPts val="960"/>
              </a:lnSpc>
            </a:pP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OMS. </a:t>
            </a:r>
            <a:r>
              <a:rPr lang="en-US" sz="800" spc="7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Década do Envelhecimento Saudável (2021-2030</a:t>
            </a: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): Relatório Global. Genebra, 2020. Disponível em: https://www.who.int/publications/i/item/9789240017900. Acesso em: 30 jul. 2024.</a:t>
            </a:r>
          </a:p>
          <a:p>
            <a:pPr algn="l">
              <a:lnSpc>
                <a:spcPts val="960"/>
              </a:lnSpc>
            </a:pP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PARANÁ. </a:t>
            </a:r>
            <a:r>
              <a:rPr lang="en-US" sz="800" spc="7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Política de Saúde e Política Social</a:t>
            </a: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Paraná, [s.d.]. Disponível em: http://www.escoladesaude.pr.gov.br/arquivos/File/TEXTO_1_POLITICA_DE_SAUDE_POLITICA_SOCIAL.pdf. Acesso em: 29 jul. 2024.</a:t>
            </a:r>
          </a:p>
          <a:p>
            <a:pPr algn="l">
              <a:lnSpc>
                <a:spcPts val="960"/>
              </a:lnSpc>
            </a:pP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POZZATTI JUNIOR, A.; MARTINS, C. M.; FARRET, N. K. Direitos humanos e mudanças climáticas. Rev. </a:t>
            </a:r>
            <a:r>
              <a:rPr lang="en-US" sz="800" spc="7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Direito Econômico Socioambiental</a:t>
            </a:r>
            <a:r>
              <a:rPr lang="en-US" sz="800" spc="7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Curitiba, v. 11, n. 1, p. 214-236, 2020. Disponível em: https://doi.org/10.7213/rev.dir.econ.soc.v11i1.24301. Acesso em: 30 jul. 2024.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750501" y="3564941"/>
            <a:ext cx="3244533" cy="762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 dirty="0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OBJETIVOS</a:t>
            </a:r>
          </a:p>
          <a:p>
            <a:pPr algn="just">
              <a:lnSpc>
                <a:spcPts val="1439"/>
              </a:lnSpc>
            </a:pP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Relacionar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direitos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humanos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das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pessoas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idosas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afetados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pelas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mudanças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do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clima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e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identificar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estratégias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para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sua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proteção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42244" y="6996423"/>
            <a:ext cx="6696605" cy="9429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CONCLUSÃO</a:t>
            </a:r>
          </a:p>
          <a:p>
            <a:pPr algn="just">
              <a:lnSpc>
                <a:spcPts val="1439"/>
              </a:lnSpc>
            </a:pPr>
            <a:r>
              <a:rPr lang="en-US" sz="1200" spc="1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 pesquisa destacou a vulnerabilidade das pessoas idosas na crise climática. As políticas públicas atuais são deficientes, necessitando da criação de protocolos específicos, desenvolvimento de um sistema de informações e avaliação das políticas existentes para aprimorar a proteção dessa população mais vulnerável.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752395" y="4636308"/>
            <a:ext cx="3240744" cy="7620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 dirty="0">
                <a:solidFill>
                  <a:srgbClr val="000000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METODOLOGIA</a:t>
            </a:r>
            <a:r>
              <a:rPr lang="en-US" sz="1490" spc="13" dirty="0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 </a:t>
            </a:r>
            <a:r>
              <a:rPr lang="en-US" sz="1490" spc="13" dirty="0" err="1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metodologia</a:t>
            </a:r>
            <a:r>
              <a:rPr lang="en-US" sz="1490" spc="13" dirty="0">
                <a:solidFill>
                  <a:srgbClr val="FFFFFF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é</a:t>
            </a:r>
          </a:p>
          <a:p>
            <a:pPr algn="just">
              <a:lnSpc>
                <a:spcPts val="1439"/>
              </a:lnSpc>
            </a:pP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estudo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é de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cunho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qualitativo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Utiliza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-se 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revisão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de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literatura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científica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A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pesquisa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é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exploratória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e </a:t>
            </a:r>
            <a:r>
              <a:rPr lang="en-US" sz="1200" spc="11" dirty="0" err="1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descritiva</a:t>
            </a:r>
            <a:r>
              <a:rPr lang="en-US" sz="1200" spc="11" dirty="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342244" y="5681973"/>
            <a:ext cx="6696605" cy="11239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788"/>
              </a:lnSpc>
            </a:pPr>
            <a:r>
              <a:rPr lang="en-US" sz="1490" spc="13" dirty="0">
                <a:solidFill>
                  <a:srgbClr val="0D0D0D"/>
                </a:solidFill>
                <a:latin typeface="TT Rounds Condensed Bold"/>
                <a:ea typeface="TT Rounds Condensed Bold"/>
                <a:cs typeface="TT Rounds Condensed Bold"/>
                <a:sym typeface="TT Rounds Condensed Bold"/>
              </a:rPr>
              <a:t>RESULTADOS</a:t>
            </a:r>
          </a:p>
          <a:p>
            <a:pPr algn="just">
              <a:lnSpc>
                <a:spcPts val="1439"/>
              </a:lnSpc>
            </a:pP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As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mudanças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climáticas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afetam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direitos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humanos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como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vida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saúde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alimentação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água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moradia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e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autodeterminação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As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pessoas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idosas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são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desproporcionalmente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impactadas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No que se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relaciona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desastres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decorrentes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do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clima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o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declínio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funcional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e a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maior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incidência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de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quedas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aumentam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a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vulnerabilidade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desse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grupo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desastres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Além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disso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, a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urbanização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com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infraestrutura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inadequada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agrava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riscos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para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essa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população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durante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eventos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climáticos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 </a:t>
            </a:r>
            <a:r>
              <a:rPr lang="en-US" sz="1200" spc="11" dirty="0" err="1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extremos</a:t>
            </a:r>
            <a:r>
              <a:rPr lang="en-US" sz="1200" spc="11" dirty="0">
                <a:solidFill>
                  <a:srgbClr val="0D0D0D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63685" y="5451597"/>
            <a:ext cx="2951777" cy="1437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20"/>
              </a:lnSpc>
            </a:pPr>
            <a:r>
              <a:rPr lang="en-US" sz="800">
                <a:solidFill>
                  <a:srgbClr val="000000"/>
                </a:solidFill>
                <a:latin typeface="TT Rounds Condensed"/>
                <a:ea typeface="TT Rounds Condensed"/>
                <a:cs typeface="TT Rounds Condensed"/>
                <a:sym typeface="TT Rounds Condensed"/>
              </a:rPr>
              <a:t>Fonte: Zazo, Portal G1 (2023).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650</Words>
  <Application>Microsoft Office PowerPoint</Application>
  <PresentationFormat>Personalizar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TT Rounds Condensed Bold</vt:lpstr>
      <vt:lpstr>TT Rounds Condensed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DIREITOS HUMANOS DA PESSOA IDOSA FRENTE ÀS MUDANÇAS CLIMÁTICAS.pptx</dc:title>
  <dc:creator>Karoline Lopes</dc:creator>
  <cp:lastModifiedBy>Karoline Lopes</cp:lastModifiedBy>
  <cp:revision>4</cp:revision>
  <dcterms:created xsi:type="dcterms:W3CDTF">2006-08-16T00:00:00Z</dcterms:created>
  <dcterms:modified xsi:type="dcterms:W3CDTF">2024-07-31T18:14:08Z</dcterms:modified>
  <dc:identifier>DAGMhlBsK84</dc:identifier>
</cp:coreProperties>
</file>