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7559675" cy="10691813"/>
  <p:notesSz cx="7104063" cy="10234613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83" autoAdjust="0"/>
    <p:restoredTop sz="94660"/>
  </p:normalViewPr>
  <p:slideViewPr>
    <p:cSldViewPr showGuides="1">
      <p:cViewPr>
        <p:scale>
          <a:sx n="100" d="100"/>
          <a:sy n="100" d="100"/>
        </p:scale>
        <p:origin x="594" y="-3960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F35D9D0-A60E-5158-4AF4-4A80C2A6CD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512763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C969BBA-9B7C-14C4-33A0-290397B26F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r">
              <a:defRPr sz="1200"/>
            </a:lvl1pPr>
          </a:lstStyle>
          <a:p>
            <a:fld id="{950E66AF-F4FE-4E90-B78F-9DAFD1CE55CC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2ACB86-A0B7-9EF6-CBCC-52A392B6DE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851"/>
            <a:ext cx="3078163" cy="512763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2AADD1-50A4-9AB1-EF44-242F155DAD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1"/>
            <a:ext cx="3078162" cy="512763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r">
              <a:defRPr sz="1200"/>
            </a:lvl1pPr>
          </a:lstStyle>
          <a:p>
            <a:fld id="{9A7CD17A-B92D-456B-B487-57A56EE9C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908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1"/>
            <a:ext cx="7830914" cy="1196703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lIns="99071" tIns="49537" rIns="99071" bIns="49537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27275" y="909638"/>
            <a:ext cx="3170238" cy="44831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82762" y="5684121"/>
            <a:ext cx="6262100" cy="538205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50223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395808" cy="5952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503615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85038" algn="l"/>
                <a:tab pos="971454" algn="l"/>
                <a:tab pos="1458556" algn="l"/>
                <a:tab pos="1944971" algn="l"/>
                <a:tab pos="2432073" algn="l"/>
                <a:tab pos="2918488" algn="l"/>
                <a:tab pos="3405590" algn="l"/>
                <a:tab pos="3892005" algn="l"/>
                <a:tab pos="4379107" algn="l"/>
                <a:tab pos="4865523" algn="l"/>
                <a:tab pos="5352625" algn="l"/>
                <a:tab pos="5839040" algn="l"/>
                <a:tab pos="6326142" algn="l"/>
                <a:tab pos="6812558" algn="l"/>
                <a:tab pos="7299660" algn="l"/>
                <a:tab pos="7786075" algn="l"/>
                <a:tab pos="8273177" algn="l"/>
                <a:tab pos="8759592" algn="l"/>
                <a:tab pos="9246694" algn="l"/>
                <a:tab pos="9733109" algn="l"/>
              </a:tabLst>
              <a:defRPr sz="15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431818" y="1"/>
            <a:ext cx="3395808" cy="5952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503615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85038" algn="l"/>
                <a:tab pos="971454" algn="l"/>
                <a:tab pos="1458556" algn="l"/>
                <a:tab pos="1944971" algn="l"/>
                <a:tab pos="2432073" algn="l"/>
                <a:tab pos="2918488" algn="l"/>
                <a:tab pos="3405590" algn="l"/>
                <a:tab pos="3892005" algn="l"/>
                <a:tab pos="4379107" algn="l"/>
                <a:tab pos="4865523" algn="l"/>
                <a:tab pos="5352625" algn="l"/>
                <a:tab pos="5839040" algn="l"/>
                <a:tab pos="6326142" algn="l"/>
                <a:tab pos="6812558" algn="l"/>
                <a:tab pos="7299660" algn="l"/>
                <a:tab pos="7786075" algn="l"/>
                <a:tab pos="8273177" algn="l"/>
                <a:tab pos="8759592" algn="l"/>
                <a:tab pos="9246694" algn="l"/>
                <a:tab pos="9733109" algn="l"/>
              </a:tabLst>
              <a:defRPr sz="15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1368240"/>
            <a:ext cx="3395808" cy="5952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503615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85038" algn="l"/>
                <a:tab pos="971454" algn="l"/>
                <a:tab pos="1458556" algn="l"/>
                <a:tab pos="1944971" algn="l"/>
                <a:tab pos="2432073" algn="l"/>
                <a:tab pos="2918488" algn="l"/>
                <a:tab pos="3405590" algn="l"/>
                <a:tab pos="3892005" algn="l"/>
                <a:tab pos="4379107" algn="l"/>
                <a:tab pos="4865523" algn="l"/>
                <a:tab pos="5352625" algn="l"/>
                <a:tab pos="5839040" algn="l"/>
                <a:tab pos="6326142" algn="l"/>
                <a:tab pos="6812558" algn="l"/>
                <a:tab pos="7299660" algn="l"/>
                <a:tab pos="7786075" algn="l"/>
                <a:tab pos="8273177" algn="l"/>
                <a:tab pos="8759592" algn="l"/>
                <a:tab pos="9246694" algn="l"/>
                <a:tab pos="9733109" algn="l"/>
              </a:tabLst>
              <a:defRPr sz="15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431818" y="11368240"/>
            <a:ext cx="3395808" cy="5952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algn="r" defTabSz="502238" eaLnBrk="1">
              <a:lnSpc>
                <a:spcPct val="93000"/>
              </a:lnSpc>
              <a:buSzPct val="100000"/>
              <a:tabLst>
                <a:tab pos="0" algn="l"/>
                <a:tab pos="485038" algn="l"/>
                <a:tab pos="972142" algn="l"/>
                <a:tab pos="1458556" algn="l"/>
                <a:tab pos="1945659" algn="l"/>
                <a:tab pos="2432073" algn="l"/>
                <a:tab pos="2919176" algn="l"/>
                <a:tab pos="3405590" algn="l"/>
                <a:tab pos="3892693" algn="l"/>
                <a:tab pos="4379107" algn="l"/>
                <a:tab pos="4866210" algn="l"/>
                <a:tab pos="5352625" algn="l"/>
                <a:tab pos="5839727" algn="l"/>
                <a:tab pos="6326142" algn="l"/>
                <a:tab pos="6813245" algn="l"/>
                <a:tab pos="7299660" algn="l"/>
                <a:tab pos="7786762" algn="l"/>
                <a:tab pos="8273177" algn="l"/>
                <a:tab pos="8760279" algn="l"/>
                <a:tab pos="9246694" algn="l"/>
                <a:tab pos="9733796" algn="l"/>
              </a:tabLst>
            </a:pPr>
            <a:fld id="{9A0DB2DC-4C9A-4742-B13C-FB6460FD3503}" type="slidenum">
              <a:rPr lang="pt-BR" altLang="pt-BR" sz="150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pPr algn="r" defTabSz="502238" eaLnBrk="1">
                <a:lnSpc>
                  <a:spcPct val="93000"/>
                </a:lnSpc>
                <a:buSzPct val="100000"/>
                <a:tabLst>
                  <a:tab pos="0" algn="l"/>
                  <a:tab pos="485038" algn="l"/>
                  <a:tab pos="972142" algn="l"/>
                  <a:tab pos="1458556" algn="l"/>
                  <a:tab pos="1945659" algn="l"/>
                  <a:tab pos="2432073" algn="l"/>
                  <a:tab pos="2919176" algn="l"/>
                  <a:tab pos="3405590" algn="l"/>
                  <a:tab pos="3892693" algn="l"/>
                  <a:tab pos="4379107" algn="l"/>
                  <a:tab pos="4866210" algn="l"/>
                  <a:tab pos="5352625" algn="l"/>
                  <a:tab pos="5839727" algn="l"/>
                  <a:tab pos="6326142" algn="l"/>
                  <a:tab pos="6813245" algn="l"/>
                  <a:tab pos="7299660" algn="l"/>
                  <a:tab pos="7786762" algn="l"/>
                  <a:tab pos="8273177" algn="l"/>
                  <a:tab pos="8760279" algn="l"/>
                  <a:tab pos="9246694" algn="l"/>
                  <a:tab pos="9733796" algn="l"/>
                </a:tabLst>
              </a:pPr>
              <a:t>‹nº›</a:t>
            </a:fld>
            <a:endParaRPr lang="pt-BR" altLang="pt-BR" sz="15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431819" y="11368240"/>
            <a:ext cx="3395807" cy="59524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algn="r" defTabSz="502238" eaLnBrk="1">
              <a:lnSpc>
                <a:spcPct val="93000"/>
              </a:lnSpc>
              <a:buFontTx/>
              <a:buChar char="•"/>
              <a:tabLst>
                <a:tab pos="0" algn="l"/>
                <a:tab pos="485038" algn="l"/>
                <a:tab pos="972142" algn="l"/>
                <a:tab pos="1458556" algn="l"/>
                <a:tab pos="1945659" algn="l"/>
                <a:tab pos="2432073" algn="l"/>
                <a:tab pos="2919176" algn="l"/>
                <a:tab pos="3405590" algn="l"/>
                <a:tab pos="3892693" algn="l"/>
                <a:tab pos="4379107" algn="l"/>
                <a:tab pos="4866210" algn="l"/>
                <a:tab pos="5352625" algn="l"/>
                <a:tab pos="5839727" algn="l"/>
                <a:tab pos="6326142" algn="l"/>
                <a:tab pos="6813245" algn="l"/>
                <a:tab pos="7299660" algn="l"/>
                <a:tab pos="7786762" algn="l"/>
                <a:tab pos="8273177" algn="l"/>
                <a:tab pos="8760279" algn="l"/>
                <a:tab pos="9246694" algn="l"/>
                <a:tab pos="9733796" algn="l"/>
              </a:tabLst>
            </a:pPr>
            <a:fld id="{9A0DB2DC-4C9A-4742-B13C-FB6460FD3503}" type="slidenum">
              <a:rPr lang="pt-BR" altLang="pt-BR" sz="1500" dirty="0">
                <a:ea typeface="DejaVu Sans"/>
              </a:rPr>
              <a:pPr algn="r" defTabSz="502238" eaLnBrk="1">
                <a:lnSpc>
                  <a:spcPct val="93000"/>
                </a:lnSpc>
                <a:buFontTx/>
                <a:buChar char="•"/>
                <a:tabLst>
                  <a:tab pos="0" algn="l"/>
                  <a:tab pos="485038" algn="l"/>
                  <a:tab pos="972142" algn="l"/>
                  <a:tab pos="1458556" algn="l"/>
                  <a:tab pos="1945659" algn="l"/>
                  <a:tab pos="2432073" algn="l"/>
                  <a:tab pos="2919176" algn="l"/>
                  <a:tab pos="3405590" algn="l"/>
                  <a:tab pos="3892693" algn="l"/>
                  <a:tab pos="4379107" algn="l"/>
                  <a:tab pos="4866210" algn="l"/>
                  <a:tab pos="5352625" algn="l"/>
                  <a:tab pos="5839727" algn="l"/>
                  <a:tab pos="6326142" algn="l"/>
                  <a:tab pos="6813245" algn="l"/>
                  <a:tab pos="7299660" algn="l"/>
                  <a:tab pos="7786762" algn="l"/>
                  <a:tab pos="8273177" algn="l"/>
                  <a:tab pos="8760279" algn="l"/>
                  <a:tab pos="9246694" algn="l"/>
                  <a:tab pos="9733796" algn="l"/>
                </a:tabLst>
              </a:pPr>
              <a:t>1</a:t>
            </a:fld>
            <a:endParaRPr lang="pt-BR" altLang="pt-BR" sz="15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27275" y="909638"/>
            <a:ext cx="3173413" cy="4486275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82764" y="5684121"/>
            <a:ext cx="6265389" cy="5385609"/>
          </a:xfrm>
          <a:prstGeom prst="rect">
            <a:avLst/>
          </a:prstGeom>
          <a:noFill/>
          <a:ln w="9525">
            <a:noFill/>
          </a:ln>
        </p:spPr>
        <p:txBody>
          <a:bodyPr wrap="none" lIns="99071" tIns="49537" rIns="99071" bIns="49537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81968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https://doi.org/10.21783/rei.v6i2.521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5363" y="16556"/>
            <a:ext cx="7594378" cy="1072919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-5363" y="890579"/>
            <a:ext cx="7565038" cy="1015663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Proteção de dados pessoais e privacidade no contexto de desenvolvimento e inovações tecnológicas</a:t>
            </a:r>
            <a:r>
              <a:rPr lang="pt-BR" alt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desafios e regulamentação.</a:t>
            </a:r>
            <a:endParaRPr lang="pt-BR" alt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02522" y="2037593"/>
            <a:ext cx="7352785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/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 debate acerca da proteção dos dados pessoais e a inviolabilidade à privacidade adquire maior relevância em um cenário mundial marcado pelo desenvolvimento e inovações tecnológicas. Dessa forma, esse progresso está regulado no âmbito nacional pela Lei Geral de Proteção de Dados (LGPD), que pontua questões cruciais relacionadas ao processamento e análise de dados pessoais. Os avanços tecnológicos emergentes demandam reflexão aprofundada sobre os desafios e implicações jurídicas associadas ao manejo de informações pessoais.</a:t>
            </a:r>
            <a:br>
              <a:rPr lang="pt-BR" sz="1400" dirty="0"/>
            </a:br>
            <a:endParaRPr lang="pt-BR" sz="1400" b="0" dirty="0">
              <a:effectLst/>
            </a:endParaRPr>
          </a:p>
          <a:p>
            <a:br>
              <a:rPr lang="pt-BR" dirty="0"/>
            </a:br>
            <a:endParaRPr kumimoji="0" lang="pt-BR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3"/>
            </p:custDataLst>
          </p:nvPr>
        </p:nvSpPr>
        <p:spPr>
          <a:xfrm>
            <a:off x="107429" y="3634111"/>
            <a:ext cx="384926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 estudo busca oferecer uma visão abrangente acerca dos desafios impostos pela evolução das tecnologias digitais sobre a proteção de dados, privacidade dos indivíduos e entraves jurídicos que permeiam o tema.  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4"/>
            </p:custDataLst>
          </p:nvPr>
        </p:nvSpPr>
        <p:spPr>
          <a:xfrm>
            <a:off x="3898165" y="3634929"/>
            <a:ext cx="3551884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 estudo adota a metodologia exploratória, em fontes primárias e secundárias, buscando afinidade com o tema, com o objetivo de analisar as suas facetas e, por fim, trará uma conclusão qualitativa (exposição da análise dos conceitos).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5"/>
            </p:custDataLst>
          </p:nvPr>
        </p:nvSpPr>
        <p:spPr>
          <a:xfrm>
            <a:off x="107429" y="5126151"/>
            <a:ext cx="734261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análise realizada, destaca-se o crescimento notável das tecnologias e a imersão da sociedade no ambiente digital e, consequentemente, seu impacto na segurança dos dados pessoais, uma vez que inúmeros foram os desafios encontrados para salvaguardar a proteção de dados e privacidade. Em síntese, pode-se mencionar a coleta de dados, utilizada pelas empresas em demandas do consumidor; o acesso fácil a informações; vazamentos e ameaças cibernéticas; e a falta de conscientização. No estudo, evidenciou-se que esse cenário é persistente, mesmo após a regulamentação do tema. No Brasil, há a Lei de Proteção de Dados (Lei 13.709/2018) e a Emenda Constitucional N</a:t>
            </a:r>
            <a:r>
              <a:rPr lang="pt-BR" sz="1400" b="0" i="0" u="none" strike="noStrike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º115/2022, ambas buscam mitigar a problemática</a:t>
            </a: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essas regulamentações são essenciais para  estabelecer diretrizes e assegurar como um direito fundamental. Por fim, apesar de não extinguir esse entrave, já proporcionou grandes avanços. Um exemplo disso é a empresa Cyrela - primeira empresa brasileira condenada, através da LGPD, por vazamentos de dados.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ea typeface="Droid Sans Fallback" charset="0"/>
              <a:cs typeface="Times New Roman" panose="02020603050405020304" pitchFamily="18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44517" y="-107556"/>
            <a:ext cx="2836922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57F81E4D-1BD5-B41E-C914-BB9156D210D5}"/>
              </a:ext>
            </a:extLst>
          </p:cNvPr>
          <p:cNvSpPr/>
          <p:nvPr/>
        </p:nvSpPr>
        <p:spPr>
          <a:xfrm>
            <a:off x="551467" y="9975055"/>
            <a:ext cx="852106" cy="292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20"/>
          <p:cNvSpPr txBox="1"/>
          <p:nvPr>
            <p:custDataLst>
              <p:tags r:id="rId7"/>
            </p:custDataLst>
          </p:nvPr>
        </p:nvSpPr>
        <p:spPr>
          <a:xfrm>
            <a:off x="3925699" y="7775704"/>
            <a:ext cx="3524349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Mendes, L. S., &amp; Fonseca, G. C. S. da. (2020). PROTEÇÃO DE DADOS PARA ALÉM DO CONSENTIMENTO: tendências contemporâneas de materialização. REI - REVISTA ESTUDOS INSTITUCIONAIS, 6(2), 507–533. </a:t>
            </a:r>
            <a:r>
              <a:rPr lang="pt-BR" sz="13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3"/>
              </a:rPr>
              <a:t>https://doi.org/10.21783/rei.v6i2.521</a:t>
            </a:r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Acesso em: 30 jul. 2024.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CASSIANO, Shirley. OS DESAFIOS DA LEI DE PROTEÇÃO DE DADOS (LGPD). 2024. Disponível em: &lt;https://repositorio.pgsscogna.com.br/</a:t>
            </a:r>
            <a:r>
              <a:rPr lang="pt-BR" sz="13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bitstream</a:t>
            </a:r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/123456789/66530/1/SHIRLEY_CASSIANO.pdf&gt;. Acesso em: 30 jul. 2024.</a:t>
            </a:r>
            <a:endParaRPr kumimoji="0" lang="pt-BR" sz="13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F2CE281-6B07-6711-AC57-D79B0099DEDB}"/>
              </a:ext>
            </a:extLst>
          </p:cNvPr>
          <p:cNvSpPr txBox="1"/>
          <p:nvPr/>
        </p:nvSpPr>
        <p:spPr>
          <a:xfrm>
            <a:off x="1970551" y="1852517"/>
            <a:ext cx="37559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</a:t>
            </a:r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aria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Gabriela S</a:t>
            </a:r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lva Alves </a:t>
            </a:r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Maria Júlia Da Silva Pinto</a:t>
            </a:r>
            <a:endParaRPr lang="pt-BR" dirty="0"/>
          </a:p>
        </p:txBody>
      </p:sp>
      <p:sp>
        <p:nvSpPr>
          <p:cNvPr id="10" name="CaixaDeTexto 20"/>
          <p:cNvSpPr txBox="1"/>
          <p:nvPr>
            <p:custDataLst>
              <p:tags r:id="rId8"/>
            </p:custDataLst>
          </p:nvPr>
        </p:nvSpPr>
        <p:spPr>
          <a:xfrm>
            <a:off x="107430" y="7810686"/>
            <a:ext cx="3864312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crescente coleta, processamento e análise de dados pessoais por novas tecnologias intensifica as preocupações com a privacidade e a segurança. Para enfrentar esses desafios, é crucial a efetividade da aplicação da LGPD e a conscientização pública. Isto posto, é preciso que a sociedade evolua em conjunto com as tecnologias, a fim de assegurar os direitos fundamentais dos indivíduos, garantindo-lhes a privacidade e a segurança preservadas no cenário digital global.</a:t>
            </a:r>
            <a:endParaRPr kumimoji="0"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16266A3-7853-B87E-2D60-9A2526B3B9AC}"/>
              </a:ext>
            </a:extLst>
          </p:cNvPr>
          <p:cNvSpPr/>
          <p:nvPr/>
        </p:nvSpPr>
        <p:spPr>
          <a:xfrm>
            <a:off x="3956689" y="10095895"/>
            <a:ext cx="3551884" cy="5470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3A83025-C852-4200-194E-59F77F773C97}"/>
              </a:ext>
            </a:extLst>
          </p:cNvPr>
          <p:cNvSpPr txBox="1"/>
          <p:nvPr/>
        </p:nvSpPr>
        <p:spPr>
          <a:xfrm>
            <a:off x="3935124" y="10032877"/>
            <a:ext cx="35243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&lt;https://repositorio.pgsscogna.com.br/</a:t>
            </a:r>
            <a:r>
              <a:rPr lang="pt-BR" sz="13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bitstream</a:t>
            </a:r>
            <a:r>
              <a:rPr lang="pt-BR" sz="1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/123456789/66530/1/SHIRLEY_CASSIANO.pdf&gt;. Acesso em: 30 jul. 2024.</a:t>
            </a: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2873770698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599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DejaVu Sans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Tenório Nonato</cp:lastModifiedBy>
  <cp:revision>43</cp:revision>
  <dcterms:created xsi:type="dcterms:W3CDTF">2015-12-02T19:07:00Z</dcterms:created>
  <dcterms:modified xsi:type="dcterms:W3CDTF">2024-07-31T16:35:52Z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