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80700"/>
  <p:notesSz cx="7556500" cy="10680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1017"/>
            <a:ext cx="6423025" cy="2242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1192"/>
            <a:ext cx="5289550" cy="2670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6561"/>
            <a:ext cx="3287077" cy="70492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6561"/>
            <a:ext cx="3287077" cy="70492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899" y="0"/>
            <a:ext cx="7539425" cy="10677524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269874" y="1280768"/>
            <a:ext cx="7019925" cy="717550"/>
          </a:xfrm>
          <a:custGeom>
            <a:avLst/>
            <a:gdLst/>
            <a:ahLst/>
            <a:cxnLst/>
            <a:rect l="l" t="t" r="r" b="b"/>
            <a:pathLst>
              <a:path w="7019925" h="717550">
                <a:moveTo>
                  <a:pt x="7017841" y="717410"/>
                </a:moveTo>
                <a:lnTo>
                  <a:pt x="2083" y="717410"/>
                </a:lnTo>
                <a:lnTo>
                  <a:pt x="0" y="715327"/>
                </a:lnTo>
                <a:lnTo>
                  <a:pt x="0" y="2095"/>
                </a:lnTo>
                <a:lnTo>
                  <a:pt x="2095" y="0"/>
                </a:lnTo>
                <a:lnTo>
                  <a:pt x="7017829" y="0"/>
                </a:lnTo>
                <a:lnTo>
                  <a:pt x="7019925" y="2095"/>
                </a:lnTo>
                <a:lnTo>
                  <a:pt x="7019925" y="4762"/>
                </a:lnTo>
                <a:lnTo>
                  <a:pt x="4762" y="4762"/>
                </a:lnTo>
                <a:lnTo>
                  <a:pt x="4762" y="9525"/>
                </a:lnTo>
                <a:lnTo>
                  <a:pt x="9525" y="9525"/>
                </a:lnTo>
                <a:lnTo>
                  <a:pt x="9525" y="707898"/>
                </a:lnTo>
                <a:lnTo>
                  <a:pt x="4762" y="707898"/>
                </a:lnTo>
                <a:lnTo>
                  <a:pt x="4762" y="712660"/>
                </a:lnTo>
                <a:lnTo>
                  <a:pt x="7019925" y="712660"/>
                </a:lnTo>
                <a:lnTo>
                  <a:pt x="7019925" y="715327"/>
                </a:lnTo>
                <a:lnTo>
                  <a:pt x="7017841" y="717410"/>
                </a:lnTo>
                <a:close/>
              </a:path>
              <a:path w="7019925" h="717550">
                <a:moveTo>
                  <a:pt x="9525" y="9525"/>
                </a:moveTo>
                <a:lnTo>
                  <a:pt x="4762" y="9525"/>
                </a:lnTo>
                <a:lnTo>
                  <a:pt x="4762" y="4762"/>
                </a:lnTo>
                <a:lnTo>
                  <a:pt x="9525" y="4762"/>
                </a:lnTo>
                <a:lnTo>
                  <a:pt x="9525" y="9525"/>
                </a:lnTo>
                <a:close/>
              </a:path>
              <a:path w="7019925" h="717550">
                <a:moveTo>
                  <a:pt x="7010400" y="9525"/>
                </a:moveTo>
                <a:lnTo>
                  <a:pt x="9525" y="9525"/>
                </a:lnTo>
                <a:lnTo>
                  <a:pt x="9525" y="4762"/>
                </a:lnTo>
                <a:lnTo>
                  <a:pt x="7010400" y="4762"/>
                </a:lnTo>
                <a:lnTo>
                  <a:pt x="7010400" y="9525"/>
                </a:lnTo>
                <a:close/>
              </a:path>
              <a:path w="7019925" h="717550">
                <a:moveTo>
                  <a:pt x="7015162" y="712660"/>
                </a:moveTo>
                <a:lnTo>
                  <a:pt x="7010400" y="712660"/>
                </a:lnTo>
                <a:lnTo>
                  <a:pt x="7010400" y="4762"/>
                </a:lnTo>
                <a:lnTo>
                  <a:pt x="7015162" y="4762"/>
                </a:lnTo>
                <a:lnTo>
                  <a:pt x="7015162" y="9525"/>
                </a:lnTo>
                <a:lnTo>
                  <a:pt x="7019925" y="9525"/>
                </a:lnTo>
                <a:lnTo>
                  <a:pt x="7019925" y="707898"/>
                </a:lnTo>
                <a:lnTo>
                  <a:pt x="7015162" y="707898"/>
                </a:lnTo>
                <a:lnTo>
                  <a:pt x="7015162" y="712660"/>
                </a:lnTo>
                <a:close/>
              </a:path>
              <a:path w="7019925" h="717550">
                <a:moveTo>
                  <a:pt x="7019925" y="9525"/>
                </a:moveTo>
                <a:lnTo>
                  <a:pt x="7015162" y="9525"/>
                </a:lnTo>
                <a:lnTo>
                  <a:pt x="7015162" y="4762"/>
                </a:lnTo>
                <a:lnTo>
                  <a:pt x="7019925" y="4762"/>
                </a:lnTo>
                <a:lnTo>
                  <a:pt x="7019925" y="9525"/>
                </a:lnTo>
                <a:close/>
              </a:path>
              <a:path w="7019925" h="717550">
                <a:moveTo>
                  <a:pt x="9525" y="712660"/>
                </a:moveTo>
                <a:lnTo>
                  <a:pt x="4762" y="712660"/>
                </a:lnTo>
                <a:lnTo>
                  <a:pt x="4762" y="707898"/>
                </a:lnTo>
                <a:lnTo>
                  <a:pt x="9525" y="707898"/>
                </a:lnTo>
                <a:lnTo>
                  <a:pt x="9525" y="712660"/>
                </a:lnTo>
                <a:close/>
              </a:path>
              <a:path w="7019925" h="717550">
                <a:moveTo>
                  <a:pt x="7010400" y="712660"/>
                </a:moveTo>
                <a:lnTo>
                  <a:pt x="9525" y="712660"/>
                </a:lnTo>
                <a:lnTo>
                  <a:pt x="9525" y="707898"/>
                </a:lnTo>
                <a:lnTo>
                  <a:pt x="7010400" y="707898"/>
                </a:lnTo>
                <a:lnTo>
                  <a:pt x="7010400" y="712660"/>
                </a:lnTo>
                <a:close/>
              </a:path>
              <a:path w="7019925" h="717550">
                <a:moveTo>
                  <a:pt x="7019925" y="712660"/>
                </a:moveTo>
                <a:lnTo>
                  <a:pt x="7015162" y="712660"/>
                </a:lnTo>
                <a:lnTo>
                  <a:pt x="7015162" y="707898"/>
                </a:lnTo>
                <a:lnTo>
                  <a:pt x="7019925" y="707898"/>
                </a:lnTo>
                <a:lnTo>
                  <a:pt x="7019925" y="7126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93688" y="117475"/>
            <a:ext cx="3000374" cy="1199970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734852" y="4076238"/>
            <a:ext cx="0" cy="1170305"/>
          </a:xfrm>
          <a:custGeom>
            <a:avLst/>
            <a:gdLst/>
            <a:ahLst/>
            <a:cxnLst/>
            <a:rect l="l" t="t" r="r" b="b"/>
            <a:pathLst>
              <a:path w="0" h="1170304">
                <a:moveTo>
                  <a:pt x="0" y="0"/>
                </a:moveTo>
                <a:lnTo>
                  <a:pt x="0" y="1170055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3717466" y="8072518"/>
            <a:ext cx="12700" cy="1378585"/>
          </a:xfrm>
          <a:custGeom>
            <a:avLst/>
            <a:gdLst/>
            <a:ahLst/>
            <a:cxnLst/>
            <a:rect l="l" t="t" r="r" b="b"/>
            <a:pathLst>
              <a:path w="12700" h="1378584">
                <a:moveTo>
                  <a:pt x="0" y="0"/>
                </a:moveTo>
                <a:lnTo>
                  <a:pt x="12612" y="1378142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0853" y="7268292"/>
            <a:ext cx="6582471" cy="340923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228"/>
            <a:ext cx="6800850" cy="17089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6561"/>
            <a:ext cx="6800850" cy="70492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33051"/>
            <a:ext cx="2418080" cy="534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33051"/>
            <a:ext cx="1737995" cy="534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0680" y="9933051"/>
            <a:ext cx="1737995" cy="534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mailto:lauromarinhomn@gmail.com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57174" y="1280831"/>
            <a:ext cx="6974205" cy="2512060"/>
          </a:xfrm>
          <a:prstGeom prst="rect">
            <a:avLst/>
          </a:prstGeom>
        </p:spPr>
        <p:txBody>
          <a:bodyPr wrap="square" lIns="0" tIns="29845" rIns="0" bIns="0" rtlCol="0" vert="horz">
            <a:spAutoFit/>
          </a:bodyPr>
          <a:lstStyle/>
          <a:p>
            <a:pPr algn="ctr" marL="391160" marR="311785">
              <a:lnSpc>
                <a:spcPts val="2330"/>
              </a:lnSpc>
              <a:spcBef>
                <a:spcPts val="235"/>
              </a:spcBef>
            </a:pPr>
            <a:r>
              <a:rPr dirty="0" sz="2000" b="1">
                <a:latin typeface="Arial"/>
                <a:cs typeface="Arial"/>
              </a:rPr>
              <a:t>REFLEXOS</a:t>
            </a:r>
            <a:r>
              <a:rPr dirty="0" sz="2000" spc="-8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DA</a:t>
            </a:r>
            <a:r>
              <a:rPr dirty="0" sz="2000" spc="-85" b="1">
                <a:latin typeface="Arial"/>
                <a:cs typeface="Arial"/>
              </a:rPr>
              <a:t> </a:t>
            </a:r>
            <a:r>
              <a:rPr dirty="0" sz="2000" spc="-10" b="1">
                <a:latin typeface="Arial"/>
                <a:cs typeface="Arial"/>
              </a:rPr>
              <a:t>CENTRALIDADE</a:t>
            </a:r>
            <a:r>
              <a:rPr dirty="0" sz="2000" spc="-8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DO</a:t>
            </a:r>
            <a:r>
              <a:rPr dirty="0" sz="2000" spc="-8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TRABALHO</a:t>
            </a:r>
            <a:r>
              <a:rPr dirty="0" sz="2000" spc="-85" b="1">
                <a:latin typeface="Arial"/>
                <a:cs typeface="Arial"/>
              </a:rPr>
              <a:t> </a:t>
            </a:r>
            <a:r>
              <a:rPr dirty="0" sz="2000" spc="-25" b="1">
                <a:latin typeface="Arial"/>
                <a:cs typeface="Arial"/>
              </a:rPr>
              <a:t>NA </a:t>
            </a:r>
            <a:r>
              <a:rPr dirty="0" sz="2000" b="1">
                <a:latin typeface="Arial"/>
                <a:cs typeface="Arial"/>
              </a:rPr>
              <a:t>LUTA</a:t>
            </a:r>
            <a:r>
              <a:rPr dirty="0" sz="2000" spc="-8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PELOS</a:t>
            </a:r>
            <a:r>
              <a:rPr dirty="0" sz="2000" spc="-8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DIREITOS</a:t>
            </a:r>
            <a:r>
              <a:rPr dirty="0" sz="2000" spc="-80" b="1">
                <a:latin typeface="Arial"/>
                <a:cs typeface="Arial"/>
              </a:rPr>
              <a:t> </a:t>
            </a:r>
            <a:r>
              <a:rPr dirty="0" sz="2000" spc="-10" b="1">
                <a:latin typeface="Arial"/>
                <a:cs typeface="Arial"/>
              </a:rPr>
              <a:t>HUMANOS</a:t>
            </a:r>
            <a:endParaRPr sz="2000">
              <a:latin typeface="Arial"/>
              <a:cs typeface="Arial"/>
            </a:endParaRPr>
          </a:p>
          <a:p>
            <a:pPr algn="ctr" marL="111760">
              <a:lnSpc>
                <a:spcPct val="100000"/>
              </a:lnSpc>
              <a:spcBef>
                <a:spcPts val="575"/>
              </a:spcBef>
            </a:pPr>
            <a:r>
              <a:rPr dirty="0" sz="1400" spc="80">
                <a:latin typeface="Times New Roman"/>
                <a:cs typeface="Times New Roman"/>
              </a:rPr>
              <a:t>Lauro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Marinho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Maia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Neto,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125">
                <a:latin typeface="Times New Roman"/>
                <a:cs typeface="Times New Roman"/>
              </a:rPr>
              <a:t>UFRN,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  <a:hlinkClick r:id="rId2"/>
              </a:rPr>
              <a:t>lauromarinhomn@gmail.com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720"/>
              </a:lnSpc>
              <a:spcBef>
                <a:spcPts val="894"/>
              </a:spcBef>
            </a:pPr>
            <a:r>
              <a:rPr dirty="0" sz="1450" spc="40" b="1">
                <a:latin typeface="Times New Roman"/>
                <a:cs typeface="Times New Roman"/>
              </a:rPr>
              <a:t>INTRODUÇÃO</a:t>
            </a:r>
            <a:endParaRPr sz="1450">
              <a:latin typeface="Times New Roman"/>
              <a:cs typeface="Times New Roman"/>
            </a:endParaRPr>
          </a:p>
          <a:p>
            <a:pPr algn="just" marL="12700" marR="5080">
              <a:lnSpc>
                <a:spcPts val="1650"/>
              </a:lnSpc>
              <a:spcBef>
                <a:spcPts val="60"/>
              </a:spcBef>
            </a:pPr>
            <a:r>
              <a:rPr dirty="0" sz="1400" spc="55">
                <a:latin typeface="Times New Roman"/>
                <a:cs typeface="Times New Roman"/>
              </a:rPr>
              <a:t>Partindo</a:t>
            </a:r>
            <a:r>
              <a:rPr dirty="0" sz="1400" spc="37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da</a:t>
            </a:r>
            <a:r>
              <a:rPr dirty="0" sz="1400" spc="3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assunção</a:t>
            </a:r>
            <a:r>
              <a:rPr dirty="0" sz="1400" spc="3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3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que</a:t>
            </a:r>
            <a:r>
              <a:rPr dirty="0" sz="1400" spc="37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3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teoria</a:t>
            </a:r>
            <a:r>
              <a:rPr dirty="0" sz="1400" spc="3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crítica</a:t>
            </a:r>
            <a:r>
              <a:rPr dirty="0" sz="1400" spc="3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3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Direitos</a:t>
            </a:r>
            <a:r>
              <a:rPr dirty="0" sz="1400" spc="37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Humanos</a:t>
            </a:r>
            <a:r>
              <a:rPr dirty="0" sz="1400" spc="3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37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Herrera</a:t>
            </a:r>
            <a:r>
              <a:rPr dirty="0" sz="1400" spc="3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Flores</a:t>
            </a:r>
            <a:r>
              <a:rPr dirty="0" sz="1400" spc="370">
                <a:latin typeface="Times New Roman"/>
                <a:cs typeface="Times New Roman"/>
              </a:rPr>
              <a:t> </a:t>
            </a:r>
            <a:r>
              <a:rPr dirty="0" sz="1400" spc="-50">
                <a:latin typeface="Times New Roman"/>
                <a:cs typeface="Times New Roman"/>
              </a:rPr>
              <a:t>é </a:t>
            </a:r>
            <a:r>
              <a:rPr dirty="0" sz="1400" spc="65">
                <a:latin typeface="Times New Roman"/>
                <a:cs typeface="Times New Roman"/>
              </a:rPr>
              <a:t>ponto</a:t>
            </a:r>
            <a:r>
              <a:rPr dirty="0" sz="1400" spc="18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180">
                <a:latin typeface="Times New Roman"/>
                <a:cs typeface="Times New Roman"/>
              </a:rPr>
              <a:t>  </a:t>
            </a:r>
            <a:r>
              <a:rPr dirty="0" sz="1400" spc="55">
                <a:latin typeface="Times New Roman"/>
                <a:cs typeface="Times New Roman"/>
              </a:rPr>
              <a:t>partida</a:t>
            </a:r>
            <a:r>
              <a:rPr dirty="0" sz="1400" spc="180">
                <a:latin typeface="Times New Roman"/>
                <a:cs typeface="Times New Roman"/>
              </a:rPr>
              <a:t>  </a:t>
            </a:r>
            <a:r>
              <a:rPr dirty="0" sz="1400" spc="65">
                <a:latin typeface="Times New Roman"/>
                <a:cs typeface="Times New Roman"/>
              </a:rPr>
              <a:t>para</a:t>
            </a:r>
            <a:r>
              <a:rPr dirty="0" sz="1400" spc="185">
                <a:latin typeface="Times New Roman"/>
                <a:cs typeface="Times New Roman"/>
              </a:rPr>
              <a:t>  </a:t>
            </a:r>
            <a:r>
              <a:rPr dirty="0" sz="1400" spc="60">
                <a:latin typeface="Times New Roman"/>
                <a:cs typeface="Times New Roman"/>
              </a:rPr>
              <a:t>uma</a:t>
            </a:r>
            <a:r>
              <a:rPr dirty="0" sz="1400" spc="18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teoria</a:t>
            </a:r>
            <a:r>
              <a:rPr dirty="0" sz="1400" spc="18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política</a:t>
            </a:r>
            <a:r>
              <a:rPr dirty="0" sz="1400" spc="18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crítica</a:t>
            </a:r>
            <a:r>
              <a:rPr dirty="0" sz="1400" spc="18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capaz</a:t>
            </a:r>
            <a:r>
              <a:rPr dirty="0" sz="1400" spc="18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18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diagnosticar</a:t>
            </a:r>
            <a:r>
              <a:rPr dirty="0" sz="1400" spc="185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potenciais </a:t>
            </a:r>
            <a:r>
              <a:rPr dirty="0" sz="1400" spc="10">
                <a:latin typeface="Times New Roman"/>
                <a:cs typeface="Times New Roman"/>
              </a:rPr>
              <a:t>emancipatórios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inscritos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nas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práticas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políticas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disponíveis,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essa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pesquisa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objetiva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arquitetar </a:t>
            </a:r>
            <a:r>
              <a:rPr dirty="0" sz="1400" spc="55">
                <a:latin typeface="Times New Roman"/>
                <a:cs typeface="Times New Roman"/>
              </a:rPr>
              <a:t>um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diálogo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entre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obras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Herrera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Flores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Paulo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Freire,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sob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hipótese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que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há,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nesta </a:t>
            </a:r>
            <a:r>
              <a:rPr dirty="0" sz="1400">
                <a:latin typeface="Times New Roman"/>
                <a:cs typeface="Times New Roman"/>
              </a:rPr>
              <a:t>articulação,</a:t>
            </a:r>
            <a:r>
              <a:rPr dirty="0" sz="1400" spc="48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o</a:t>
            </a:r>
            <a:r>
              <a:rPr dirty="0" sz="1400" spc="4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subsídio</a:t>
            </a:r>
            <a:r>
              <a:rPr dirty="0" sz="1400" spc="484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para</a:t>
            </a:r>
            <a:r>
              <a:rPr dirty="0" sz="1400" spc="49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uma</a:t>
            </a:r>
            <a:r>
              <a:rPr dirty="0" sz="1400" spc="4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defesa</a:t>
            </a:r>
            <a:r>
              <a:rPr dirty="0" sz="1400" spc="484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do</a:t>
            </a:r>
            <a:r>
              <a:rPr dirty="0" sz="1400" spc="4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desenvolvimento</a:t>
            </a:r>
            <a:r>
              <a:rPr dirty="0" sz="1400" spc="48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emancipatório</a:t>
            </a:r>
            <a:r>
              <a:rPr dirty="0" sz="1400" spc="49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do</a:t>
            </a:r>
            <a:r>
              <a:rPr dirty="0" sz="1400" spc="4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homem </a:t>
            </a:r>
            <a:r>
              <a:rPr dirty="0" sz="1400">
                <a:latin typeface="Times New Roman"/>
                <a:cs typeface="Times New Roman"/>
              </a:rPr>
              <a:t>como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direito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humano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ontológico.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922236" y="7750359"/>
            <a:ext cx="149669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10" b="1">
                <a:latin typeface="Times New Roman"/>
                <a:cs typeface="Times New Roman"/>
              </a:rPr>
              <a:t>REFERÊNCIAS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922236" y="7998009"/>
            <a:ext cx="1515745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04240" algn="l"/>
              </a:tabLst>
            </a:pPr>
            <a:r>
              <a:rPr dirty="0" sz="1300" spc="50">
                <a:latin typeface="Times New Roman"/>
                <a:cs typeface="Times New Roman"/>
              </a:rPr>
              <a:t>FLORES,</a:t>
            </a:r>
            <a:r>
              <a:rPr dirty="0" sz="1300">
                <a:latin typeface="Times New Roman"/>
                <a:cs typeface="Times New Roman"/>
              </a:rPr>
              <a:t>	</a:t>
            </a:r>
            <a:r>
              <a:rPr dirty="0" sz="1300" spc="35">
                <a:latin typeface="Times New Roman"/>
                <a:cs typeface="Times New Roman"/>
              </a:rPr>
              <a:t>Herrera.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583753" y="7998009"/>
            <a:ext cx="1553210" cy="22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2260" algn="l"/>
                <a:tab pos="1311275" algn="l"/>
              </a:tabLst>
            </a:pPr>
            <a:r>
              <a:rPr dirty="0" sz="1300" spc="-50" b="1">
                <a:latin typeface="Times New Roman"/>
                <a:cs typeface="Times New Roman"/>
              </a:rPr>
              <a:t>A</a:t>
            </a:r>
            <a:r>
              <a:rPr dirty="0" sz="1300" b="1">
                <a:latin typeface="Times New Roman"/>
                <a:cs typeface="Times New Roman"/>
              </a:rPr>
              <a:t>	</a:t>
            </a:r>
            <a:r>
              <a:rPr dirty="0" sz="1300" spc="-10" b="1">
                <a:latin typeface="Times New Roman"/>
                <a:cs typeface="Times New Roman"/>
              </a:rPr>
              <a:t>(re)invenção</a:t>
            </a:r>
            <a:r>
              <a:rPr dirty="0" sz="1300" b="1">
                <a:latin typeface="Times New Roman"/>
                <a:cs typeface="Times New Roman"/>
              </a:rPr>
              <a:t>	</a:t>
            </a:r>
            <a:r>
              <a:rPr dirty="0" sz="1300" spc="-25" b="1">
                <a:latin typeface="Times New Roman"/>
                <a:cs typeface="Times New Roman"/>
              </a:rPr>
              <a:t>dos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922236" y="8188509"/>
            <a:ext cx="3214370" cy="795020"/>
          </a:xfrm>
          <a:prstGeom prst="rect">
            <a:avLst/>
          </a:prstGeom>
        </p:spPr>
        <p:txBody>
          <a:bodyPr wrap="square" lIns="0" tIns="25400" rIns="0" bIns="0" rtlCol="0" vert="horz">
            <a:spAutoFit/>
          </a:bodyPr>
          <a:lstStyle/>
          <a:p>
            <a:pPr marL="12700" marR="5080">
              <a:lnSpc>
                <a:spcPts val="1500"/>
              </a:lnSpc>
              <a:spcBef>
                <a:spcPts val="200"/>
              </a:spcBef>
            </a:pPr>
            <a:r>
              <a:rPr dirty="0" sz="1300" b="1">
                <a:latin typeface="Times New Roman"/>
                <a:cs typeface="Times New Roman"/>
              </a:rPr>
              <a:t>direitos</a:t>
            </a:r>
            <a:r>
              <a:rPr dirty="0" sz="1300" spc="100" b="1">
                <a:latin typeface="Times New Roman"/>
                <a:cs typeface="Times New Roman"/>
              </a:rPr>
              <a:t>  </a:t>
            </a:r>
            <a:r>
              <a:rPr dirty="0" sz="1300" spc="-10" b="1">
                <a:latin typeface="Times New Roman"/>
                <a:cs typeface="Times New Roman"/>
              </a:rPr>
              <a:t>humanos</a:t>
            </a:r>
            <a:r>
              <a:rPr dirty="0" sz="1300" spc="-10">
                <a:latin typeface="Times New Roman"/>
                <a:cs typeface="Times New Roman"/>
              </a:rPr>
              <a:t>.</a:t>
            </a:r>
            <a:r>
              <a:rPr dirty="0" sz="1300" spc="100">
                <a:latin typeface="Times New Roman"/>
                <a:cs typeface="Times New Roman"/>
              </a:rPr>
              <a:t>  </a:t>
            </a:r>
            <a:r>
              <a:rPr dirty="0" sz="1300">
                <a:latin typeface="Times New Roman"/>
                <a:cs typeface="Times New Roman"/>
              </a:rPr>
              <a:t>Florianópolis:</a:t>
            </a:r>
            <a:r>
              <a:rPr dirty="0" sz="1300" spc="100">
                <a:latin typeface="Times New Roman"/>
                <a:cs typeface="Times New Roman"/>
              </a:rPr>
              <a:t>  </a:t>
            </a:r>
            <a:r>
              <a:rPr dirty="0" sz="1300" spc="50">
                <a:latin typeface="Times New Roman"/>
                <a:cs typeface="Times New Roman"/>
              </a:rPr>
              <a:t>Fundação </a:t>
            </a:r>
            <a:r>
              <a:rPr dirty="0" sz="1300">
                <a:latin typeface="Times New Roman"/>
                <a:cs typeface="Times New Roman"/>
              </a:rPr>
              <a:t>Boiteux,</a:t>
            </a:r>
            <a:r>
              <a:rPr dirty="0" sz="1300" spc="175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2009.</a:t>
            </a:r>
            <a:endParaRPr sz="1300">
              <a:latin typeface="Times New Roman"/>
              <a:cs typeface="Times New Roman"/>
            </a:endParaRPr>
          </a:p>
          <a:p>
            <a:pPr marL="12700" marR="5080">
              <a:lnSpc>
                <a:spcPts val="1500"/>
              </a:lnSpc>
            </a:pPr>
            <a:r>
              <a:rPr dirty="0" sz="1300" spc="85">
                <a:latin typeface="Times New Roman"/>
                <a:cs typeface="Times New Roman"/>
              </a:rPr>
              <a:t>FREIRE,</a:t>
            </a:r>
            <a:r>
              <a:rPr dirty="0" sz="1300" spc="39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Paulo.</a:t>
            </a:r>
            <a:r>
              <a:rPr dirty="0" sz="1300" spc="390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Pedagogia</a:t>
            </a:r>
            <a:r>
              <a:rPr dirty="0" sz="1300" spc="395" b="1">
                <a:latin typeface="Times New Roman"/>
                <a:cs typeface="Times New Roman"/>
              </a:rPr>
              <a:t> </a:t>
            </a:r>
            <a:r>
              <a:rPr dirty="0" sz="1300" b="1">
                <a:latin typeface="Times New Roman"/>
                <a:cs typeface="Times New Roman"/>
              </a:rPr>
              <a:t>da</a:t>
            </a:r>
            <a:r>
              <a:rPr dirty="0" sz="1300" spc="390" b="1">
                <a:latin typeface="Times New Roman"/>
                <a:cs typeface="Times New Roman"/>
              </a:rPr>
              <a:t> </a:t>
            </a:r>
            <a:r>
              <a:rPr dirty="0" sz="1300" spc="-20" b="1">
                <a:latin typeface="Times New Roman"/>
                <a:cs typeface="Times New Roman"/>
              </a:rPr>
              <a:t>Autonomia</a:t>
            </a:r>
            <a:r>
              <a:rPr dirty="0" sz="1300" spc="-20">
                <a:latin typeface="Times New Roman"/>
                <a:cs typeface="Times New Roman"/>
              </a:rPr>
              <a:t>. </a:t>
            </a:r>
            <a:r>
              <a:rPr dirty="0" sz="1300" spc="60">
                <a:latin typeface="Times New Roman"/>
                <a:cs typeface="Times New Roman"/>
              </a:rPr>
              <a:t>Rio</a:t>
            </a:r>
            <a:r>
              <a:rPr dirty="0" sz="1300" spc="11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de</a:t>
            </a:r>
            <a:r>
              <a:rPr dirty="0" sz="1300" spc="11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Janeiro:</a:t>
            </a:r>
            <a:r>
              <a:rPr dirty="0" sz="1300" spc="114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Paz</a:t>
            </a:r>
            <a:r>
              <a:rPr dirty="0" sz="1300" spc="110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e</a:t>
            </a:r>
            <a:r>
              <a:rPr dirty="0" sz="1300" spc="114">
                <a:latin typeface="Times New Roman"/>
                <a:cs typeface="Times New Roman"/>
              </a:rPr>
              <a:t> </a:t>
            </a:r>
            <a:r>
              <a:rPr dirty="0" sz="1300">
                <a:latin typeface="Times New Roman"/>
                <a:cs typeface="Times New Roman"/>
              </a:rPr>
              <a:t>Terra,</a:t>
            </a:r>
            <a:r>
              <a:rPr dirty="0" sz="1300" spc="110">
                <a:latin typeface="Times New Roman"/>
                <a:cs typeface="Times New Roman"/>
              </a:rPr>
              <a:t> </a:t>
            </a:r>
            <a:r>
              <a:rPr dirty="0" sz="1300" spc="-10">
                <a:latin typeface="Times New Roman"/>
                <a:cs typeface="Times New Roman"/>
              </a:rPr>
              <a:t>2021.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57174" y="3866076"/>
            <a:ext cx="3270250" cy="87884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ts val="1720"/>
              </a:lnSpc>
              <a:spcBef>
                <a:spcPts val="140"/>
              </a:spcBef>
            </a:pPr>
            <a:r>
              <a:rPr dirty="0" sz="1450" spc="40" b="1">
                <a:latin typeface="Times New Roman"/>
                <a:cs typeface="Times New Roman"/>
              </a:rPr>
              <a:t>OBJETIVOS</a:t>
            </a:r>
            <a:endParaRPr sz="1450">
              <a:latin typeface="Times New Roman"/>
              <a:cs typeface="Times New Roman"/>
            </a:endParaRPr>
          </a:p>
          <a:p>
            <a:pPr algn="just" marL="12700" marR="5080">
              <a:lnSpc>
                <a:spcPts val="1650"/>
              </a:lnSpc>
              <a:spcBef>
                <a:spcPts val="60"/>
              </a:spcBef>
            </a:pPr>
            <a:r>
              <a:rPr dirty="0" sz="1400">
                <a:latin typeface="Times New Roman"/>
                <a:cs typeface="Times New Roman"/>
              </a:rPr>
              <a:t>Identificar</a:t>
            </a:r>
            <a:r>
              <a:rPr dirty="0" sz="1400" spc="4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4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conexões</a:t>
            </a:r>
            <a:r>
              <a:rPr dirty="0" sz="1400" spc="4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entre</a:t>
            </a:r>
            <a:r>
              <a:rPr dirty="0" sz="1400" spc="4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44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ontologia </a:t>
            </a:r>
            <a:r>
              <a:rPr dirty="0" sz="1400" spc="65">
                <a:latin typeface="Times New Roman"/>
                <a:cs typeface="Times New Roman"/>
              </a:rPr>
              <a:t>do</a:t>
            </a:r>
            <a:r>
              <a:rPr dirty="0" sz="1400" spc="4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ser</a:t>
            </a:r>
            <a:r>
              <a:rPr dirty="0" sz="1400" spc="4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social</a:t>
            </a:r>
            <a:r>
              <a:rPr dirty="0" sz="1400" spc="44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na</a:t>
            </a:r>
            <a:r>
              <a:rPr dirty="0" sz="1400" spc="4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pedagogia</a:t>
            </a:r>
            <a:r>
              <a:rPr dirty="0" sz="1400" spc="4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freiriana</a:t>
            </a:r>
            <a:r>
              <a:rPr dirty="0" sz="1400" spc="4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44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o </a:t>
            </a:r>
            <a:r>
              <a:rPr dirty="0" sz="1400">
                <a:latin typeface="Times New Roman"/>
                <a:cs typeface="Times New Roman"/>
              </a:rPr>
              <a:t>campo</a:t>
            </a:r>
            <a:r>
              <a:rPr dirty="0" sz="1400" spc="42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do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possível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na</a:t>
            </a:r>
            <a:r>
              <a:rPr dirty="0" sz="1400" spc="4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luta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pela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garantia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57174" y="4715705"/>
            <a:ext cx="327025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4025" algn="l"/>
                <a:tab pos="1197610" algn="l"/>
                <a:tab pos="2070735" algn="l"/>
                <a:tab pos="2434590" algn="l"/>
              </a:tabLst>
            </a:pPr>
            <a:r>
              <a:rPr dirty="0" sz="1400" spc="-25">
                <a:latin typeface="Times New Roman"/>
                <a:cs typeface="Times New Roman"/>
              </a:rPr>
              <a:t>dos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direitos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40">
                <a:latin typeface="Times New Roman"/>
                <a:cs typeface="Times New Roman"/>
              </a:rPr>
              <a:t>humanos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45">
                <a:latin typeface="Times New Roman"/>
                <a:cs typeface="Times New Roman"/>
              </a:rPr>
              <a:t>na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reinvenção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57174" y="4925255"/>
            <a:ext cx="228981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sistemática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Herrera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Flores.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257174" y="7754835"/>
            <a:ext cx="3268345" cy="45974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ts val="1720"/>
              </a:lnSpc>
              <a:spcBef>
                <a:spcPts val="140"/>
              </a:spcBef>
            </a:pPr>
            <a:r>
              <a:rPr dirty="0" sz="1450" spc="55" b="1">
                <a:latin typeface="Times New Roman"/>
                <a:cs typeface="Times New Roman"/>
              </a:rPr>
              <a:t>CONCLUSÃO</a:t>
            </a: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ts val="1660"/>
              </a:lnSpc>
            </a:pPr>
            <a:r>
              <a:rPr dirty="0" sz="1400">
                <a:latin typeface="Times New Roman"/>
                <a:cs typeface="Times New Roman"/>
              </a:rPr>
              <a:t>Conclui-se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que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reinvenção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43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Flores</a:t>
            </a:r>
            <a:r>
              <a:rPr dirty="0" sz="1400" spc="434">
                <a:latin typeface="Times New Roman"/>
                <a:cs typeface="Times New Roman"/>
              </a:rPr>
              <a:t> </a:t>
            </a:r>
            <a:r>
              <a:rPr dirty="0" sz="1400" spc="-50">
                <a:latin typeface="Times New Roman"/>
                <a:cs typeface="Times New Roman"/>
              </a:rPr>
              <a:t>é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257174" y="8185366"/>
            <a:ext cx="326834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50290" algn="l"/>
                <a:tab pos="1567180" algn="l"/>
                <a:tab pos="1857375" algn="l"/>
                <a:tab pos="2606675" algn="l"/>
              </a:tabLst>
            </a:pPr>
            <a:r>
              <a:rPr dirty="0" sz="1400" spc="-10">
                <a:latin typeface="Times New Roman"/>
                <a:cs typeface="Times New Roman"/>
              </a:rPr>
              <a:t>compatível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25">
                <a:latin typeface="Times New Roman"/>
                <a:cs typeface="Times New Roman"/>
              </a:rPr>
              <a:t>com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20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45">
                <a:latin typeface="Times New Roman"/>
                <a:cs typeface="Times New Roman"/>
              </a:rPr>
              <a:t>projeto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político-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257174" y="8394916"/>
            <a:ext cx="3268345" cy="448309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 marR="5080">
              <a:lnSpc>
                <a:spcPts val="1650"/>
              </a:lnSpc>
              <a:spcBef>
                <a:spcPts val="180"/>
              </a:spcBef>
            </a:pPr>
            <a:r>
              <a:rPr dirty="0" sz="1400">
                <a:latin typeface="Times New Roman"/>
                <a:cs typeface="Times New Roman"/>
              </a:rPr>
              <a:t>pedagógico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Freire: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(1)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o</a:t>
            </a:r>
            <a:r>
              <a:rPr dirty="0" sz="1400" spc="32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ter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direitos</a:t>
            </a:r>
            <a:r>
              <a:rPr dirty="0" sz="1400" spc="320">
                <a:latin typeface="Times New Roman"/>
                <a:cs typeface="Times New Roman"/>
              </a:rPr>
              <a:t> </a:t>
            </a:r>
            <a:r>
              <a:rPr dirty="0" sz="1400" spc="-60">
                <a:latin typeface="Times New Roman"/>
                <a:cs typeface="Times New Roman"/>
              </a:rPr>
              <a:t>é </a:t>
            </a:r>
            <a:r>
              <a:rPr dirty="0" sz="1400" spc="70">
                <a:latin typeface="Times New Roman"/>
                <a:cs typeface="Times New Roman"/>
              </a:rPr>
              <a:t>uma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condição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constitutiva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para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o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homem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257174" y="8814016"/>
            <a:ext cx="326834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17830" algn="l"/>
                <a:tab pos="1011555" algn="l"/>
                <a:tab pos="1276985" algn="l"/>
                <a:tab pos="1674495" algn="l"/>
                <a:tab pos="1960245" algn="l"/>
              </a:tabLst>
            </a:pPr>
            <a:r>
              <a:rPr dirty="0" sz="1400" spc="-25">
                <a:latin typeface="Times New Roman"/>
                <a:cs typeface="Times New Roman"/>
              </a:rPr>
              <a:t>ser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mais;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50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25">
                <a:latin typeface="Times New Roman"/>
                <a:cs typeface="Times New Roman"/>
              </a:rPr>
              <a:t>(2)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20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desenvolvimento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57174" y="9023566"/>
            <a:ext cx="3268345" cy="65786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algn="just" marL="12700" marR="5080">
              <a:lnSpc>
                <a:spcPts val="1650"/>
              </a:lnSpc>
              <a:spcBef>
                <a:spcPts val="180"/>
              </a:spcBef>
            </a:pPr>
            <a:r>
              <a:rPr dirty="0" sz="1400">
                <a:latin typeface="Times New Roman"/>
                <a:cs typeface="Times New Roman"/>
              </a:rPr>
              <a:t>histórico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do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homem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é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marcado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por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suas </a:t>
            </a:r>
            <a:r>
              <a:rPr dirty="0" sz="1400">
                <a:latin typeface="Times New Roman"/>
                <a:cs typeface="Times New Roman"/>
              </a:rPr>
              <a:t>relações</a:t>
            </a:r>
            <a:r>
              <a:rPr dirty="0" sz="1400" spc="22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dialéticas</a:t>
            </a:r>
            <a:r>
              <a:rPr dirty="0" sz="1400" spc="22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22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dialógicas</a:t>
            </a:r>
            <a:r>
              <a:rPr dirty="0" sz="1400" spc="220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consigo </a:t>
            </a:r>
            <a:r>
              <a:rPr dirty="0" sz="1400">
                <a:latin typeface="Times New Roman"/>
                <a:cs typeface="Times New Roman"/>
              </a:rPr>
              <a:t>mesmo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com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sua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comunidade.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946049" y="3866076"/>
            <a:ext cx="3285490" cy="66929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ts val="1720"/>
              </a:lnSpc>
              <a:spcBef>
                <a:spcPts val="140"/>
              </a:spcBef>
            </a:pPr>
            <a:r>
              <a:rPr dirty="0" sz="1450" spc="40" b="1">
                <a:latin typeface="Times New Roman"/>
                <a:cs typeface="Times New Roman"/>
              </a:rPr>
              <a:t>METODOLOGIA</a:t>
            </a: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ts val="1650"/>
              </a:lnSpc>
              <a:spcBef>
                <a:spcPts val="60"/>
              </a:spcBef>
            </a:pPr>
            <a:r>
              <a:rPr dirty="0" sz="1400" spc="55">
                <a:latin typeface="Times New Roman"/>
                <a:cs typeface="Times New Roman"/>
              </a:rPr>
              <a:t>Trata-</a:t>
            </a:r>
            <a:r>
              <a:rPr dirty="0" sz="1400">
                <a:latin typeface="Times New Roman"/>
                <a:cs typeface="Times New Roman"/>
              </a:rPr>
              <a:t>se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pesquisa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natureza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teórica</a:t>
            </a:r>
            <a:r>
              <a:rPr dirty="0" sz="1400" spc="295">
                <a:latin typeface="Times New Roman"/>
                <a:cs typeface="Times New Roman"/>
              </a:rPr>
              <a:t> </a:t>
            </a:r>
            <a:r>
              <a:rPr dirty="0" sz="1400" spc="-60">
                <a:latin typeface="Times New Roman"/>
                <a:cs typeface="Times New Roman"/>
              </a:rPr>
              <a:t>e </a:t>
            </a:r>
            <a:r>
              <a:rPr dirty="0" sz="1400">
                <a:latin typeface="Times New Roman"/>
                <a:cs typeface="Times New Roman"/>
              </a:rPr>
              <a:t>objetivo</a:t>
            </a:r>
            <a:r>
              <a:rPr dirty="0" sz="1400" spc="48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exploratório.</a:t>
            </a:r>
            <a:r>
              <a:rPr dirty="0" sz="1400" spc="484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Do</a:t>
            </a:r>
            <a:r>
              <a:rPr dirty="0" sz="1400" spc="484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ponto</a:t>
            </a:r>
            <a:r>
              <a:rPr dirty="0" sz="1400" spc="48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484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vista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946049" y="4506155"/>
            <a:ext cx="32854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99285" algn="l"/>
                <a:tab pos="2134870" algn="l"/>
                <a:tab pos="2625725" algn="l"/>
              </a:tabLst>
            </a:pPr>
            <a:r>
              <a:rPr dirty="0" sz="1400">
                <a:latin typeface="Times New Roman"/>
                <a:cs typeface="Times New Roman"/>
              </a:rPr>
              <a:t>técnico-</a:t>
            </a:r>
            <a:r>
              <a:rPr dirty="0" sz="1400" spc="-10">
                <a:latin typeface="Times New Roman"/>
                <a:cs typeface="Times New Roman"/>
              </a:rPr>
              <a:t>procedimental,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50">
                <a:latin typeface="Times New Roman"/>
                <a:cs typeface="Times New Roman"/>
              </a:rPr>
              <a:t>é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35">
                <a:latin typeface="Times New Roman"/>
                <a:cs typeface="Times New Roman"/>
              </a:rPr>
              <a:t>uma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pesquisa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3946049" y="4715705"/>
            <a:ext cx="3285490" cy="448309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2700" marR="5080">
              <a:lnSpc>
                <a:spcPts val="1650"/>
              </a:lnSpc>
              <a:spcBef>
                <a:spcPts val="180"/>
              </a:spcBef>
            </a:pPr>
            <a:r>
              <a:rPr dirty="0" sz="1400">
                <a:latin typeface="Times New Roman"/>
                <a:cs typeface="Times New Roman"/>
              </a:rPr>
              <a:t>bibliográfica.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O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método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abordagem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é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o </a:t>
            </a:r>
            <a:r>
              <a:rPr dirty="0" sz="1400" spc="-10">
                <a:latin typeface="Times New Roman"/>
                <a:cs typeface="Times New Roman"/>
              </a:rPr>
              <a:t>dedutivo.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257174" y="5325961"/>
            <a:ext cx="6974205" cy="2345690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>
              <a:lnSpc>
                <a:spcPts val="1720"/>
              </a:lnSpc>
              <a:spcBef>
                <a:spcPts val="140"/>
              </a:spcBef>
            </a:pPr>
            <a:r>
              <a:rPr dirty="0" sz="1450" spc="40" b="1">
                <a:latin typeface="Times New Roman"/>
                <a:cs typeface="Times New Roman"/>
              </a:rPr>
              <a:t>RESULTADOS</a:t>
            </a:r>
            <a:endParaRPr sz="1450">
              <a:latin typeface="Times New Roman"/>
              <a:cs typeface="Times New Roman"/>
            </a:endParaRPr>
          </a:p>
          <a:p>
            <a:pPr algn="just" marL="12700" marR="5080">
              <a:lnSpc>
                <a:spcPts val="1650"/>
              </a:lnSpc>
              <a:spcBef>
                <a:spcPts val="60"/>
              </a:spcBef>
            </a:pPr>
            <a:r>
              <a:rPr dirty="0" sz="1400" spc="60">
                <a:latin typeface="Times New Roman"/>
                <a:cs typeface="Times New Roman"/>
              </a:rPr>
              <a:t>A</a:t>
            </a:r>
            <a:r>
              <a:rPr dirty="0" sz="1400" spc="4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sistemática</a:t>
            </a:r>
            <a:r>
              <a:rPr dirty="0" sz="1400" spc="4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44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Herrera</a:t>
            </a:r>
            <a:r>
              <a:rPr dirty="0" sz="1400" spc="4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Flores</a:t>
            </a:r>
            <a:r>
              <a:rPr dirty="0" sz="1400" spc="4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(2009,</a:t>
            </a:r>
            <a:r>
              <a:rPr dirty="0" sz="1400" spc="4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p.</a:t>
            </a:r>
            <a:r>
              <a:rPr dirty="0" sz="1400" spc="4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27)</a:t>
            </a:r>
            <a:r>
              <a:rPr dirty="0" sz="1400" spc="4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sugere</a:t>
            </a:r>
            <a:r>
              <a:rPr dirty="0" sz="1400" spc="45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uma</a:t>
            </a:r>
            <a:r>
              <a:rPr dirty="0" sz="1400" spc="4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teoria</a:t>
            </a:r>
            <a:r>
              <a:rPr dirty="0" sz="1400" spc="4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relacional-material</a:t>
            </a:r>
            <a:r>
              <a:rPr dirty="0" sz="1400" spc="445">
                <a:latin typeface="Times New Roman"/>
                <a:cs typeface="Times New Roman"/>
              </a:rPr>
              <a:t> </a:t>
            </a:r>
            <a:r>
              <a:rPr dirty="0" sz="1400" spc="-25">
                <a:latin typeface="Times New Roman"/>
                <a:cs typeface="Times New Roman"/>
              </a:rPr>
              <a:t>de </a:t>
            </a:r>
            <a:r>
              <a:rPr dirty="0" sz="1400">
                <a:latin typeface="Times New Roman"/>
                <a:cs typeface="Times New Roman"/>
              </a:rPr>
              <a:t>direitos</a:t>
            </a:r>
            <a:r>
              <a:rPr dirty="0" sz="1400" spc="210">
                <a:latin typeface="Times New Roman"/>
                <a:cs typeface="Times New Roman"/>
              </a:rPr>
              <a:t>  </a:t>
            </a:r>
            <a:r>
              <a:rPr dirty="0" sz="1400" spc="45">
                <a:latin typeface="Times New Roman"/>
                <a:cs typeface="Times New Roman"/>
              </a:rPr>
              <a:t>humanos.</a:t>
            </a:r>
            <a:r>
              <a:rPr dirty="0" sz="1400" spc="210">
                <a:latin typeface="Times New Roman"/>
                <a:cs typeface="Times New Roman"/>
              </a:rPr>
              <a:t>  </a:t>
            </a:r>
            <a:r>
              <a:rPr dirty="0" sz="1400" spc="60">
                <a:latin typeface="Times New Roman"/>
                <a:cs typeface="Times New Roman"/>
              </a:rPr>
              <a:t>Com</a:t>
            </a:r>
            <a:r>
              <a:rPr dirty="0" sz="1400" spc="21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sua</a:t>
            </a:r>
            <a:r>
              <a:rPr dirty="0" sz="1400" spc="21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(re)invenção,</a:t>
            </a:r>
            <a:r>
              <a:rPr dirty="0" sz="1400" spc="21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podemos</a:t>
            </a:r>
            <a:r>
              <a:rPr dirty="0" sz="1400" spc="21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identificar</a:t>
            </a:r>
            <a:r>
              <a:rPr dirty="0" sz="1400" spc="210">
                <a:latin typeface="Times New Roman"/>
                <a:cs typeface="Times New Roman"/>
              </a:rPr>
              <a:t>  </a:t>
            </a:r>
            <a:r>
              <a:rPr dirty="0" sz="1400" spc="70">
                <a:latin typeface="Times New Roman"/>
                <a:cs typeface="Times New Roman"/>
              </a:rPr>
              <a:t>na</a:t>
            </a:r>
            <a:r>
              <a:rPr dirty="0" sz="1400" spc="21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função</a:t>
            </a:r>
            <a:r>
              <a:rPr dirty="0" sz="1400" spc="21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social</a:t>
            </a:r>
            <a:r>
              <a:rPr dirty="0" sz="1400" spc="210">
                <a:latin typeface="Times New Roman"/>
                <a:cs typeface="Times New Roman"/>
              </a:rPr>
              <a:t>  </a:t>
            </a:r>
            <a:r>
              <a:rPr dirty="0" sz="1400" spc="40">
                <a:latin typeface="Times New Roman"/>
                <a:cs typeface="Times New Roman"/>
              </a:rPr>
              <a:t>do </a:t>
            </a:r>
            <a:r>
              <a:rPr dirty="0" sz="1400" spc="10">
                <a:latin typeface="Times New Roman"/>
                <a:cs typeface="Times New Roman"/>
              </a:rPr>
              <a:t>conhecimento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um</a:t>
            </a:r>
            <a:r>
              <a:rPr dirty="0" sz="1400" spc="50">
                <a:latin typeface="Times New Roman"/>
                <a:cs typeface="Times New Roman"/>
              </a:rPr>
              <a:t> método </a:t>
            </a:r>
            <a:r>
              <a:rPr dirty="0" sz="1400" spc="10">
                <a:latin typeface="Times New Roman"/>
                <a:cs typeface="Times New Roman"/>
              </a:rPr>
              <a:t>de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formação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do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sujeito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com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seus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próprios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direitos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e,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60">
                <a:latin typeface="Times New Roman"/>
                <a:cs typeface="Times New Roman"/>
              </a:rPr>
              <a:t>portanto,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40">
                <a:latin typeface="Times New Roman"/>
                <a:cs typeface="Times New Roman"/>
              </a:rPr>
              <a:t>do </a:t>
            </a:r>
            <a:r>
              <a:rPr dirty="0" sz="1400" spc="20">
                <a:latin typeface="Times New Roman"/>
                <a:cs typeface="Times New Roman"/>
              </a:rPr>
              <a:t>homem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como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protagonista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do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processo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histórico,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diagnóstico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articulável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20">
                <a:latin typeface="Times New Roman"/>
                <a:cs typeface="Times New Roman"/>
              </a:rPr>
              <a:t>com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concepção </a:t>
            </a:r>
            <a:r>
              <a:rPr dirty="0" sz="1400">
                <a:latin typeface="Times New Roman"/>
                <a:cs typeface="Times New Roman"/>
              </a:rPr>
              <a:t>ética</a:t>
            </a:r>
            <a:r>
              <a:rPr dirty="0" sz="1400" spc="4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freiriana</a:t>
            </a:r>
            <a:r>
              <a:rPr dirty="0" sz="1400" spc="40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da</a:t>
            </a:r>
            <a:r>
              <a:rPr dirty="0" sz="1400" spc="405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formação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do</a:t>
            </a:r>
            <a:r>
              <a:rPr dirty="0" sz="1400" spc="4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homem-comunidade</a:t>
            </a:r>
            <a:r>
              <a:rPr dirty="0" sz="1400" spc="4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40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do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ser</a:t>
            </a:r>
            <a:r>
              <a:rPr dirty="0" sz="1400" spc="4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mais</a:t>
            </a:r>
            <a:r>
              <a:rPr dirty="0" sz="1400" spc="4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(Freire,</a:t>
            </a:r>
            <a:r>
              <a:rPr dirty="0" sz="1400" spc="4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2021).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Desse </a:t>
            </a:r>
            <a:r>
              <a:rPr dirty="0" sz="1400" spc="50">
                <a:latin typeface="Times New Roman"/>
                <a:cs typeface="Times New Roman"/>
              </a:rPr>
              <a:t>modo,</a:t>
            </a:r>
            <a:r>
              <a:rPr dirty="0" sz="1400" spc="10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encontramos</a:t>
            </a:r>
            <a:r>
              <a:rPr dirty="0" sz="1400" spc="11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nos</a:t>
            </a:r>
            <a:r>
              <a:rPr dirty="0" sz="1400" spc="11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que</a:t>
            </a:r>
            <a:r>
              <a:rPr dirty="0" sz="1400" spc="110">
                <a:latin typeface="Times New Roman"/>
                <a:cs typeface="Times New Roman"/>
              </a:rPr>
              <a:t>  </a:t>
            </a:r>
            <a:r>
              <a:rPr dirty="0" sz="1400" spc="70">
                <a:latin typeface="Times New Roman"/>
                <a:cs typeface="Times New Roman"/>
              </a:rPr>
              <a:t>o</a:t>
            </a:r>
            <a:r>
              <a:rPr dirty="0" sz="1400" spc="11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problema</a:t>
            </a:r>
            <a:r>
              <a:rPr dirty="0" sz="1400" spc="11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110">
                <a:latin typeface="Times New Roman"/>
                <a:cs typeface="Times New Roman"/>
              </a:rPr>
              <a:t>  </a:t>
            </a:r>
            <a:r>
              <a:rPr dirty="0" sz="1400" spc="45">
                <a:latin typeface="Times New Roman"/>
                <a:cs typeface="Times New Roman"/>
              </a:rPr>
              <a:t>formação</a:t>
            </a:r>
            <a:r>
              <a:rPr dirty="0" sz="1400" spc="11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dos</a:t>
            </a:r>
            <a:r>
              <a:rPr dirty="0" sz="1400" spc="11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direitos</a:t>
            </a:r>
            <a:r>
              <a:rPr dirty="0" sz="1400" spc="110">
                <a:latin typeface="Times New Roman"/>
                <a:cs typeface="Times New Roman"/>
              </a:rPr>
              <a:t>  </a:t>
            </a:r>
            <a:r>
              <a:rPr dirty="0" sz="1400" spc="50">
                <a:latin typeface="Times New Roman"/>
                <a:cs typeface="Times New Roman"/>
              </a:rPr>
              <a:t>humanos</a:t>
            </a:r>
            <a:r>
              <a:rPr dirty="0" sz="1400" spc="11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está</a:t>
            </a:r>
            <a:r>
              <a:rPr dirty="0" sz="1400" spc="110">
                <a:latin typeface="Times New Roman"/>
                <a:cs typeface="Times New Roman"/>
              </a:rPr>
              <a:t>  </a:t>
            </a:r>
            <a:r>
              <a:rPr dirty="0" sz="1400" spc="40">
                <a:latin typeface="Times New Roman"/>
                <a:cs typeface="Times New Roman"/>
              </a:rPr>
              <a:t>no </a:t>
            </a:r>
            <a:r>
              <a:rPr dirty="0" sz="1400" spc="65">
                <a:latin typeface="Times New Roman"/>
                <a:cs typeface="Times New Roman"/>
              </a:rPr>
              <a:t>abandono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da</a:t>
            </a:r>
            <a:r>
              <a:rPr dirty="0" sz="1400" spc="4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centralidade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do</a:t>
            </a:r>
            <a:r>
              <a:rPr dirty="0" sz="1400" spc="41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trabalho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fundante</a:t>
            </a:r>
            <a:r>
              <a:rPr dirty="0" sz="1400" spc="4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41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na</a:t>
            </a:r>
            <a:r>
              <a:rPr dirty="0" sz="1400" spc="409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constituição</a:t>
            </a:r>
            <a:r>
              <a:rPr dirty="0" sz="1400" spc="4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universalista-</a:t>
            </a:r>
            <a:r>
              <a:rPr dirty="0" sz="1400" spc="45">
                <a:latin typeface="Times New Roman"/>
                <a:cs typeface="Times New Roman"/>
              </a:rPr>
              <a:t>abstrata </a:t>
            </a:r>
            <a:r>
              <a:rPr dirty="0" sz="1400">
                <a:latin typeface="Times New Roman"/>
                <a:cs typeface="Times New Roman"/>
              </a:rPr>
              <a:t>desses</a:t>
            </a:r>
            <a:r>
              <a:rPr dirty="0" sz="1400" spc="14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direitos.</a:t>
            </a:r>
            <a:r>
              <a:rPr dirty="0" sz="1400" spc="145">
                <a:latin typeface="Times New Roman"/>
                <a:cs typeface="Times New Roman"/>
              </a:rPr>
              <a:t>  </a:t>
            </a:r>
            <a:r>
              <a:rPr dirty="0" sz="1400" spc="65">
                <a:latin typeface="Times New Roman"/>
                <a:cs typeface="Times New Roman"/>
              </a:rPr>
              <a:t>Por</a:t>
            </a:r>
            <a:r>
              <a:rPr dirty="0" sz="1400" spc="14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fim,</a:t>
            </a:r>
            <a:r>
              <a:rPr dirty="0" sz="1400" spc="14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como</a:t>
            </a:r>
            <a:r>
              <a:rPr dirty="0" sz="1400" spc="14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suposto</a:t>
            </a:r>
            <a:r>
              <a:rPr dirty="0" sz="1400" spc="14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14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correção</a:t>
            </a:r>
            <a:r>
              <a:rPr dirty="0" sz="1400" spc="15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dessa</a:t>
            </a:r>
            <a:r>
              <a:rPr dirty="0" sz="1400" spc="14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problemática,</a:t>
            </a:r>
            <a:r>
              <a:rPr dirty="0" sz="1400" spc="145">
                <a:latin typeface="Times New Roman"/>
                <a:cs typeface="Times New Roman"/>
              </a:rPr>
              <a:t>  </a:t>
            </a:r>
            <a:r>
              <a:rPr dirty="0" sz="1400" spc="55">
                <a:latin typeface="Times New Roman"/>
                <a:cs typeface="Times New Roman"/>
              </a:rPr>
              <a:t>aponta-</a:t>
            </a:r>
            <a:r>
              <a:rPr dirty="0" sz="1400">
                <a:latin typeface="Times New Roman"/>
                <a:cs typeface="Times New Roman"/>
              </a:rPr>
              <a:t>se</a:t>
            </a:r>
            <a:r>
              <a:rPr dirty="0" sz="1400" spc="145">
                <a:latin typeface="Times New Roman"/>
                <a:cs typeface="Times New Roman"/>
              </a:rPr>
              <a:t>  </a:t>
            </a:r>
            <a:r>
              <a:rPr dirty="0" sz="1400" spc="20">
                <a:latin typeface="Times New Roman"/>
                <a:cs typeface="Times New Roman"/>
              </a:rPr>
              <a:t>o </a:t>
            </a:r>
            <a:r>
              <a:rPr dirty="0" sz="1400">
                <a:latin typeface="Times New Roman"/>
                <a:cs typeface="Times New Roman"/>
              </a:rPr>
              <a:t>processo</a:t>
            </a:r>
            <a:r>
              <a:rPr dirty="0" sz="1400" spc="27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participativo</a:t>
            </a:r>
            <a:r>
              <a:rPr dirty="0" sz="1400" spc="28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de</a:t>
            </a:r>
            <a:r>
              <a:rPr dirty="0" sz="1400" spc="275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ação</a:t>
            </a:r>
            <a:r>
              <a:rPr dirty="0" sz="1400" spc="280">
                <a:latin typeface="Times New Roman"/>
                <a:cs typeface="Times New Roman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política-pedagógica,</a:t>
            </a:r>
            <a:r>
              <a:rPr dirty="0" sz="1400" spc="280">
                <a:latin typeface="Times New Roman"/>
                <a:cs typeface="Times New Roman"/>
              </a:rPr>
              <a:t>  </a:t>
            </a:r>
            <a:r>
              <a:rPr dirty="0" sz="1400" spc="55">
                <a:latin typeface="Times New Roman"/>
                <a:cs typeface="Times New Roman"/>
              </a:rPr>
              <a:t>pautando-</a:t>
            </a:r>
            <a:r>
              <a:rPr dirty="0" sz="1400">
                <a:latin typeface="Times New Roman"/>
                <a:cs typeface="Times New Roman"/>
              </a:rPr>
              <a:t>se</a:t>
            </a:r>
            <a:r>
              <a:rPr dirty="0" sz="1400" spc="275">
                <a:latin typeface="Times New Roman"/>
                <a:cs typeface="Times New Roman"/>
              </a:rPr>
              <a:t>  </a:t>
            </a:r>
            <a:r>
              <a:rPr dirty="0" sz="1400" spc="65">
                <a:latin typeface="Times New Roman"/>
                <a:cs typeface="Times New Roman"/>
              </a:rPr>
              <a:t>no</a:t>
            </a:r>
            <a:r>
              <a:rPr dirty="0" sz="1400" spc="280">
                <a:latin typeface="Times New Roman"/>
                <a:cs typeface="Times New Roman"/>
              </a:rPr>
              <a:t>  </a:t>
            </a:r>
            <a:r>
              <a:rPr dirty="0" sz="1400" spc="-10">
                <a:latin typeface="Times New Roman"/>
                <a:cs typeface="Times New Roman"/>
              </a:rPr>
              <a:t>reconhecimento </a:t>
            </a:r>
            <a:r>
              <a:rPr dirty="0" sz="1400" spc="10">
                <a:latin typeface="Times New Roman"/>
                <a:cs typeface="Times New Roman"/>
              </a:rPr>
              <a:t>incondicional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de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todos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em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cada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coletividade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e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no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respeito</a:t>
            </a:r>
            <a:r>
              <a:rPr dirty="0" sz="1400" spc="75">
                <a:latin typeface="Times New Roman"/>
                <a:cs typeface="Times New Roman"/>
              </a:rPr>
              <a:t> à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unicidade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10">
                <a:latin typeface="Times New Roman"/>
                <a:cs typeface="Times New Roman"/>
              </a:rPr>
              <a:t>cada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sujeito.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LAURO NETO</dc:creator>
  <cp:keywords>DAGMc_gqUEE,BAEG4T0Hdi8</cp:keywords>
  <dc:title>POSTER_DH.pptx</dc:title>
  <dcterms:created xsi:type="dcterms:W3CDTF">2024-07-31T19:28:48Z</dcterms:created>
  <dcterms:modified xsi:type="dcterms:W3CDTF">2024-07-31T19:28:48Z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2024-07-31T00:00:00Z</vt:filetime>
  </property>
  <property fmtid="{D5CDD505-2E9C-101B-9397-08002B2CF9AE}" pid="3" name="Creator">
    <vt:lpwstr>Canva</vt:lpwstr>
  </property>
  <property fmtid="{D5CDD505-2E9C-101B-9397-08002B2CF9AE}" pid="4" name="LastSaved">
    <vt:filetime>2024-07-31T00:00:00Z</vt:filetime>
  </property>
  <property fmtid="{D5CDD505-2E9C-101B-9397-08002B2CF9AE}" pid="5" name="Producer">
    <vt:lpwstr>Canva</vt:lpwstr>
  </property>
</Properties>
</file>