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80700"/>
  <p:notesSz cx="7556500" cy="10680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1017"/>
            <a:ext cx="6423025" cy="2242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1192"/>
            <a:ext cx="5289550" cy="267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899" y="0"/>
            <a:ext cx="7539425" cy="1067752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69874" y="1280768"/>
            <a:ext cx="7019925" cy="717550"/>
          </a:xfrm>
          <a:custGeom>
            <a:avLst/>
            <a:gdLst/>
            <a:ahLst/>
            <a:cxnLst/>
            <a:rect l="l" t="t" r="r" b="b"/>
            <a:pathLst>
              <a:path w="7019925" h="717550">
                <a:moveTo>
                  <a:pt x="7017841" y="717410"/>
                </a:moveTo>
                <a:lnTo>
                  <a:pt x="2083" y="717410"/>
                </a:lnTo>
                <a:lnTo>
                  <a:pt x="0" y="715327"/>
                </a:lnTo>
                <a:lnTo>
                  <a:pt x="0" y="2095"/>
                </a:lnTo>
                <a:lnTo>
                  <a:pt x="2095" y="0"/>
                </a:lnTo>
                <a:lnTo>
                  <a:pt x="7017829" y="0"/>
                </a:lnTo>
                <a:lnTo>
                  <a:pt x="7019925" y="2095"/>
                </a:lnTo>
                <a:lnTo>
                  <a:pt x="7019925" y="4762"/>
                </a:lnTo>
                <a:lnTo>
                  <a:pt x="4762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707898"/>
                </a:lnTo>
                <a:lnTo>
                  <a:pt x="4762" y="707898"/>
                </a:lnTo>
                <a:lnTo>
                  <a:pt x="4762" y="712660"/>
                </a:lnTo>
                <a:lnTo>
                  <a:pt x="7019925" y="712660"/>
                </a:lnTo>
                <a:lnTo>
                  <a:pt x="7019925" y="715327"/>
                </a:lnTo>
                <a:lnTo>
                  <a:pt x="7017841" y="717410"/>
                </a:lnTo>
                <a:close/>
              </a:path>
              <a:path w="7019925" h="717550">
                <a:moveTo>
                  <a:pt x="9525" y="9525"/>
                </a:moveTo>
                <a:lnTo>
                  <a:pt x="4762" y="9525"/>
                </a:lnTo>
                <a:lnTo>
                  <a:pt x="4762" y="4762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7019925" h="717550">
                <a:moveTo>
                  <a:pt x="70104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7010400" y="4762"/>
                </a:lnTo>
                <a:lnTo>
                  <a:pt x="7010400" y="9525"/>
                </a:lnTo>
                <a:close/>
              </a:path>
              <a:path w="7019925" h="717550">
                <a:moveTo>
                  <a:pt x="7015162" y="712660"/>
                </a:moveTo>
                <a:lnTo>
                  <a:pt x="7010400" y="712660"/>
                </a:lnTo>
                <a:lnTo>
                  <a:pt x="7010400" y="4762"/>
                </a:lnTo>
                <a:lnTo>
                  <a:pt x="7015162" y="4762"/>
                </a:lnTo>
                <a:lnTo>
                  <a:pt x="7015162" y="9525"/>
                </a:lnTo>
                <a:lnTo>
                  <a:pt x="7019925" y="9525"/>
                </a:lnTo>
                <a:lnTo>
                  <a:pt x="7019925" y="707898"/>
                </a:lnTo>
                <a:lnTo>
                  <a:pt x="7015162" y="707898"/>
                </a:lnTo>
                <a:lnTo>
                  <a:pt x="7015162" y="712660"/>
                </a:lnTo>
                <a:close/>
              </a:path>
              <a:path w="7019925" h="717550">
                <a:moveTo>
                  <a:pt x="7019925" y="9525"/>
                </a:moveTo>
                <a:lnTo>
                  <a:pt x="7015162" y="9525"/>
                </a:lnTo>
                <a:lnTo>
                  <a:pt x="7015162" y="4762"/>
                </a:lnTo>
                <a:lnTo>
                  <a:pt x="7019925" y="4762"/>
                </a:lnTo>
                <a:lnTo>
                  <a:pt x="7019925" y="9525"/>
                </a:lnTo>
                <a:close/>
              </a:path>
              <a:path w="7019925" h="717550">
                <a:moveTo>
                  <a:pt x="9525" y="712660"/>
                </a:moveTo>
                <a:lnTo>
                  <a:pt x="4762" y="712660"/>
                </a:lnTo>
                <a:lnTo>
                  <a:pt x="4762" y="707898"/>
                </a:lnTo>
                <a:lnTo>
                  <a:pt x="9525" y="707898"/>
                </a:lnTo>
                <a:lnTo>
                  <a:pt x="9525" y="712660"/>
                </a:lnTo>
                <a:close/>
              </a:path>
              <a:path w="7019925" h="717550">
                <a:moveTo>
                  <a:pt x="7010400" y="712660"/>
                </a:moveTo>
                <a:lnTo>
                  <a:pt x="9525" y="712660"/>
                </a:lnTo>
                <a:lnTo>
                  <a:pt x="9525" y="707898"/>
                </a:lnTo>
                <a:lnTo>
                  <a:pt x="7010400" y="707898"/>
                </a:lnTo>
                <a:lnTo>
                  <a:pt x="7010400" y="712660"/>
                </a:lnTo>
                <a:close/>
              </a:path>
              <a:path w="7019925" h="717550">
                <a:moveTo>
                  <a:pt x="7019925" y="712660"/>
                </a:moveTo>
                <a:lnTo>
                  <a:pt x="7015162" y="712660"/>
                </a:lnTo>
                <a:lnTo>
                  <a:pt x="7015162" y="707898"/>
                </a:lnTo>
                <a:lnTo>
                  <a:pt x="7019925" y="707898"/>
                </a:lnTo>
                <a:lnTo>
                  <a:pt x="7019925" y="712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3688" y="117475"/>
            <a:ext cx="3000374" cy="119997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734852" y="4076238"/>
            <a:ext cx="0" cy="1170305"/>
          </a:xfrm>
          <a:custGeom>
            <a:avLst/>
            <a:gdLst/>
            <a:ahLst/>
            <a:cxnLst/>
            <a:rect l="l" t="t" r="r" b="b"/>
            <a:pathLst>
              <a:path w="0" h="1170304">
                <a:moveTo>
                  <a:pt x="0" y="0"/>
                </a:moveTo>
                <a:lnTo>
                  <a:pt x="0" y="117005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717466" y="8072518"/>
            <a:ext cx="12700" cy="1378585"/>
          </a:xfrm>
          <a:custGeom>
            <a:avLst/>
            <a:gdLst/>
            <a:ahLst/>
            <a:cxnLst/>
            <a:rect l="l" t="t" r="r" b="b"/>
            <a:pathLst>
              <a:path w="12700" h="1378584">
                <a:moveTo>
                  <a:pt x="0" y="0"/>
                </a:moveTo>
                <a:lnTo>
                  <a:pt x="12612" y="1378142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0853" y="7268292"/>
            <a:ext cx="6582471" cy="34092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228"/>
            <a:ext cx="6800850" cy="1708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6561"/>
            <a:ext cx="6800850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33051"/>
            <a:ext cx="2418080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lauromarinhomn@gmail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7174" y="1280831"/>
            <a:ext cx="6974205" cy="251206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algn="ctr" marL="391160" marR="311785">
              <a:lnSpc>
                <a:spcPts val="2330"/>
              </a:lnSpc>
              <a:spcBef>
                <a:spcPts val="235"/>
              </a:spcBef>
            </a:pPr>
            <a:r>
              <a:rPr dirty="0" sz="2000" b="1">
                <a:latin typeface="Arial"/>
                <a:cs typeface="Arial"/>
              </a:rPr>
              <a:t>REFLEXOS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DA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CENTRALIDADE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DO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TRABALHO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spc="-25" b="1">
                <a:latin typeface="Arial"/>
                <a:cs typeface="Arial"/>
              </a:rPr>
              <a:t>NA </a:t>
            </a:r>
            <a:r>
              <a:rPr dirty="0" sz="2000" b="1">
                <a:latin typeface="Arial"/>
                <a:cs typeface="Arial"/>
              </a:rPr>
              <a:t>LUTA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PELOS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DIREITOS</a:t>
            </a:r>
            <a:r>
              <a:rPr dirty="0" sz="2000" spc="-8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HUMANOS</a:t>
            </a:r>
            <a:endParaRPr sz="2000">
              <a:latin typeface="Arial"/>
              <a:cs typeface="Arial"/>
            </a:endParaRPr>
          </a:p>
          <a:p>
            <a:pPr algn="ctr" marL="111760">
              <a:lnSpc>
                <a:spcPct val="100000"/>
              </a:lnSpc>
              <a:spcBef>
                <a:spcPts val="575"/>
              </a:spcBef>
            </a:pPr>
            <a:r>
              <a:rPr dirty="0" sz="1400" spc="80">
                <a:latin typeface="Times New Roman"/>
                <a:cs typeface="Times New Roman"/>
              </a:rPr>
              <a:t>Lauro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Marinho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Maia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Neto,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125">
                <a:latin typeface="Times New Roman"/>
                <a:cs typeface="Times New Roman"/>
              </a:rPr>
              <a:t>UFRN,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  <a:hlinkClick r:id="rId2"/>
              </a:rPr>
              <a:t>lauromarinhomn@gmail.com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720"/>
              </a:lnSpc>
              <a:spcBef>
                <a:spcPts val="894"/>
              </a:spcBef>
            </a:pPr>
            <a:r>
              <a:rPr dirty="0" sz="1450" spc="40" b="1">
                <a:latin typeface="Times New Roman"/>
                <a:cs typeface="Times New Roman"/>
              </a:rPr>
              <a:t>INTRODUÇÃO</a:t>
            </a:r>
            <a:endParaRPr sz="14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50"/>
              </a:lnSpc>
              <a:spcBef>
                <a:spcPts val="60"/>
              </a:spcBef>
            </a:pPr>
            <a:r>
              <a:rPr dirty="0" sz="1400" spc="55">
                <a:latin typeface="Times New Roman"/>
                <a:cs typeface="Times New Roman"/>
              </a:rPr>
              <a:t>Partindo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da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assunção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a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teoria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crítica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Direitos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Humanos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Herrera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Flores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é </a:t>
            </a:r>
            <a:r>
              <a:rPr dirty="0" sz="1400" spc="65">
                <a:latin typeface="Times New Roman"/>
                <a:cs typeface="Times New Roman"/>
              </a:rPr>
              <a:t>ponto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 spc="55">
                <a:latin typeface="Times New Roman"/>
                <a:cs typeface="Times New Roman"/>
              </a:rPr>
              <a:t>partida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 spc="65">
                <a:latin typeface="Times New Roman"/>
                <a:cs typeface="Times New Roman"/>
              </a:rPr>
              <a:t>para</a:t>
            </a:r>
            <a:r>
              <a:rPr dirty="0" sz="1400" spc="185">
                <a:latin typeface="Times New Roman"/>
                <a:cs typeface="Times New Roman"/>
              </a:rPr>
              <a:t>  </a:t>
            </a:r>
            <a:r>
              <a:rPr dirty="0" sz="1400" spc="60">
                <a:latin typeface="Times New Roman"/>
                <a:cs typeface="Times New Roman"/>
              </a:rPr>
              <a:t>uma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teoria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política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crítica</a:t>
            </a:r>
            <a:r>
              <a:rPr dirty="0" sz="1400" spc="1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capaz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diagnosticar</a:t>
            </a:r>
            <a:r>
              <a:rPr dirty="0" sz="1400" spc="18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potenciais </a:t>
            </a:r>
            <a:r>
              <a:rPr dirty="0" sz="1400" spc="10">
                <a:latin typeface="Times New Roman"/>
                <a:cs typeface="Times New Roman"/>
              </a:rPr>
              <a:t>emancipatórios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inscritos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nas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práticas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políticas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disponíveis,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essa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pesquisa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objetiva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arquitetar </a:t>
            </a:r>
            <a:r>
              <a:rPr dirty="0" sz="1400" spc="55">
                <a:latin typeface="Times New Roman"/>
                <a:cs typeface="Times New Roman"/>
              </a:rPr>
              <a:t>um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diálogo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obras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Herrera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Flores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Paulo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Freire,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sob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a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hipótese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há,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nesta </a:t>
            </a:r>
            <a:r>
              <a:rPr dirty="0" sz="1400">
                <a:latin typeface="Times New Roman"/>
                <a:cs typeface="Times New Roman"/>
              </a:rPr>
              <a:t>articulação,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o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subsídio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para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uma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defesa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desenvolvimento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emancipatório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homem </a:t>
            </a:r>
            <a:r>
              <a:rPr dirty="0" sz="1400">
                <a:latin typeface="Times New Roman"/>
                <a:cs typeface="Times New Roman"/>
              </a:rPr>
              <a:t>como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direito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humano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ontológico.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922236" y="7750359"/>
            <a:ext cx="14966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latin typeface="Times New Roman"/>
                <a:cs typeface="Times New Roman"/>
              </a:rPr>
              <a:t>REFERÊNCIAS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922236" y="7998009"/>
            <a:ext cx="151574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4240" algn="l"/>
              </a:tabLst>
            </a:pPr>
            <a:r>
              <a:rPr dirty="0" sz="1300" spc="50">
                <a:latin typeface="Times New Roman"/>
                <a:cs typeface="Times New Roman"/>
              </a:rPr>
              <a:t>FLORES,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35">
                <a:latin typeface="Times New Roman"/>
                <a:cs typeface="Times New Roman"/>
              </a:rPr>
              <a:t>Herrera.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83753" y="7998009"/>
            <a:ext cx="155321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2260" algn="l"/>
                <a:tab pos="1311275" algn="l"/>
              </a:tabLst>
            </a:pPr>
            <a:r>
              <a:rPr dirty="0" sz="1300" spc="-50" b="1">
                <a:latin typeface="Times New Roman"/>
                <a:cs typeface="Times New Roman"/>
              </a:rPr>
              <a:t>A</a:t>
            </a:r>
            <a:r>
              <a:rPr dirty="0" sz="1300" b="1">
                <a:latin typeface="Times New Roman"/>
                <a:cs typeface="Times New Roman"/>
              </a:rPr>
              <a:t>	</a:t>
            </a:r>
            <a:r>
              <a:rPr dirty="0" sz="1300" spc="-10" b="1">
                <a:latin typeface="Times New Roman"/>
                <a:cs typeface="Times New Roman"/>
              </a:rPr>
              <a:t>(re)invenção</a:t>
            </a:r>
            <a:r>
              <a:rPr dirty="0" sz="1300" b="1">
                <a:latin typeface="Times New Roman"/>
                <a:cs typeface="Times New Roman"/>
              </a:rPr>
              <a:t>	</a:t>
            </a:r>
            <a:r>
              <a:rPr dirty="0" sz="1300" spc="-25" b="1">
                <a:latin typeface="Times New Roman"/>
                <a:cs typeface="Times New Roman"/>
              </a:rPr>
              <a:t>dos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22236" y="8188509"/>
            <a:ext cx="3214370" cy="79502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200"/>
              </a:spcBef>
            </a:pPr>
            <a:r>
              <a:rPr dirty="0" sz="1300" b="1">
                <a:latin typeface="Times New Roman"/>
                <a:cs typeface="Times New Roman"/>
              </a:rPr>
              <a:t>direitos</a:t>
            </a:r>
            <a:r>
              <a:rPr dirty="0" sz="1300" spc="100" b="1">
                <a:latin typeface="Times New Roman"/>
                <a:cs typeface="Times New Roman"/>
              </a:rPr>
              <a:t>  </a:t>
            </a:r>
            <a:r>
              <a:rPr dirty="0" sz="1300" spc="-10" b="1">
                <a:latin typeface="Times New Roman"/>
                <a:cs typeface="Times New Roman"/>
              </a:rPr>
              <a:t>humanos</a:t>
            </a:r>
            <a:r>
              <a:rPr dirty="0" sz="1300" spc="-10">
                <a:latin typeface="Times New Roman"/>
                <a:cs typeface="Times New Roman"/>
              </a:rPr>
              <a:t>.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Florianópolis: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 spc="50">
                <a:latin typeface="Times New Roman"/>
                <a:cs typeface="Times New Roman"/>
              </a:rPr>
              <a:t>Fundação </a:t>
            </a:r>
            <a:r>
              <a:rPr dirty="0" sz="1300">
                <a:latin typeface="Times New Roman"/>
                <a:cs typeface="Times New Roman"/>
              </a:rPr>
              <a:t>Boiteux,</a:t>
            </a:r>
            <a:r>
              <a:rPr dirty="0" sz="1300" spc="17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2009.</a:t>
            </a: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ts val="1500"/>
              </a:lnSpc>
            </a:pPr>
            <a:r>
              <a:rPr dirty="0" sz="1300" spc="85">
                <a:latin typeface="Times New Roman"/>
                <a:cs typeface="Times New Roman"/>
              </a:rPr>
              <a:t>FREIRE,</a:t>
            </a:r>
            <a:r>
              <a:rPr dirty="0" sz="1300" spc="3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Paulo.</a:t>
            </a:r>
            <a:r>
              <a:rPr dirty="0" sz="1300" spc="390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Pedagogia</a:t>
            </a:r>
            <a:r>
              <a:rPr dirty="0" sz="1300" spc="39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da</a:t>
            </a:r>
            <a:r>
              <a:rPr dirty="0" sz="1300" spc="390" b="1">
                <a:latin typeface="Times New Roman"/>
                <a:cs typeface="Times New Roman"/>
              </a:rPr>
              <a:t> </a:t>
            </a:r>
            <a:r>
              <a:rPr dirty="0" sz="1300" spc="-20" b="1">
                <a:latin typeface="Times New Roman"/>
                <a:cs typeface="Times New Roman"/>
              </a:rPr>
              <a:t>Autonomia</a:t>
            </a:r>
            <a:r>
              <a:rPr dirty="0" sz="1300" spc="-20">
                <a:latin typeface="Times New Roman"/>
                <a:cs typeface="Times New Roman"/>
              </a:rPr>
              <a:t>. </a:t>
            </a:r>
            <a:r>
              <a:rPr dirty="0" sz="1300" spc="60">
                <a:latin typeface="Times New Roman"/>
                <a:cs typeface="Times New Roman"/>
              </a:rPr>
              <a:t>Rio</a:t>
            </a:r>
            <a:r>
              <a:rPr dirty="0" sz="1300" spc="1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de</a:t>
            </a:r>
            <a:r>
              <a:rPr dirty="0" sz="1300" spc="1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Janeiro: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Paz</a:t>
            </a:r>
            <a:r>
              <a:rPr dirty="0" sz="1300" spc="1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Terra,</a:t>
            </a:r>
            <a:r>
              <a:rPr dirty="0" sz="1300" spc="1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2021.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57174" y="3866076"/>
            <a:ext cx="3270250" cy="87884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ts val="1720"/>
              </a:lnSpc>
              <a:spcBef>
                <a:spcPts val="140"/>
              </a:spcBef>
            </a:pPr>
            <a:r>
              <a:rPr dirty="0" sz="1450" spc="40" b="1">
                <a:latin typeface="Times New Roman"/>
                <a:cs typeface="Times New Roman"/>
              </a:rPr>
              <a:t>OBJETIVOS</a:t>
            </a:r>
            <a:endParaRPr sz="14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50"/>
              </a:lnSpc>
              <a:spcBef>
                <a:spcPts val="60"/>
              </a:spcBef>
            </a:pPr>
            <a:r>
              <a:rPr dirty="0" sz="1400">
                <a:latin typeface="Times New Roman"/>
                <a:cs typeface="Times New Roman"/>
              </a:rPr>
              <a:t>Identificar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conexões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entre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a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ontologia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social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na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pedagogia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freiriana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o </a:t>
            </a:r>
            <a:r>
              <a:rPr dirty="0" sz="1400">
                <a:latin typeface="Times New Roman"/>
                <a:cs typeface="Times New Roman"/>
              </a:rPr>
              <a:t>campo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possível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na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luta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pela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garantia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57174" y="4715705"/>
            <a:ext cx="32702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  <a:tab pos="1197610" algn="l"/>
                <a:tab pos="2070735" algn="l"/>
                <a:tab pos="2434590" algn="l"/>
              </a:tabLst>
            </a:pPr>
            <a:r>
              <a:rPr dirty="0" sz="1400" spc="-25">
                <a:latin typeface="Times New Roman"/>
                <a:cs typeface="Times New Roman"/>
              </a:rPr>
              <a:t>dos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direitos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0">
                <a:latin typeface="Times New Roman"/>
                <a:cs typeface="Times New Roman"/>
              </a:rPr>
              <a:t>humanos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5">
                <a:latin typeface="Times New Roman"/>
                <a:cs typeface="Times New Roman"/>
              </a:rPr>
              <a:t>na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reinvenção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57174" y="4925255"/>
            <a:ext cx="22898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sistemática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Herrera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Flores.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57174" y="7754835"/>
            <a:ext cx="3268345" cy="45974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ts val="1720"/>
              </a:lnSpc>
              <a:spcBef>
                <a:spcPts val="140"/>
              </a:spcBef>
            </a:pPr>
            <a:r>
              <a:rPr dirty="0" sz="1450" spc="55" b="1">
                <a:latin typeface="Times New Roman"/>
                <a:cs typeface="Times New Roman"/>
              </a:rPr>
              <a:t>CONCLUSÃO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dirty="0" sz="1400">
                <a:latin typeface="Times New Roman"/>
                <a:cs typeface="Times New Roman"/>
              </a:rPr>
              <a:t>Conclui-se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a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reinvenção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Flores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é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57174" y="8185366"/>
            <a:ext cx="3268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0290" algn="l"/>
                <a:tab pos="1567180" algn="l"/>
                <a:tab pos="1857375" algn="l"/>
                <a:tab pos="2606675" algn="l"/>
              </a:tabLst>
            </a:pPr>
            <a:r>
              <a:rPr dirty="0" sz="1400" spc="-10">
                <a:latin typeface="Times New Roman"/>
                <a:cs typeface="Times New Roman"/>
              </a:rPr>
              <a:t>compatível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5">
                <a:latin typeface="Times New Roman"/>
                <a:cs typeface="Times New Roman"/>
              </a:rPr>
              <a:t>com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2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5">
                <a:latin typeface="Times New Roman"/>
                <a:cs typeface="Times New Roman"/>
              </a:rPr>
              <a:t>projeto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político-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57174" y="8394916"/>
            <a:ext cx="3268345" cy="448309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pedagógico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Freire: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(1)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o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ter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direitos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é </a:t>
            </a:r>
            <a:r>
              <a:rPr dirty="0" sz="1400" spc="70">
                <a:latin typeface="Times New Roman"/>
                <a:cs typeface="Times New Roman"/>
              </a:rPr>
              <a:t>uma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condição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constitutiva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para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homem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57174" y="8814016"/>
            <a:ext cx="3268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830" algn="l"/>
                <a:tab pos="1011555" algn="l"/>
                <a:tab pos="1276985" algn="l"/>
                <a:tab pos="1674495" algn="l"/>
                <a:tab pos="1960245" algn="l"/>
              </a:tabLst>
            </a:pPr>
            <a:r>
              <a:rPr dirty="0" sz="1400" spc="-25">
                <a:latin typeface="Times New Roman"/>
                <a:cs typeface="Times New Roman"/>
              </a:rPr>
              <a:t>ser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mais;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5">
                <a:latin typeface="Times New Roman"/>
                <a:cs typeface="Times New Roman"/>
              </a:rPr>
              <a:t>(2)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2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desenvolvimento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57174" y="9023566"/>
            <a:ext cx="3268345" cy="65786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histórico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do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homem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é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marcado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por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suas </a:t>
            </a:r>
            <a:r>
              <a:rPr dirty="0" sz="1400">
                <a:latin typeface="Times New Roman"/>
                <a:cs typeface="Times New Roman"/>
              </a:rPr>
              <a:t>relações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dialéticas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2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dialógicas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consigo </a:t>
            </a:r>
            <a:r>
              <a:rPr dirty="0" sz="1400">
                <a:latin typeface="Times New Roman"/>
                <a:cs typeface="Times New Roman"/>
              </a:rPr>
              <a:t>mesmo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sua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comunidade.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46049" y="3866076"/>
            <a:ext cx="3285490" cy="669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ts val="1720"/>
              </a:lnSpc>
              <a:spcBef>
                <a:spcPts val="140"/>
              </a:spcBef>
            </a:pPr>
            <a:r>
              <a:rPr dirty="0" sz="1450" spc="40" b="1">
                <a:latin typeface="Times New Roman"/>
                <a:cs typeface="Times New Roman"/>
              </a:rPr>
              <a:t>METODOLOGIA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50"/>
              </a:lnSpc>
              <a:spcBef>
                <a:spcPts val="60"/>
              </a:spcBef>
            </a:pPr>
            <a:r>
              <a:rPr dirty="0" sz="1400" spc="55">
                <a:latin typeface="Times New Roman"/>
                <a:cs typeface="Times New Roman"/>
              </a:rPr>
              <a:t>Trata-</a:t>
            </a:r>
            <a:r>
              <a:rPr dirty="0" sz="1400">
                <a:latin typeface="Times New Roman"/>
                <a:cs typeface="Times New Roman"/>
              </a:rPr>
              <a:t>se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pesquisa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natureza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teórica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e </a:t>
            </a:r>
            <a:r>
              <a:rPr dirty="0" sz="1400">
                <a:latin typeface="Times New Roman"/>
                <a:cs typeface="Times New Roman"/>
              </a:rPr>
              <a:t>objetivo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exploratório.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Do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ponto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vista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46049" y="4506155"/>
            <a:ext cx="32854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9285" algn="l"/>
                <a:tab pos="2134870" algn="l"/>
                <a:tab pos="2625725" algn="l"/>
              </a:tabLst>
            </a:pPr>
            <a:r>
              <a:rPr dirty="0" sz="1400">
                <a:latin typeface="Times New Roman"/>
                <a:cs typeface="Times New Roman"/>
              </a:rPr>
              <a:t>técnico-</a:t>
            </a:r>
            <a:r>
              <a:rPr dirty="0" sz="1400" spc="-10">
                <a:latin typeface="Times New Roman"/>
                <a:cs typeface="Times New Roman"/>
              </a:rPr>
              <a:t>procedimental,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0">
                <a:latin typeface="Times New Roman"/>
                <a:cs typeface="Times New Roman"/>
              </a:rPr>
              <a:t>é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35">
                <a:latin typeface="Times New Roman"/>
                <a:cs typeface="Times New Roman"/>
              </a:rPr>
              <a:t>uma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pesquisa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46049" y="4715705"/>
            <a:ext cx="3285490" cy="448309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bibliográfica.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O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método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abordagem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é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o </a:t>
            </a:r>
            <a:r>
              <a:rPr dirty="0" sz="1400" spc="-10">
                <a:latin typeface="Times New Roman"/>
                <a:cs typeface="Times New Roman"/>
              </a:rPr>
              <a:t>dedutivo.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57174" y="5325961"/>
            <a:ext cx="6974205" cy="23456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ts val="1720"/>
              </a:lnSpc>
              <a:spcBef>
                <a:spcPts val="140"/>
              </a:spcBef>
            </a:pPr>
            <a:r>
              <a:rPr dirty="0" sz="1450" spc="40" b="1">
                <a:latin typeface="Times New Roman"/>
                <a:cs typeface="Times New Roman"/>
              </a:rPr>
              <a:t>RESULTADOS</a:t>
            </a:r>
            <a:endParaRPr sz="14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50"/>
              </a:lnSpc>
              <a:spcBef>
                <a:spcPts val="60"/>
              </a:spcBef>
            </a:pPr>
            <a:r>
              <a:rPr dirty="0" sz="1400" spc="60">
                <a:latin typeface="Times New Roman"/>
                <a:cs typeface="Times New Roman"/>
              </a:rPr>
              <a:t>A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sistemática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Herrera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Flores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(2009,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p.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27)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sugere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uma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teoria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relacional-material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de </a:t>
            </a:r>
            <a:r>
              <a:rPr dirty="0" sz="1400">
                <a:latin typeface="Times New Roman"/>
                <a:cs typeface="Times New Roman"/>
              </a:rPr>
              <a:t>direitos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 spc="45">
                <a:latin typeface="Times New Roman"/>
                <a:cs typeface="Times New Roman"/>
              </a:rPr>
              <a:t>humanos.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 spc="60">
                <a:latin typeface="Times New Roman"/>
                <a:cs typeface="Times New Roman"/>
              </a:rPr>
              <a:t>Com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sua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(re)invenção,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podemos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identificar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 spc="70">
                <a:latin typeface="Times New Roman"/>
                <a:cs typeface="Times New Roman"/>
              </a:rPr>
              <a:t>na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função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social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 spc="40">
                <a:latin typeface="Times New Roman"/>
                <a:cs typeface="Times New Roman"/>
              </a:rPr>
              <a:t>do </a:t>
            </a:r>
            <a:r>
              <a:rPr dirty="0" sz="1400" spc="10">
                <a:latin typeface="Times New Roman"/>
                <a:cs typeface="Times New Roman"/>
              </a:rPr>
              <a:t>conhecimento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um</a:t>
            </a:r>
            <a:r>
              <a:rPr dirty="0" sz="1400" spc="50">
                <a:latin typeface="Times New Roman"/>
                <a:cs typeface="Times New Roman"/>
              </a:rPr>
              <a:t> método </a:t>
            </a:r>
            <a:r>
              <a:rPr dirty="0" sz="1400" spc="10">
                <a:latin typeface="Times New Roman"/>
                <a:cs typeface="Times New Roman"/>
              </a:rPr>
              <a:t>de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formação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sujeito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com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seus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próprios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direitos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e,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portanto,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do </a:t>
            </a:r>
            <a:r>
              <a:rPr dirty="0" sz="1400" spc="20">
                <a:latin typeface="Times New Roman"/>
                <a:cs typeface="Times New Roman"/>
              </a:rPr>
              <a:t>homem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como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protagonista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processo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histórico,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diagnóstico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articulável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com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a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concepção </a:t>
            </a:r>
            <a:r>
              <a:rPr dirty="0" sz="1400">
                <a:latin typeface="Times New Roman"/>
                <a:cs typeface="Times New Roman"/>
              </a:rPr>
              <a:t>ética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freiriana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da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formação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homem-comunidade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mais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(Freire,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2021).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Desse </a:t>
            </a:r>
            <a:r>
              <a:rPr dirty="0" sz="1400" spc="50">
                <a:latin typeface="Times New Roman"/>
                <a:cs typeface="Times New Roman"/>
              </a:rPr>
              <a:t>modo,</a:t>
            </a:r>
            <a:r>
              <a:rPr dirty="0" sz="1400" spc="10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encontramos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nos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 spc="70">
                <a:latin typeface="Times New Roman"/>
                <a:cs typeface="Times New Roman"/>
              </a:rPr>
              <a:t>o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problema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 spc="45">
                <a:latin typeface="Times New Roman"/>
                <a:cs typeface="Times New Roman"/>
              </a:rPr>
              <a:t>formação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dos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direitos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 spc="50">
                <a:latin typeface="Times New Roman"/>
                <a:cs typeface="Times New Roman"/>
              </a:rPr>
              <a:t>humanos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está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 spc="40">
                <a:latin typeface="Times New Roman"/>
                <a:cs typeface="Times New Roman"/>
              </a:rPr>
              <a:t>no </a:t>
            </a:r>
            <a:r>
              <a:rPr dirty="0" sz="1400" spc="65">
                <a:latin typeface="Times New Roman"/>
                <a:cs typeface="Times New Roman"/>
              </a:rPr>
              <a:t>abandono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da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centralidade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do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trabalho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fundante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na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constituição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universalista-</a:t>
            </a:r>
            <a:r>
              <a:rPr dirty="0" sz="1400" spc="45">
                <a:latin typeface="Times New Roman"/>
                <a:cs typeface="Times New Roman"/>
              </a:rPr>
              <a:t>abstrata </a:t>
            </a:r>
            <a:r>
              <a:rPr dirty="0" sz="1400">
                <a:latin typeface="Times New Roman"/>
                <a:cs typeface="Times New Roman"/>
              </a:rPr>
              <a:t>desses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direitos.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 spc="65">
                <a:latin typeface="Times New Roman"/>
                <a:cs typeface="Times New Roman"/>
              </a:rPr>
              <a:t>Por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fim,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como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suposto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correção</a:t>
            </a:r>
            <a:r>
              <a:rPr dirty="0" sz="1400" spc="15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dessa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problemática,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 spc="55">
                <a:latin typeface="Times New Roman"/>
                <a:cs typeface="Times New Roman"/>
              </a:rPr>
              <a:t>aponta-</a:t>
            </a:r>
            <a:r>
              <a:rPr dirty="0" sz="1400">
                <a:latin typeface="Times New Roman"/>
                <a:cs typeface="Times New Roman"/>
              </a:rPr>
              <a:t>se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 spc="20">
                <a:latin typeface="Times New Roman"/>
                <a:cs typeface="Times New Roman"/>
              </a:rPr>
              <a:t>o </a:t>
            </a:r>
            <a:r>
              <a:rPr dirty="0" sz="1400">
                <a:latin typeface="Times New Roman"/>
                <a:cs typeface="Times New Roman"/>
              </a:rPr>
              <a:t>processo</a:t>
            </a:r>
            <a:r>
              <a:rPr dirty="0" sz="1400" spc="2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participativo</a:t>
            </a:r>
            <a:r>
              <a:rPr dirty="0" sz="1400" spc="2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2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ação</a:t>
            </a:r>
            <a:r>
              <a:rPr dirty="0" sz="1400" spc="2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política-pedagógica,</a:t>
            </a:r>
            <a:r>
              <a:rPr dirty="0" sz="1400" spc="280">
                <a:latin typeface="Times New Roman"/>
                <a:cs typeface="Times New Roman"/>
              </a:rPr>
              <a:t>  </a:t>
            </a:r>
            <a:r>
              <a:rPr dirty="0" sz="1400" spc="55">
                <a:latin typeface="Times New Roman"/>
                <a:cs typeface="Times New Roman"/>
              </a:rPr>
              <a:t>pautando-</a:t>
            </a:r>
            <a:r>
              <a:rPr dirty="0" sz="1400">
                <a:latin typeface="Times New Roman"/>
                <a:cs typeface="Times New Roman"/>
              </a:rPr>
              <a:t>se</a:t>
            </a:r>
            <a:r>
              <a:rPr dirty="0" sz="1400" spc="275">
                <a:latin typeface="Times New Roman"/>
                <a:cs typeface="Times New Roman"/>
              </a:rPr>
              <a:t>  </a:t>
            </a:r>
            <a:r>
              <a:rPr dirty="0" sz="1400" spc="65">
                <a:latin typeface="Times New Roman"/>
                <a:cs typeface="Times New Roman"/>
              </a:rPr>
              <a:t>no</a:t>
            </a:r>
            <a:r>
              <a:rPr dirty="0" sz="1400" spc="28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reconhecimento </a:t>
            </a:r>
            <a:r>
              <a:rPr dirty="0" sz="1400" spc="10">
                <a:latin typeface="Times New Roman"/>
                <a:cs typeface="Times New Roman"/>
              </a:rPr>
              <a:t>incondicional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de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todos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em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cada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coletividade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no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respeito</a:t>
            </a:r>
            <a:r>
              <a:rPr dirty="0" sz="1400" spc="75">
                <a:latin typeface="Times New Roman"/>
                <a:cs typeface="Times New Roman"/>
              </a:rPr>
              <a:t> à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unicidade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cada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sujeito.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LAURO NETO</dc:creator>
  <cp:keywords>DAGMc_gqUEE,BAEG4T0Hdi8</cp:keywords>
  <dc:title>POSTER_DH.pptx</dc:title>
  <dcterms:created xsi:type="dcterms:W3CDTF">2024-07-31T19:28:48Z</dcterms:created>
  <dcterms:modified xsi:type="dcterms:W3CDTF">2024-07-31T19:28:48Z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2024-07-31T00:00:00Z</vt:filetime>
  </property>
  <property fmtid="{D5CDD505-2E9C-101B-9397-08002B2CF9AE}" pid="3" name="Creator">
    <vt:lpwstr>Canva</vt:lpwstr>
  </property>
  <property fmtid="{D5CDD505-2E9C-101B-9397-08002B2CF9AE}" pid="4" name="LastSaved">
    <vt:filetime>2024-07-31T00:00:00Z</vt:filetime>
  </property>
  <property fmtid="{D5CDD505-2E9C-101B-9397-08002B2CF9AE}" pid="5" name="Producer">
    <vt:lpwstr>Canva</vt:lpwstr>
  </property>
</Properties>
</file>