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62" r:id="rId2"/>
  </p:sldIdLst>
  <p:sldSz cx="7559675" cy="10691813"/>
  <p:notesSz cx="6858000" cy="9144000"/>
  <p:defaultTextStyle>
    <a:defPPr>
      <a:defRPr lang="en-GB"/>
    </a:defPPr>
    <a:lvl1pPr marL="0" lvl="0" indent="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1pPr>
    <a:lvl2pPr marL="768350" lvl="1" indent="-295275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2pPr>
    <a:lvl3pPr marL="1181100" lvl="2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3pPr>
    <a:lvl4pPr marL="1654175" lvl="3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4pPr>
    <a:lvl5pPr marL="2127250" lvl="4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5pPr>
    <a:lvl6pPr marL="2286000" lvl="5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6pPr>
    <a:lvl7pPr marL="2743200" lvl="6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7pPr>
    <a:lvl8pPr marL="3200400" lvl="7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8pPr>
    <a:lvl9pPr marL="3657600" lvl="8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69" userDrawn="1">
          <p15:clr>
            <a:srgbClr val="A4A3A4"/>
          </p15:clr>
        </p15:guide>
        <p15:guide id="2" pos="229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994F"/>
    <a:srgbClr val="262626"/>
    <a:srgbClr val="34C75B"/>
    <a:srgbClr val="A65E52"/>
    <a:srgbClr val="6B0B0C"/>
    <a:srgbClr val="B519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061" autoAdjust="0"/>
  </p:normalViewPr>
  <p:slideViewPr>
    <p:cSldViewPr showGuides="1">
      <p:cViewPr>
        <p:scale>
          <a:sx n="70" d="100"/>
          <a:sy n="70" d="100"/>
        </p:scale>
        <p:origin x="1734" y="324"/>
      </p:cViewPr>
      <p:guideLst>
        <p:guide orient="horz" pos="3069"/>
        <p:guide pos="229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/>
          <p:cNvSpPr/>
          <p:nvPr/>
        </p:nvSpPr>
        <p:spPr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</a:ln>
        </p:spPr>
        <p:txBody>
          <a:bodyPr wrap="none" anchor="ctr" anchorCtr="0"/>
          <a:lstStyle/>
          <a:p>
            <a:pPr lvl="0"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</a:pPr>
            <a:endParaRPr lang="pt-BR" altLang="pt-BR" dirty="0"/>
          </a:p>
        </p:txBody>
      </p:sp>
      <p:sp>
        <p:nvSpPr>
          <p:cNvPr id="2051" name="Rectangle 2"/>
          <p:cNvSpPr>
            <a:spLocks noGrp="1" noRot="1" noChangeAspect="1"/>
          </p:cNvSpPr>
          <p:nvPr>
            <p:ph type="sldImg"/>
          </p:nvPr>
        </p:nvSpPr>
        <p:spPr>
          <a:xfrm>
            <a:off x="2362200" y="812800"/>
            <a:ext cx="2830513" cy="4005263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2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5200" cy="48085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/>
          <a:p>
            <a:pPr marL="0" marR="0" lvl="0" indent="0" algn="l" defTabSz="4635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>
            <a:lvl1pPr defTabSz="464820" eaLnBrk="1" hangingPunct="0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 marL="0" marR="0" lvl="0" indent="0" algn="l" defTabSz="46482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DejaVu Sans" charset="0"/>
              <a:cs typeface="DejaVu Sans" charset="0"/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>
            <a:lvl1pPr algn="r" defTabSz="464820" eaLnBrk="1" hangingPunct="0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 marL="0" marR="0" lvl="0" indent="0" algn="r" defTabSz="46482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DejaVu Sans" charset="0"/>
              <a:cs typeface="DejaVu Sans" charset="0"/>
            </a:endParaRP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/>
          <a:lstStyle>
            <a:lvl1pPr defTabSz="464820" eaLnBrk="1" hangingPunct="0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 marL="0" marR="0" lvl="0" indent="0" algn="l" defTabSz="46482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DejaVu Sans" charset="0"/>
              <a:cs typeface="DejaVu Sans" charset="0"/>
            </a:endParaRP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/>
          <a:lstStyle/>
          <a:p>
            <a:pPr lvl="0" algn="r" defTabSz="463550" eaLnBrk="1">
              <a:lnSpc>
                <a:spcPct val="93000"/>
              </a:lnSpc>
              <a:buSzPct val="100000"/>
              <a:buNone/>
              <a:tabLst>
                <a:tab pos="0" algn="l"/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</a:tabLst>
            </a:pPr>
            <a:fld id="{9A0DB2DC-4C9A-4742-B13C-FB6460FD3503}" type="slidenum"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‹nº›</a:t>
            </a:fld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DejaVu San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68350" indent="-295275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81100" indent="-234950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54175" indent="-234950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127250" indent="-234950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364105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6pPr>
    <a:lvl7pPr marL="2837180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7pPr>
    <a:lvl8pPr marL="3310255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8pPr>
    <a:lvl9pPr marL="3782695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 txBox="1">
            <a:spLocks noGrp="1"/>
          </p:cNvSpPr>
          <p:nvPr>
            <p:ph type="sldNum" sz="quarter"/>
          </p:nvPr>
        </p:nvSpPr>
        <p:spPr>
          <a:xfrm>
            <a:off x="4278313" y="10156825"/>
            <a:ext cx="3278187" cy="531813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algn="r" defTabSz="463550" eaLnBrk="1">
              <a:lnSpc>
                <a:spcPct val="93000"/>
              </a:lnSpc>
              <a:spcBef>
                <a:spcPct val="0"/>
              </a:spcBef>
              <a:buClrTx/>
              <a:buFontTx/>
              <a:buChar char="•"/>
              <a:tabLst>
                <a:tab pos="0" algn="l"/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</a:tabLst>
            </a:pPr>
            <a:fld id="{9A0DB2DC-4C9A-4742-B13C-FB6460FD3503}" type="slidenum">
              <a:rPr lang="pt-BR" altLang="pt-BR" sz="1400" dirty="0">
                <a:ea typeface="DejaVu Sans"/>
              </a:rPr>
              <a:t>1</a:t>
            </a:fld>
            <a:endParaRPr lang="pt-BR" altLang="pt-BR" sz="1400" dirty="0">
              <a:ea typeface="DejaVu Sans"/>
            </a:endParaRPr>
          </a:p>
        </p:txBody>
      </p:sp>
      <p:sp>
        <p:nvSpPr>
          <p:cNvPr id="4099" name="Rectangl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362200" y="812800"/>
            <a:ext cx="2833688" cy="4008438"/>
          </a:xfrm>
          <a:solidFill>
            <a:srgbClr val="FFFFFF">
              <a:alpha val="100000"/>
            </a:srgbClr>
          </a:solidFill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4100" name="Text Box 2"/>
          <p:cNvSpPr txBox="1"/>
          <p:nvPr/>
        </p:nvSpPr>
        <p:spPr>
          <a:xfrm>
            <a:off x="755650" y="5078413"/>
            <a:ext cx="6048375" cy="4811712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lstStyle/>
          <a:p>
            <a:pPr lvl="0"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</a:pPr>
            <a:endParaRPr lang="pt-BR" alt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5"/>
            </a:lvl1pPr>
            <a:lvl2pPr marL="377825" indent="0" algn="ctr">
              <a:buNone/>
              <a:defRPr sz="1655"/>
            </a:lvl2pPr>
            <a:lvl3pPr marL="755650" indent="0" algn="ctr">
              <a:buNone/>
              <a:defRPr sz="1490"/>
            </a:lvl3pPr>
            <a:lvl4pPr marL="1134110" indent="0" algn="ctr">
              <a:buNone/>
              <a:defRPr sz="1325"/>
            </a:lvl4pPr>
            <a:lvl5pPr marL="1511935" indent="0" algn="ctr">
              <a:buNone/>
              <a:defRPr sz="1325"/>
            </a:lvl5pPr>
            <a:lvl6pPr marL="1889760" indent="0" algn="ctr">
              <a:buNone/>
              <a:defRPr sz="1325"/>
            </a:lvl6pPr>
            <a:lvl7pPr marL="2267585" indent="0" algn="ctr">
              <a:buNone/>
              <a:defRPr sz="1325"/>
            </a:lvl7pPr>
            <a:lvl8pPr marL="2646045" indent="0" algn="ctr">
              <a:buNone/>
              <a:defRPr sz="1325"/>
            </a:lvl8pPr>
            <a:lvl9pPr marL="3023870" indent="0" algn="ctr">
              <a:buNone/>
              <a:defRPr sz="1325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77389" y="426595"/>
            <a:ext cx="6800136" cy="1780472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7825" indent="0">
              <a:buNone/>
              <a:defRPr sz="1655">
                <a:solidFill>
                  <a:schemeClr val="tx1">
                    <a:tint val="75000"/>
                  </a:schemeClr>
                </a:solidFill>
              </a:defRPr>
            </a:lvl2pPr>
            <a:lvl3pPr marL="755650" indent="0">
              <a:buNone/>
              <a:defRPr sz="1490">
                <a:solidFill>
                  <a:schemeClr val="tx1">
                    <a:tint val="75000"/>
                  </a:schemeClr>
                </a:solidFill>
              </a:defRPr>
            </a:lvl3pPr>
            <a:lvl4pPr marL="113411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4pPr>
            <a:lvl5pPr marL="151193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5pPr>
            <a:lvl6pPr marL="188976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6pPr>
            <a:lvl7pPr marL="226758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7pPr>
            <a:lvl8pPr marL="264604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8pPr>
            <a:lvl9pPr marL="302387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5650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7585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5650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7585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5"/>
            </a:lvl3pPr>
            <a:lvl4pPr>
              <a:defRPr sz="1655"/>
            </a:lvl4pPr>
            <a:lvl5pPr>
              <a:defRPr sz="1655"/>
            </a:lvl5pPr>
            <a:lvl6pPr>
              <a:defRPr sz="1655"/>
            </a:lvl6pPr>
            <a:lvl7pPr>
              <a:defRPr sz="1655"/>
            </a:lvl7pPr>
            <a:lvl8pPr>
              <a:defRPr sz="1655"/>
            </a:lvl8pPr>
            <a:lvl9pPr>
              <a:defRPr sz="1655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55"/>
            </a:lvl2pPr>
            <a:lvl3pPr marL="755650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89760" indent="0">
              <a:buNone/>
              <a:defRPr sz="825"/>
            </a:lvl6pPr>
            <a:lvl7pPr marL="2267585" indent="0">
              <a:buNone/>
              <a:defRPr sz="825"/>
            </a:lvl7pPr>
            <a:lvl8pPr marL="2646045" indent="0">
              <a:buNone/>
              <a:defRPr sz="825"/>
            </a:lvl8pPr>
            <a:lvl9pPr marL="3023870" indent="0">
              <a:buNone/>
              <a:defRPr sz="825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2645"/>
            </a:lvl1pPr>
            <a:lvl2pPr marL="377825" indent="0">
              <a:buNone/>
              <a:defRPr sz="2315"/>
            </a:lvl2pPr>
            <a:lvl3pPr marL="755650" indent="0">
              <a:buNone/>
              <a:defRPr sz="1985"/>
            </a:lvl3pPr>
            <a:lvl4pPr marL="1134110" indent="0">
              <a:buNone/>
              <a:defRPr sz="1655"/>
            </a:lvl4pPr>
            <a:lvl5pPr marL="1511935" indent="0">
              <a:buNone/>
              <a:defRPr sz="1655"/>
            </a:lvl5pPr>
            <a:lvl6pPr marL="1889760" indent="0">
              <a:buNone/>
              <a:defRPr sz="1655"/>
            </a:lvl6pPr>
            <a:lvl7pPr marL="2267585" indent="0">
              <a:buNone/>
              <a:defRPr sz="1655"/>
            </a:lvl7pPr>
            <a:lvl8pPr marL="2646045" indent="0">
              <a:buNone/>
              <a:defRPr sz="1655"/>
            </a:lvl8pPr>
            <a:lvl9pPr marL="3023870" indent="0">
              <a:buNone/>
              <a:defRPr sz="1655"/>
            </a:lvl9pPr>
          </a:lstStyle>
          <a:p>
            <a:pPr marL="0" marR="0" lvl="0" indent="0" algn="l" defTabSz="755650" rtl="0" eaLnBrk="0" fontAlgn="base" latinLnBrk="0" hangingPunct="0">
              <a:lnSpc>
                <a:spcPct val="90000"/>
              </a:lnSpc>
              <a:spcBef>
                <a:spcPts val="825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pt-BR" sz="2645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sz="2645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55"/>
            </a:lvl2pPr>
            <a:lvl3pPr marL="755650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89760" indent="0">
              <a:buNone/>
              <a:defRPr sz="825"/>
            </a:lvl6pPr>
            <a:lvl7pPr marL="2267585" indent="0">
              <a:buNone/>
              <a:defRPr sz="825"/>
            </a:lvl7pPr>
            <a:lvl8pPr marL="2646045" indent="0">
              <a:buNone/>
              <a:defRPr sz="825"/>
            </a:lvl8pPr>
            <a:lvl9pPr marL="3023870" indent="0">
              <a:buNone/>
              <a:defRPr sz="825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pt-BR" altLang="pt-BR" dirty="0"/>
              <a:t>Clique para editar o título mestre</a:t>
            </a:r>
            <a:endParaRPr lang="en-US" altLang="pt-BR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>
          <a:xfrm>
            <a:off x="519113" y="2846388"/>
            <a:ext cx="6521450" cy="6783387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pt-BR" altLang="pt-BR" dirty="0"/>
              <a:t>Clique para editar o texto mestre</a:t>
            </a:r>
          </a:p>
          <a:p>
            <a:pPr lvl="1"/>
            <a:r>
              <a:rPr lang="pt-BR" altLang="pt-BR" dirty="0"/>
              <a:t>Segundo nível</a:t>
            </a:r>
          </a:p>
          <a:p>
            <a:pPr lvl="2"/>
            <a:r>
              <a:rPr lang="pt-BR" altLang="pt-BR" dirty="0"/>
              <a:t>Terceiro nível</a:t>
            </a:r>
          </a:p>
          <a:p>
            <a:pPr lvl="3"/>
            <a:r>
              <a:rPr lang="pt-BR" altLang="pt-BR" dirty="0"/>
              <a:t>Quarto nível</a:t>
            </a:r>
          </a:p>
          <a:p>
            <a:pPr lvl="4"/>
            <a:r>
              <a:rPr lang="pt-BR" altLang="pt-BR" dirty="0"/>
              <a:t>Quinto nível</a:t>
            </a:r>
            <a:endParaRPr lang="en-US" altLang="pt-B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464820" eaLnBrk="0" hangingPunct="0">
              <a:defRPr sz="990">
                <a:solidFill>
                  <a:schemeClr val="tx1">
                    <a:tint val="75000"/>
                  </a:schemeClr>
                </a:solidFill>
                <a:ea typeface="Droid Sans Fallback" charset="0"/>
                <a:cs typeface="Droid Sans Fallback" charset="0"/>
              </a:defRPr>
            </a:lvl1pPr>
          </a:lstStyle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464820" eaLnBrk="0" hangingPunct="0">
              <a:defRPr sz="990">
                <a:solidFill>
                  <a:schemeClr val="tx1">
                    <a:tint val="75000"/>
                  </a:schemeClr>
                </a:solidFill>
                <a:ea typeface="Droid Sans Fallback" charset="0"/>
                <a:cs typeface="Droid Sans Fallback" charset="0"/>
              </a:defRPr>
            </a:lvl1pPr>
          </a:lstStyle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900">
                <a:solidFill>
                  <a:srgbClr val="898989"/>
                </a:solidFill>
              </a:defRPr>
            </a:lvl1pPr>
          </a:lstStyle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2pPr>
      <a:lvl3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3pPr>
      <a:lvl4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4pPr>
      <a:lvl5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89230" indent="-189230" algn="l" defTabSz="755650" rtl="0" eaLnBrk="0" fontAlgn="base" hangingPunct="0">
        <a:lnSpc>
          <a:spcPct val="90000"/>
        </a:lnSpc>
        <a:spcBef>
          <a:spcPts val="825"/>
        </a:spcBef>
        <a:spcAft>
          <a:spcPct val="0"/>
        </a:spcAft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67055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44880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22705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700530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078990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45681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834640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21246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1pPr>
      <a:lvl2pPr marL="37782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2pPr>
      <a:lvl3pPr marL="75565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3pPr>
      <a:lvl4pPr marL="113411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4pPr>
      <a:lvl5pPr marL="151193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5pPr>
      <a:lvl6pPr marL="188976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26758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64604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02387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image" Target="../media/image2.pn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image" Target="../media/image1.png"/><Relationship Id="rId5" Type="http://schemas.openxmlformats.org/officeDocument/2006/relationships/tags" Target="../tags/tag5.xml"/><Relationship Id="rId10" Type="http://schemas.openxmlformats.org/officeDocument/2006/relationships/notesSlide" Target="../notesSlides/notesSlide1.xml"/><Relationship Id="rId4" Type="http://schemas.openxmlformats.org/officeDocument/2006/relationships/tags" Target="../tags/tag4.xml"/><Relationship Id="rId9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m 1"/>
          <p:cNvPicPr>
            <a:picLocks noGrp="1" noChangeAspect="1"/>
          </p:cNvPicPr>
          <p:nvPr>
            <p:ph idx="1"/>
            <p:custDataLst>
              <p:tags r:id="rId1"/>
            </p:custDataLst>
          </p:nvPr>
        </p:nvPicPr>
        <p:blipFill>
          <a:blip r:embed="rId11"/>
          <a:stretch>
            <a:fillRect/>
          </a:stretch>
        </p:blipFill>
        <p:spPr>
          <a:xfrm>
            <a:off x="4763" y="0"/>
            <a:ext cx="7571740" cy="1141476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6" name="CaixaDeTexto 3"/>
          <p:cNvSpPr txBox="1"/>
          <p:nvPr/>
        </p:nvSpPr>
        <p:spPr>
          <a:xfrm>
            <a:off x="251143" y="1652270"/>
            <a:ext cx="7010400" cy="307777"/>
          </a:xfrm>
          <a:prstGeom prst="rect">
            <a:avLst/>
          </a:prstGeom>
          <a:noFill/>
          <a:ln w="9525">
            <a:solidFill>
              <a:schemeClr val="bg1"/>
            </a:solidFill>
          </a:ln>
        </p:spPr>
        <p:txBody>
          <a:bodyPr>
            <a:spAutoFit/>
          </a:bodyPr>
          <a:lstStyle/>
          <a:p>
            <a:pPr algn="ctr"/>
            <a:r>
              <a:rPr lang="pt-BR" sz="1400" b="1" dirty="0">
                <a:solidFill>
                  <a:schemeClr val="tx1"/>
                </a:solidFill>
              </a:rPr>
              <a:t>Os "Filhos do Vento": Impacto Social da Transição de Trabalhadores das Eólicas</a:t>
            </a:r>
            <a:endParaRPr lang="pt-BR" altLang="pt-BR" sz="1400" b="1" dirty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412433" y="2105660"/>
            <a:ext cx="6756400" cy="52197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ctr" defTabSz="464820">
              <a:buClrTx/>
              <a:buSzTx/>
              <a:buFontTx/>
              <a:buNone/>
              <a:defRPr/>
            </a:pPr>
            <a:r>
              <a:rPr lang="pt-BR" sz="140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  <a:sym typeface="+mn-ea"/>
              </a:rPr>
              <a:t>Túlio Pinheiro Braga Sales</a:t>
            </a:r>
            <a:r>
              <a:rPr lang="pt-BR" sz="140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  <a:sym typeface="+mn-ea"/>
              </a:rPr>
              <a:t>, UFRN, </a:t>
            </a:r>
            <a:r>
              <a:rPr lang="pt-BR" sz="140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  <a:sym typeface="+mn-ea"/>
              </a:rPr>
              <a:t>tuliopisales@gmail.com</a:t>
            </a:r>
            <a:endParaRPr kumimoji="0" lang="pt-BR" sz="1400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  <a:p>
            <a:pPr marR="0" algn="ctr" defTabSz="464820">
              <a:buClrTx/>
              <a:buSzTx/>
              <a:buFontTx/>
              <a:buNone/>
              <a:defRPr/>
            </a:pPr>
            <a:endParaRPr kumimoji="0" lang="pt-BR" sz="1400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4189413" y="4256088"/>
            <a:ext cx="2649538" cy="4064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ctr" defTabSz="464820">
              <a:buClrTx/>
              <a:buSzTx/>
              <a:buFontTx/>
              <a:buNone/>
              <a:defRPr/>
            </a:pPr>
            <a:r>
              <a:rPr kumimoji="0" lang="pt-BR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Imagem </a:t>
            </a:r>
            <a:r>
              <a:rPr kumimoji="0" lang="pt-BR" sz="1200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(caso seja oportuno)</a:t>
            </a:r>
            <a:endParaRPr kumimoji="0" lang="pt-BR" kern="1200" cap="none" spc="0" normalizeH="0" baseline="0" noProof="0" dirty="0"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26" name="CaixaDeTexto 25"/>
          <p:cNvSpPr txBox="1"/>
          <p:nvPr/>
        </p:nvSpPr>
        <p:spPr>
          <a:xfrm>
            <a:off x="625475" y="7539038"/>
            <a:ext cx="2647950" cy="4064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ctr" defTabSz="464820">
              <a:buClrTx/>
              <a:buSzTx/>
              <a:buFontTx/>
              <a:buNone/>
              <a:defRPr/>
            </a:pPr>
            <a:r>
              <a:rPr kumimoji="0" lang="pt-BR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Imagem </a:t>
            </a:r>
            <a:r>
              <a:rPr kumimoji="0" lang="pt-BR" sz="1200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(caso seja oportuno)</a:t>
            </a:r>
            <a:endParaRPr kumimoji="0" lang="pt-BR" kern="1200" cap="none" spc="0" normalizeH="0" baseline="0" noProof="0" dirty="0"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2" name="CaixaDeTexto 18"/>
          <p:cNvSpPr txBox="1"/>
          <p:nvPr>
            <p:custDataLst>
              <p:tags r:id="rId2"/>
            </p:custDataLst>
          </p:nvPr>
        </p:nvSpPr>
        <p:spPr>
          <a:xfrm>
            <a:off x="281623" y="2681923"/>
            <a:ext cx="6853238" cy="183127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defTabSz="464820">
              <a:defRPr/>
            </a:pPr>
            <a:r>
              <a:rPr kumimoji="0" lang="pt-BR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INTRODUÇÃO</a:t>
            </a:r>
            <a:r>
              <a:rPr lang="pt-BR" sz="1100" dirty="0">
                <a:solidFill>
                  <a:schemeClr val="tx1"/>
                </a:solidFill>
              </a:rPr>
              <a:t>A 26ª Edição do Seminário de Pesquisa do CCSA/UFRN traz como tema central "Crise Climática, Desenvolvimento e Democracia". Este tema enfatiza a importância das ciências sociais aplicadas no debate sobre as múltiplas e interconectadas dimensões da crise climática, suas relações com o desenvolvimento e a democracia. A partir desse diálogo, espera-se construir alternativas e estratégias para uma sociedade mais sustentável, justa e resiliente. Dentro desse contexto, este trabalho aborda o fenômeno dos "Filhos do Vento", filhos deixados nas regiões de transição de trabalhadores das eólicas, explorando as consequências sociais e as medidas de mitigação necessárias para enfrentar os desafios emergentes.</a:t>
            </a:r>
            <a:endParaRPr lang="pt-BR" sz="110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  <a:p>
            <a:pPr marR="0" algn="just" defTabSz="464820">
              <a:buClrTx/>
              <a:buSzTx/>
              <a:buFontTx/>
              <a:buNone/>
              <a:defRPr/>
            </a:pPr>
            <a:endParaRPr kumimoji="0" lang="pt-BR" b="1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4" name="CaixaDeTexto 20"/>
          <p:cNvSpPr txBox="1"/>
          <p:nvPr>
            <p:custDataLst>
              <p:tags r:id="rId3"/>
            </p:custDataLst>
          </p:nvPr>
        </p:nvSpPr>
        <p:spPr>
          <a:xfrm>
            <a:off x="3617277" y="7510315"/>
            <a:ext cx="337185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REFERÊNCIAS </a:t>
            </a:r>
            <a:r>
              <a:rPr kumimoji="0" lang="pt-BR" sz="12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(principais)</a:t>
            </a:r>
            <a:endParaRPr kumimoji="0" lang="pt-BR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9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Leite, M. (2006). Trabalho, Família e Mobilidade: Os Novos Migrantes Brasileiros. Revista Brasileira de Estudos de População, 23(2), 325-340. Cavalcanti, L., et al. (2013). Migração, Trabalho e Cidadania: Desafios Contemporâneos. Revista Brasileira de Estudos de População, 30(1), 5-20. Martine, G. (2002). Migração Interna no Brasil: Padrões Recentes e Implicações para Políticas Públicas. Novos Estudos CEBRAP, 18(1), 45-60. Assis, G. O. (2003). Migração e Dinâmica Familiar: Impactos e Desafios. Revista de Ciências Sociais, 34(2), 143-158. Silva, J. da. (2012). Crianças e Adolescentes em Situação de Vulnerabilidade Social: O Impacto da Migração dos Pais. Cadernos de Pesquisa, 42(146), 396-409. Faria, V. de. (2018). As Consequências Sociais da Migração Temporária de Trabalhadores no Brasil. Revista de Política e Gestão Educacional, 22(1), 122-137. Alves, J. E. D. (2011). Migração e Desenvolvimento no Brasil: Uma Análise das Tendências Recentes. Revista Brasileira de Estudos Regionais e Urbanos, 5(2), 15-30. Gomes, N. (2001). A Migração e Seus Efeitos sobre a Estrutura Familiar no Nordeste Brasileiro. Revista Brasileira de Estudos de População, 19(1), 67-83.</a:t>
            </a:r>
          </a:p>
        </p:txBody>
      </p:sp>
      <p:sp>
        <p:nvSpPr>
          <p:cNvPr id="5" name="CaixaDeTexto 19"/>
          <p:cNvSpPr txBox="1"/>
          <p:nvPr>
            <p:custDataLst>
              <p:tags r:id="rId4"/>
            </p:custDataLst>
          </p:nvPr>
        </p:nvSpPr>
        <p:spPr>
          <a:xfrm>
            <a:off x="247948" y="4214018"/>
            <a:ext cx="3427413" cy="172354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OBJETIVOS</a:t>
            </a:r>
          </a:p>
          <a:p>
            <a:pPr algn="just"/>
            <a:r>
              <a:rPr lang="pt-BR" sz="1100" dirty="0">
                <a:solidFill>
                  <a:schemeClr val="tx1"/>
                </a:solidFill>
              </a:rPr>
              <a:t>O objetivo deste trabalho é analisar o impacto social da migração de trabalhadores das eólicas e o fenômeno dos "Filhos do Vento". Pretende-se: Identificar as causas da formação dos "Filhos do Vento“; Avaliar as consequências sociais e familiares para as crianças deixadas para trás; Propor estratégias de mitigação e políticas públicas para apoiar essas crianças e suas famílias.</a:t>
            </a:r>
          </a:p>
        </p:txBody>
      </p:sp>
      <p:sp>
        <p:nvSpPr>
          <p:cNvPr id="10" name="CaixaDeTexto 20"/>
          <p:cNvSpPr txBox="1"/>
          <p:nvPr>
            <p:custDataLst>
              <p:tags r:id="rId5"/>
            </p:custDataLst>
          </p:nvPr>
        </p:nvSpPr>
        <p:spPr>
          <a:xfrm>
            <a:off x="281623" y="7510315"/>
            <a:ext cx="3221355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CONCLUSÃO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lang="pt-BR" sz="1100" dirty="0">
                <a:solidFill>
                  <a:schemeClr val="tx1"/>
                </a:solidFill>
              </a:rPr>
              <a:t>A transição de trabalhadores das eólicas traz benefícios econômicos, mas gera desafios sociais significativos, especialmente para os "Filhos do Vento". É imperativo que políticas públicas sejam implementadas para oferecer suporte adequado às famílias afetadas. A criação de programas de apoio psicológico, educação continuada e integração comunitária são essenciais para mitigar os impactos negativos.</a:t>
            </a:r>
            <a:endParaRPr kumimoji="0" lang="pt-BR" sz="1100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23" name="CaixaDeTexto 23"/>
          <p:cNvSpPr txBox="1"/>
          <p:nvPr>
            <p:custDataLst>
              <p:tags r:id="rId6"/>
            </p:custDataLst>
          </p:nvPr>
        </p:nvSpPr>
        <p:spPr>
          <a:xfrm>
            <a:off x="3766902" y="4270569"/>
            <a:ext cx="3398838" cy="206210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METODOLOGIA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lang="pt-BR" sz="1100" dirty="0">
                <a:solidFill>
                  <a:schemeClr val="tx1"/>
                </a:solidFill>
              </a:rPr>
              <a:t>A pesquisa adota uma abordagem qualitativa, utilizando entrevistas semiestruturadas com trabalhadores das eólicas, suas famílias, e especialistas em desenvolvimento social. Análises documentais de relatórios e estudos prévios sobre migração laboral e impacto social complementam a coleta de dados. A metodologia também inclui a revisão das normas e políticas existentes para a proteção social das crianças em regiões de transição laboral.</a:t>
            </a:r>
            <a:endParaRPr kumimoji="0" lang="pt-BR" sz="1100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28" name="CaixaDeTexto 24"/>
          <p:cNvSpPr txBox="1"/>
          <p:nvPr>
            <p:custDataLst>
              <p:tags r:id="rId7"/>
            </p:custDataLst>
          </p:nvPr>
        </p:nvSpPr>
        <p:spPr>
          <a:xfrm>
            <a:off x="248742" y="6101798"/>
            <a:ext cx="6853238" cy="12157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RESULTADOS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lang="pt-BR" sz="1100" dirty="0">
                <a:solidFill>
                  <a:schemeClr val="tx1"/>
                </a:solidFill>
              </a:rPr>
              <a:t>Os resultados preliminares indicam que a migração de trabalhadores das eólicas cria um vácuo social, deixando crianças vulneráveis a problemas psicológicos e sociais. A falta de suporte institucional e a desconexão familiar são fatores críticos. As entrevistas revelam histórias de crianças enfrentando dificuldades emocionais, educacionais e de desenvolvimento devido à ausência prolongada de um ou ambos os pais.</a:t>
            </a:r>
            <a:endParaRPr kumimoji="0" lang="pt-BR" sz="1100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pic>
        <p:nvPicPr>
          <p:cNvPr id="3087" name="Imagem 8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12"/>
          <a:stretch>
            <a:fillRect/>
          </a:stretch>
        </p:blipFill>
        <p:spPr>
          <a:xfrm>
            <a:off x="293688" y="117475"/>
            <a:ext cx="3005137" cy="12001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</TotalTime>
  <Words>660</Words>
  <Application>Microsoft Office PowerPoint</Application>
  <PresentationFormat>Personalizar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DejaVu Sans</vt:lpstr>
      <vt:lpstr>Times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XXI SEMINARIO DE PESQUISA DO CCSA</dc:title>
  <dc:creator>ASSTEC</dc:creator>
  <cp:lastModifiedBy>sparta sparta</cp:lastModifiedBy>
  <cp:revision>36</cp:revision>
  <dcterms:created xsi:type="dcterms:W3CDTF">2015-12-02T19:07:00Z</dcterms:created>
  <dcterms:modified xsi:type="dcterms:W3CDTF">2024-07-31T19:27:51Z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0D36887F5AA949D99BC3C0B81F2CE5F2_13</vt:lpwstr>
  </property>
  <property fmtid="{D5CDD505-2E9C-101B-9397-08002B2CF9AE}" pid="3" name="KSOProductBuildVer">
    <vt:lpwstr>1046-12.2.0.17119</vt:lpwstr>
  </property>
</Properties>
</file>