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692125" cx="75596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69">
          <p15:clr>
            <a:srgbClr val="A4A3A4"/>
          </p15:clr>
        </p15:guide>
        <p15:guide id="2" pos="2292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iNmrctI5uX7YeAWlYA1ZYmeTt66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69" orient="horz"/>
        <p:guide pos="229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fmla="val 19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/>
          <p:nvPr>
            <p:ph idx="2" type="sldImg"/>
          </p:nvPr>
        </p:nvSpPr>
        <p:spPr>
          <a:xfrm>
            <a:off x="2362200" y="812800"/>
            <a:ext cx="2830513" cy="4005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" name="Google Shape;5;n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" name="Google Shape;6;n"/>
          <p:cNvSpPr txBox="1"/>
          <p:nvPr>
            <p:ph idx="3" type="hdr"/>
          </p:nvPr>
        </p:nvSpPr>
        <p:spPr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0" type="dt"/>
          </p:nvPr>
        </p:nvSpPr>
        <p:spPr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1" type="ftr"/>
          </p:nvPr>
        </p:nvSpPr>
        <p:spPr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n"/>
          <p:cNvSpPr txBox="1"/>
          <p:nvPr>
            <p:ph idx="12" type="sldNum"/>
          </p:nvPr>
        </p:nvSpPr>
        <p:spPr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pt-BR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 txBox="1"/>
          <p:nvPr>
            <p:ph idx="12" type="sldNum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88900" lvl="0" marL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</a:pPr>
            <a:fld id="{00000000-1234-1234-1234-123412341234}" type="slidenum">
              <a:rPr lang="pt-BR" sz="1400"/>
              <a:t>‹#›</a:t>
            </a:fld>
            <a:endParaRPr sz="1400"/>
          </a:p>
        </p:txBody>
      </p:sp>
      <p:sp>
        <p:nvSpPr>
          <p:cNvPr id="92" name="Google Shape;92;p1:notes"/>
          <p:cNvSpPr/>
          <p:nvPr>
            <p:ph idx="2" type="sldImg"/>
          </p:nvPr>
        </p:nvSpPr>
        <p:spPr>
          <a:xfrm>
            <a:off x="2362200" y="812800"/>
            <a:ext cx="2833688" cy="40084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3" name="Google Shape;93;p1:notes"/>
          <p:cNvSpPr txBox="1"/>
          <p:nvPr/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" type="body"/>
          </p:nvPr>
        </p:nvSpPr>
        <p:spPr>
          <a:xfrm rot="5400000">
            <a:off x="388145" y="2977357"/>
            <a:ext cx="6783387" cy="6521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/>
          <p:nvPr>
            <p:ph type="title"/>
          </p:nvPr>
        </p:nvSpPr>
        <p:spPr>
          <a:xfrm rot="5400000">
            <a:off x="1694512" y="4284621"/>
            <a:ext cx="9060817" cy="16300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" type="body"/>
          </p:nvPr>
        </p:nvSpPr>
        <p:spPr>
          <a:xfrm rot="5400000">
            <a:off x="-1612846" y="2701814"/>
            <a:ext cx="9060817" cy="47956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yout Personalizado">
  <p:cSld name="Layout Personalizado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/>
          <p:nvPr>
            <p:ph type="title"/>
          </p:nvPr>
        </p:nvSpPr>
        <p:spPr>
          <a:xfrm>
            <a:off x="377389" y="426595"/>
            <a:ext cx="6800136" cy="17804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9" name="Google Shape;89;p1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ctrTitle"/>
          </p:nvPr>
        </p:nvSpPr>
        <p:spPr>
          <a:xfrm>
            <a:off x="566976" y="1749795"/>
            <a:ext cx="6425724" cy="37223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subTitle"/>
          </p:nvPr>
        </p:nvSpPr>
        <p:spPr>
          <a:xfrm>
            <a:off x="944960" y="5615678"/>
            <a:ext cx="5669756" cy="25813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/>
            </a:lvl1pPr>
            <a:lvl2pPr lvl="1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sz="1654"/>
            </a:lvl2pPr>
            <a:lvl3pPr lvl="2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sz="1490"/>
            </a:lvl3pPr>
            <a:lvl4pPr lvl="3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4pPr>
            <a:lvl5pPr lvl="4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5pPr>
            <a:lvl6pPr lvl="5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6pPr>
            <a:lvl7pPr lvl="6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7pPr>
            <a:lvl8pPr lvl="7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8pPr>
            <a:lvl9pPr lvl="8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9pPr>
          </a:lstStyle>
          <a:p/>
        </p:txBody>
      </p:sp>
      <p:sp>
        <p:nvSpPr>
          <p:cNvPr id="25" name="Google Shape;25;p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655"/>
              <a:buNone/>
              <a:defRPr sz="1654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490"/>
              <a:buNone/>
              <a:defRPr sz="149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2" type="body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" type="body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4" name="Google Shape;44;p7"/>
          <p:cNvSpPr txBox="1"/>
          <p:nvPr>
            <p:ph idx="2" type="body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3" type="body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6" name="Google Shape;46;p7"/>
          <p:cNvSpPr txBox="1"/>
          <p:nvPr>
            <p:ph idx="4" type="body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0"/>
          <p:cNvSpPr txBox="1"/>
          <p:nvPr>
            <p:ph idx="1" type="body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6557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645"/>
              <a:buChar char="•"/>
              <a:defRPr sz="2645"/>
            </a:lvl1pPr>
            <a:lvl2pPr indent="-375602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2315"/>
              <a:buChar char="•"/>
              <a:defRPr sz="2315"/>
            </a:lvl2pPr>
            <a:lvl3pPr indent="-354647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85"/>
              <a:buChar char="•"/>
              <a:defRPr sz="1985"/>
            </a:lvl3pPr>
            <a:lvl4pPr indent="-333692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4pPr>
            <a:lvl5pPr indent="-333692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5pPr>
            <a:lvl6pPr indent="-333692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6pPr>
            <a:lvl7pPr indent="-333692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7pPr>
            <a:lvl8pPr indent="-333692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8pPr>
            <a:lvl9pPr indent="-333692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9pPr>
          </a:lstStyle>
          <a:p/>
        </p:txBody>
      </p:sp>
      <p:sp>
        <p:nvSpPr>
          <p:cNvPr id="62" name="Google Shape;62;p10"/>
          <p:cNvSpPr txBox="1"/>
          <p:nvPr>
            <p:ph idx="2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63" name="Google Shape;63;p10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1"/>
          <p:cNvSpPr/>
          <p:nvPr>
            <p:ph idx="2" type="pic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1"/>
          <p:cNvSpPr txBox="1"/>
          <p:nvPr>
            <p:ph idx="1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70" name="Google Shape;70;p11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4650" lvl="0" marL="457200" marR="0" rtl="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9250" lvl="1" marL="914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214" lvl="5" marL="27432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214" lvl="6" marL="3200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215" lvl="7" marL="3657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215" lvl="8" marL="4114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2065" y="3810"/>
            <a:ext cx="7571700" cy="106971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"/>
          <p:cNvSpPr txBox="1"/>
          <p:nvPr/>
        </p:nvSpPr>
        <p:spPr>
          <a:xfrm>
            <a:off x="268568" y="1330645"/>
            <a:ext cx="7010400" cy="10158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</a:pPr>
            <a:r>
              <a:rPr b="1" lang="pt-BR" sz="20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A ADOÇÃO DE NOVAS PRÁTICAS DE GESTÃO POR MEIO DA </a:t>
            </a:r>
            <a:r>
              <a:rPr b="1" lang="pt-BR" sz="20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INTELIGÊNCIA ARTIFICIAL E SEUS EFEITOS PARA OS NEGÓCIOS: uma revisão de literatura</a:t>
            </a:r>
            <a:endParaRPr b="1" i="0" sz="20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401683" y="2346460"/>
            <a:ext cx="6756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Ruan</a:t>
            </a: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Silva Bezerra da Cunha, UFRN, ruansbc.adm@gmail.com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4189413" y="4256088"/>
            <a:ext cx="2649538" cy="4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625475" y="7539038"/>
            <a:ext cx="2647950" cy="4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281623" y="2681923"/>
            <a:ext cx="68532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tendências e descobertas em tecnologia afetam não somente a sociedade, mas a forma de se conduzir negócios em diferenciação no mercado. O uso da Inteligência Artificial (IA) na gestão de negócios, possibilita que as empresas utilizadoras possam alcançar vantagens incomparáveis, como também permite deixar todas as outras estejam em desvantagem (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RODRIGUES e ANDRADE, 2021). A implementação da IA como ferramenta de gestão pode ser considerada não somente como uma importante estratégia de mercado, mas como uma prática necessária para a perpetuação das empresas no mercado.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3638545" y="7945445"/>
            <a:ext cx="3372000" cy="22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REFERÊNCIAS </a:t>
            </a:r>
            <a:r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(principais)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LEÃO, A.P.S; SANTOS, W.A; SILVA, C.F; SANTOS, W.F.B; SOARES, J.E.V. Otimização das cadeias de suprimentos com utilização de técnicas de inteligência artificial: uma revisão sistemática da literatura</a:t>
            </a:r>
            <a:r>
              <a:rPr lang="pt-B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Revista Sociedade Científica, n.1, v. 6, s/l, 2023.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RODRIGUES, B; ANDRADE, A. O potencial da inteligência artificial para o desenvolvimento e competitividade das empresas: uma scoping review. Revista Gestão e Desenvolvimento, n. 29, p. 381-422, Lisboa, 2021.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SILVA, D.R; COSTA, D.F; A influência da Inteligência Artificial na Contabilidade e na Tributação das Organizações: uma revisão da literatura. </a:t>
            </a:r>
            <a:r>
              <a:rPr i="1" lang="pt-B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In:</a:t>
            </a:r>
            <a:r>
              <a:rPr lang="pt-B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USP INTERNATIONAL CONFERENCE IN ACCOUNTING, 22., 2022, São Paulo. </a:t>
            </a:r>
            <a:r>
              <a:rPr b="1" lang="pt-B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Anais Eletrônicos</a:t>
            </a:r>
            <a:r>
              <a:rPr lang="pt-B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[...]. São Paulo, 2022. Disponível em: https://congressousp.fipecafi.org/anais/22UspInternational/ArtigosDownload/3929.</a:t>
            </a:r>
            <a:r>
              <a:rPr lang="pt-BR" sz="800">
                <a:latin typeface="Calibri"/>
                <a:ea typeface="Calibri"/>
                <a:cs typeface="Calibri"/>
                <a:sym typeface="Calibri"/>
              </a:rPr>
              <a:t>pdf</a:t>
            </a:r>
            <a:r>
              <a:rPr lang="pt-B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Acesso em: 31 Jul. 2024.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293710" y="4159435"/>
            <a:ext cx="34275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Concluir como a inteligência artificial apresenta-se como uma tecnologia que potencialmente pode ser utilizada para a criação ou melhoria de práticas de gestão para o desenvolvimento de negócios, como também para a sustentabilidade e vantagem da empresa diante competitividade do mercado.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323850" y="7993380"/>
            <a:ext cx="32214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CONCLUSÃO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Portanto, a constituição dessa revisão literária tem a utilidade de remontar não somente as potencialidades do uso da IA para a vantagem competitiva das empresas no mercado, mas da necessidade de adoção dessa tecnologia como prática de gestão de um negócio sustentável.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3779838" y="4127818"/>
            <a:ext cx="33987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METODOLOGIA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presente trabalho trata-se de uma revisão literária por meio de uma análise descritiva quanto aos objetivos pretendido, tal como, por uma análise qualitativa. Os artigos selecionados foram retirados da base de dados “Google Scholar”, 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 um corte de temporal de 2020-2024 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através dos seguintes descritores: inteligência artificial, gestão, negócios.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323215" y="5725795"/>
            <a:ext cx="6846000" cy="22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RESULTADOS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Foram selecionados 3 artigos que analisam os efeitos da IA na adoção de novas práticas de gestão (LEÃO, et al, 2023; RODRIGUES e ANDRADE, 2021; SILVA e COSTA, 2022). Segundo 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Rodrigues e Andrade (2021), a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IA é uma tecnologia que pode ser utilizada em todas as tarefas e situações, ainda que de pouca relevância. Sua significância não está apenas em substituir um ser humano, mas de servir para execução de tarefas simples e 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úteis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para qualquer organização. 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Como afirmam Leão (et. al, 2023) u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 vantagem significativa que a utilização da IA representa para as empresas, é a possibilidade se 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processar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uma grande quantidade de dados em tempo hábil. Também, pode-se ressaltar a ainda pouco explorada utilização e desenvolvimento da IA no setor Contábil e Fiscal (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SILVA e COSTA, 2022). Ademais, a IA não somente representa uma oportunidade a obtenção da vantagem competitiva, mas também uma ameaça para todas as empresas que não perceberem seu impacto (RODRIGUES e ANDRADE, 2021).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7" name="Google Shape;107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3688" y="117475"/>
            <a:ext cx="3005137" cy="1200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2015-12-02T19:07:00Z</dcterms:created>
  <dc:creator>ASSTEC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0D36887F5AA949D99BC3C0B81F2CE5F2_13</vt:lpwstr>
  </property>
  <property fmtid="{D5CDD505-2E9C-101B-9397-08002B2CF9AE}" pid="3" name="KSOProductBuildVer">
    <vt:lpwstr>1046-12.2.0.17119</vt:lpwstr>
  </property>
</Properties>
</file>