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0692125" cx="75596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69">
          <p15:clr>
            <a:srgbClr val="A4A3A4"/>
          </p15:clr>
        </p15:guide>
        <p15:guide id="2" pos="2292">
          <p15:clr>
            <a:srgbClr val="A4A3A4"/>
          </p15:clr>
        </p15:guide>
      </p15:sldGuideLst>
    </p:ext>
    <p:ext uri="GoogleSlidesCustomDataVersion2">
      <go:slidesCustomData xmlns:go="http://customooxmlschemas.google.com/" r:id="rId7" roundtripDataSignature="AMtx7mip3xJWJnrd3OqOEo2ILxM8gWL5J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69" orient="horz"/>
        <p:guide pos="229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fmla="val 19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4;n"/>
          <p:cNvSpPr/>
          <p:nvPr>
            <p:ph idx="2" type="sldImg"/>
          </p:nvPr>
        </p:nvSpPr>
        <p:spPr>
          <a:xfrm>
            <a:off x="2362200" y="812800"/>
            <a:ext cx="2830513" cy="40052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" name="Google Shape;5;n"/>
          <p:cNvSpPr txBox="1"/>
          <p:nvPr>
            <p:ph idx="1" type="body"/>
          </p:nvPr>
        </p:nvSpPr>
        <p:spPr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" name="Google Shape;6;n"/>
          <p:cNvSpPr txBox="1"/>
          <p:nvPr>
            <p:ph idx="3" type="hdr"/>
          </p:nvPr>
        </p:nvSpPr>
        <p:spPr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0" type="dt"/>
          </p:nvPr>
        </p:nvSpPr>
        <p:spPr>
          <a:xfrm>
            <a:off x="4278313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1" type="ftr"/>
          </p:nvPr>
        </p:nvSpPr>
        <p:spPr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n"/>
          <p:cNvSpPr txBox="1"/>
          <p:nvPr>
            <p:ph idx="12" type="sldNum"/>
          </p:nvPr>
        </p:nvSpPr>
        <p:spPr>
          <a:xfrm>
            <a:off x="4278313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pt-BR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 txBox="1"/>
          <p:nvPr>
            <p:ph idx="12" type="sldNum"/>
          </p:nvPr>
        </p:nvSpPr>
        <p:spPr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</a:pPr>
            <a:fld id="{00000000-1234-1234-1234-123412341234}" type="slidenum">
              <a:rPr lang="pt-BR" sz="1400"/>
              <a:t>‹#›</a:t>
            </a:fld>
            <a:endParaRPr sz="1400"/>
          </a:p>
        </p:txBody>
      </p:sp>
      <p:sp>
        <p:nvSpPr>
          <p:cNvPr id="92" name="Google Shape;92;p1:notes"/>
          <p:cNvSpPr/>
          <p:nvPr>
            <p:ph idx="2" type="sldImg"/>
          </p:nvPr>
        </p:nvSpPr>
        <p:spPr>
          <a:xfrm>
            <a:off x="2362200" y="812800"/>
            <a:ext cx="2833688" cy="40084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3" name="Google Shape;93;p1:notes"/>
          <p:cNvSpPr txBox="1"/>
          <p:nvPr/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:notes"/>
          <p:cNvSpPr txBox="1"/>
          <p:nvPr>
            <p:ph idx="1" type="body"/>
          </p:nvPr>
        </p:nvSpPr>
        <p:spPr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" type="body"/>
          </p:nvPr>
        </p:nvSpPr>
        <p:spPr>
          <a:xfrm rot="5400000">
            <a:off x="388145" y="2977357"/>
            <a:ext cx="6783387" cy="6521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/>
          <p:nvPr>
            <p:ph type="title"/>
          </p:nvPr>
        </p:nvSpPr>
        <p:spPr>
          <a:xfrm rot="5400000">
            <a:off x="1694512" y="4284621"/>
            <a:ext cx="9060817" cy="1630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" type="body"/>
          </p:nvPr>
        </p:nvSpPr>
        <p:spPr>
          <a:xfrm rot="5400000">
            <a:off x="-1612846" y="2701814"/>
            <a:ext cx="9060817" cy="47956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yout Personalizado">
  <p:cSld name="Layout Personalizado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/>
          <p:nvPr>
            <p:ph type="title"/>
          </p:nvPr>
        </p:nvSpPr>
        <p:spPr>
          <a:xfrm>
            <a:off x="377389" y="426595"/>
            <a:ext cx="6800136" cy="17804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4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8" name="Google Shape;88;p14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9" name="Google Shape;89;p14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/>
          <p:nvPr>
            <p:ph type="ctrTitle"/>
          </p:nvPr>
        </p:nvSpPr>
        <p:spPr>
          <a:xfrm>
            <a:off x="566976" y="1749795"/>
            <a:ext cx="6425724" cy="37223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" type="subTitle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/>
            </a:lvl1pPr>
            <a:lvl2pPr lvl="1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sz="1654"/>
            </a:lvl2pPr>
            <a:lvl3pPr lvl="2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sz="1490"/>
            </a:lvl3pPr>
            <a:lvl4pPr lvl="3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4pPr>
            <a:lvl5pPr lvl="4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5pPr>
            <a:lvl6pPr lvl="5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6pPr>
            <a:lvl7pPr lvl="6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7pPr>
            <a:lvl8pPr lvl="7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8pPr>
            <a:lvl9pPr lvl="8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9pPr>
          </a:lstStyle>
          <a:p/>
        </p:txBody>
      </p:sp>
      <p:sp>
        <p:nvSpPr>
          <p:cNvPr id="25" name="Google Shape;25;p4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/>
          <p:nvPr>
            <p:ph type="title"/>
          </p:nvPr>
        </p:nvSpPr>
        <p:spPr>
          <a:xfrm>
            <a:off x="515791" y="2665532"/>
            <a:ext cx="6520220" cy="444749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515791" y="7155103"/>
            <a:ext cx="6520220" cy="23388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655"/>
              <a:buNone/>
              <a:defRPr sz="1654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490"/>
              <a:buNone/>
              <a:defRPr sz="149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1" name="Google Shape;31;p5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2" type="body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/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" type="body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4" name="Google Shape;44;p7"/>
          <p:cNvSpPr txBox="1"/>
          <p:nvPr>
            <p:ph idx="2" type="body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3" type="body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6" name="Google Shape;46;p7"/>
          <p:cNvSpPr txBox="1"/>
          <p:nvPr>
            <p:ph idx="4" type="body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0"/>
          <p:cNvSpPr txBox="1"/>
          <p:nvPr>
            <p:ph idx="1" type="body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6557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645"/>
              <a:buChar char="•"/>
              <a:defRPr sz="2645"/>
            </a:lvl1pPr>
            <a:lvl2pPr indent="-375602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2315"/>
              <a:buChar char="•"/>
              <a:defRPr sz="2315"/>
            </a:lvl2pPr>
            <a:lvl3pPr indent="-354647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85"/>
              <a:buChar char="•"/>
              <a:defRPr sz="1985"/>
            </a:lvl3pPr>
            <a:lvl4pPr indent="-333692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4pPr>
            <a:lvl5pPr indent="-333692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5pPr>
            <a:lvl6pPr indent="-333692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6pPr>
            <a:lvl7pPr indent="-333692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7pPr>
            <a:lvl8pPr indent="-333692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8pPr>
            <a:lvl9pPr indent="-333692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9pPr>
          </a:lstStyle>
          <a:p/>
        </p:txBody>
      </p:sp>
      <p:sp>
        <p:nvSpPr>
          <p:cNvPr id="62" name="Google Shape;62;p10"/>
          <p:cNvSpPr txBox="1"/>
          <p:nvPr>
            <p:ph idx="2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63" name="Google Shape;63;p10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5" name="Google Shape;65;p10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1"/>
          <p:cNvSpPr/>
          <p:nvPr>
            <p:ph idx="2" type="pic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11"/>
          <p:cNvSpPr txBox="1"/>
          <p:nvPr>
            <p:ph idx="1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70" name="Google Shape;70;p11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4650" lvl="0" marL="457200" marR="0" rtl="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b="0" i="0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9250" lvl="1" marL="914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3214" lvl="5" marL="27432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3214" lvl="6" marL="3200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3215" lvl="7" marL="3657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3215" lvl="8" marL="4114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2065" y="3810"/>
            <a:ext cx="7571700" cy="1069710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"/>
          <p:cNvSpPr txBox="1"/>
          <p:nvPr/>
        </p:nvSpPr>
        <p:spPr>
          <a:xfrm>
            <a:off x="45375" y="1131775"/>
            <a:ext cx="7456800" cy="8928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</a:pPr>
            <a:r>
              <a:rPr b="1" lang="pt-BR" sz="16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UMA LEITURA PACHUKANIANA SOBRE O RECONHECIMENTO DA UNIÃO HOMOAFETIVA NO BRASIL</a:t>
            </a:r>
            <a:endParaRPr b="1" i="0" sz="1600" u="none" cap="none" strike="noStrik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</a:pPr>
            <a:r>
              <a:t/>
            </a:r>
            <a:endParaRPr b="1" i="0" sz="2000" u="none" cap="none" strike="noStrik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625475" y="1676875"/>
            <a:ext cx="6213600" cy="81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b="0" i="0" lang="pt-BR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José Iago Rodrigues de Paiva, UFRN, iagorodrigues115@gmail.com; Yuri Robson Fernandes, UFRN, yfyurirob@gmail.com.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b="0" i="0" lang="pt-BR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Orientadora: Prof</a:t>
            </a: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ª. Dra. Mariana de Siqueira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4189413" y="4256088"/>
            <a:ext cx="2649538" cy="40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pt-B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Imagem </a:t>
            </a:r>
            <a:r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(caso seja oportuno)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625475" y="7539038"/>
            <a:ext cx="2647950" cy="40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pt-B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Imagem </a:t>
            </a:r>
            <a:r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(caso seja oportuno)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281623" y="2174336"/>
            <a:ext cx="68532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trajetória dos direitos LGBTI+ no Brasil revela um cenário complexo de conquistas jurídicas e políticas. No entanto, essa visibilidade e reconhecimento estão imersos em contradições, o que resultou no fenômeno da cooptação das identidades pelo capital (SEARS, 2000). Este estudo, fundamentado na crítica pachukaniana do Direito, propõe-se a investigar, notadamente por meio de uma exploração hermenêutica das decisões judiciais, como reconhecimento do casamento homoafetivo no Brasil se relaciona com a mercantilização das identidades e os limites das transformações jurídicas dentro da sociabilidade capitalista.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4416671" y="7539050"/>
            <a:ext cx="27744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REFERÊNCIAS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SEARS, Alan. Queer in a Lean World. Solidarity. Disponível em: https://www.marxists.org/history/etol/newspape/atc/965.html. Acesso em: 2 ago. 2024.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293710" y="3800560"/>
            <a:ext cx="34275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OBJETIVOS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Analisar, à luz da crítica pachukaniana do Direito, diante do cenário de cooptação das identidades LGBTI+ pelo capital, o reconhecimento do casamento homoafetivo no Brasil.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268575" y="7539050"/>
            <a:ext cx="4148100" cy="24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CONCLUSÃO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Conclui-se que </a:t>
            </a: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reconhecimento do casamento homoafetivo no Brasil pelo Judiciário é um passo importante para a efetivação do que se entende como Estado Democrático de Direito. No entanto, ao se compreender que a luta por direitos dentro de uma sociedade de classes carrega contradições que têm como ponto central a forma jurídica como necessária à lógica capitalista, reconhece-se que essa conquista opera também como um mecanismo conformador, na medida em que recorre aos elementos centrais da forma jurídica para validar uma união cuja forma é a heteronormativa, corroborando para a cooptação capitalista das lutas por libertação sexual.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3814825" y="3814231"/>
            <a:ext cx="33987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METODOLOGIA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Trata-se de revisão bibliográfica com objetivo explicativo e abordagem qualitativa, focando em literatura especializada, artigos acadêmicos e jurisprudência.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268575" y="4930900"/>
            <a:ext cx="7010400" cy="25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RESULTADOS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estudo mostrou como a judicialização das demandas LGBTI+ reflete a omissão do Legislativo e se configura como uma reivindicação legítima dentro de uma sociedade de classes antagônicas, notadamente para combater práticas afetivas-sexuais idealizadas pela moral burguesa. No entanto, por meio de uma análise pachukaniana, forneceu-se uma leitura crítico-marxista do reconhecimento do casamento homoafetivo pelo STF, STJ e CNJ, por meio da qual se compreende que a assimilação das formas dissidentes de afeto pela forma jurídica opera como uma peça integrante do movimento de cooptação das lutas emancipatórias pelo capital, que docializou os movimentos por libertação sexual. A partir do que se observou na análise das decisões judiciais, compreendeu-se que os fundamentos dessa importante conquista tem como cerne uma hermenêutica kelseniana, que recorre à formas tradicionais de entidade familiar e à centralidade do princípio da igualdade para a extensão do direito ao casamento a pessoas do mesmo sexo, utilizando-se, além de tudo, de malabarismos discursivos para eufemizar a inovação do entendimento, como uma forma de ajuste à forma heteronormativa de reprodução da vida.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7" name="Google Shape;107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93688" y="117475"/>
            <a:ext cx="3005137" cy="1200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2015-12-02T19:07:00Z</dcterms:created>
  <dc:creator>ASSTEC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0D36887F5AA949D99BC3C0B81F2CE5F2_13</vt:lpwstr>
  </property>
  <property fmtid="{D5CDD505-2E9C-101B-9397-08002B2CF9AE}" pid="3" name="KSOProductBuildVer">
    <vt:lpwstr>1046-12.2.0.17119</vt:lpwstr>
  </property>
</Properties>
</file>