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520" y="144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9337015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" name="Espaço Reservado para Anotações 1">
            <a:extLst>
              <a:ext uri="{FF2B5EF4-FFF2-40B4-BE49-F238E27FC236}">
                <a16:creationId xmlns:a16="http://schemas.microsoft.com/office/drawing/2014/main" xmlns="" id="{39D5046E-02BC-FC98-5AE4-C5A8AC5BE1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pt-BR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2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mailto:rejanemoreiram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44476" y="1385466"/>
            <a:ext cx="7014844" cy="30777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altLang="pt-BR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ASPECTOS CÍVEIS E CRIMINAIS ACERCA DA PORNOGRAFIA DE VINGANÇA</a:t>
            </a:r>
            <a:endParaRPr lang="pt-BR" altLang="pt-BR" sz="11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750" y="1889522"/>
            <a:ext cx="6756400" cy="6001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Rejane </a:t>
            </a:r>
            <a:r>
              <a:rPr kumimoji="0" lang="pt-BR" sz="1100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Moreira de Mendonça, UNP, </a:t>
            </a:r>
            <a:r>
              <a:rPr kumimoji="0" lang="pt-BR" sz="1100" kern="1200" cap="none" spc="0" normalizeH="0" baseline="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hlinkClick r:id="rId14"/>
              </a:rPr>
              <a:t>rejanemoreiram@hotmail.com</a:t>
            </a:r>
            <a:endParaRPr kumimoji="0" lang="pt-BR" sz="1100" kern="1200" cap="none" spc="0" normalizeH="0" baseline="0" noProof="0" dirty="0" smtClean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algn="ctr" defTabSz="464820">
              <a:defRPr/>
            </a:pPr>
            <a:r>
              <a:rPr lang="pt-BR" sz="110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Douglas da Silva Araújo, </a:t>
            </a:r>
            <a:r>
              <a:rPr lang="pt-BR" sz="11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UNP, </a:t>
            </a:r>
            <a:r>
              <a:rPr lang="pt-BR" sz="110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  <a:hlinkClick r:id="rId14"/>
              </a:rPr>
              <a:t>rejanemoreiram@hotmail.com</a:t>
            </a:r>
            <a:endParaRPr lang="pt-BR" sz="110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ea typeface="Droid Sans Fallback" charset="0"/>
                <a:cs typeface="Arial" panose="020B0604020202020204" pitchFamily="34" charset="0"/>
              </a:rPr>
              <a:t>Imagem (caso seja oportuno)</a:t>
            </a: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62732" y="2489686"/>
            <a:ext cx="685323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INTRODUÇÃO</a:t>
            </a:r>
          </a:p>
          <a:p>
            <a:pPr algn="just" defTabSz="46482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A pornografia de vingança, conhecida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como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 “</a:t>
            </a:r>
            <a:r>
              <a:rPr lang="en-US" sz="1100" i="1" dirty="0" smtClean="0">
                <a:solidFill>
                  <a:prstClr val="black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revenge porn”</a:t>
            </a:r>
            <a:r>
              <a:rPr lang="en-US" sz="1100" dirty="0" smtClean="0">
                <a:solidFill>
                  <a:prstClr val="black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,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é um fenomeno alarmante na sociedade, que afeta principalmente mulheres, mas também homens, que têm sua intimidade exposta de forma não consensual.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pornografia de vingança é uma forma de violência de gênero que tem impacto devastador na vida das vítimas, levando a consequências psicológicas, emocionais e sociais extremamente graves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SimSu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pt-BR" sz="1100" dirty="0">
                <a:solidFill>
                  <a:prstClr val="black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Este trabalho tem como objetivo explorar os diferentes aspectos cíveis e criminais relacionados à pornografia de vingança, com foco na legislação brasileira, analisando os mecanismos de proteção às </a:t>
            </a:r>
            <a:r>
              <a:rPr lang="pt-BR" sz="1100" dirty="0" smtClean="0">
                <a:solidFill>
                  <a:prstClr val="black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vítimas, além das medidas reparadoras dos ilícitos decorrentes de tais condutas. </a:t>
            </a:r>
            <a:endParaRPr kumimoji="0" lang="pt-BR" sz="1100" b="1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25606" y="8322617"/>
            <a:ext cx="3258185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REFERÊNCIAS </a:t>
            </a:r>
          </a:p>
          <a:p>
            <a:pPr algn="just" defTabSz="464820">
              <a:defRPr/>
            </a:pP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Galdino, L. D. M., &amp; Oliveira, P. S.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 (2020). </a:t>
            </a:r>
            <a:r>
              <a:rPr lang="pt-BR" sz="11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O impacto da tecnologia na violência de gênero: a pornografia de vingança como uma nova forma de abuso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. Rio de Janeiro: Editora XYZ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algn="just" defTabSz="464820">
              <a:defRPr/>
            </a:pPr>
            <a:endParaRPr lang="pt-BR" sz="11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 defTabSz="464820">
              <a:defRPr/>
            </a:pPr>
            <a:r>
              <a:rPr lang="pt-BR" sz="11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Costa, L. F.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 (2021). </a:t>
            </a:r>
            <a:r>
              <a:rPr lang="pt-BR" sz="1100" i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Violência de gênero e mídias digitais: um estudo sobre o fenômeno da pornografia de vingança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. Tese de doutorado, Universidade Federal do Rio Grande do Norte.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314593" y="4064124"/>
            <a:ext cx="3370493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b="1" kern="1200" cap="none" spc="0" normalizeH="0" baseline="0" noProof="0" dirty="0" smtClean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OBJETIVOS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Analisar os aspectos cíveis e criminais da pornografia de vingança no contexto da legislação brasileira, com o intuito de avaliar a eficácia das medidas jurídicas de proteção às vítimas e de responsabilização dos agressores, bem como identificar possíveis lacunas legais e propor soluções que contribuam para o aprimoramento da legislação e da aplicação do direito nessa área.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795439" y="6498034"/>
            <a:ext cx="335565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Droid Sans Fallback" charset="0"/>
                <a:cs typeface="Arial" panose="020B0604020202020204" pitchFamily="34" charset="0"/>
              </a:rPr>
              <a:t>RESULTADOS</a:t>
            </a:r>
          </a:p>
          <a:p>
            <a:pPr marL="0" marR="0" lvl="0" indent="0" algn="just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SimSun" panose="02010600030101010101" pitchFamily="2" charset="-122"/>
                <a:cs typeface="Arial" panose="020B0604020202020204" pitchFamily="34" charset="0"/>
              </a:rPr>
              <a:t>Considerando que a pesquisa encontra-se em andamento, espera-se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a typeface="SimSun" panose="02010600030101010101" pitchFamily="2" charset="-122"/>
                <a:cs typeface="Arial" panose="020B0604020202020204" pitchFamily="34" charset="0"/>
              </a:rPr>
              <a:t>que a pesquisa revele uma compreensão aprofundada dos desafios enfrentados pelo sistema jurídico brasileiro na proteção das vítimas de pornografia de vingança e na responsabilização dos autores desse crime. É provável que sejam identificadas lacunas e insuficiências nas atuais legislações, especialmente no que diz respeito à eficácia das medidas judiciais para remoção de conteúdo íntimo da internet e à punição dos </a:t>
            </a:r>
            <a:r>
              <a:rPr lang="pt-BR" sz="11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SimSun" panose="02010600030101010101" pitchFamily="2" charset="-122"/>
                <a:cs typeface="Arial" panose="020B0604020202020204" pitchFamily="34" charset="0"/>
              </a:rPr>
              <a:t>responsáveis. O </a:t>
            </a:r>
            <a:r>
              <a:rPr lang="pt-BR" sz="1100" dirty="0">
                <a:solidFill>
                  <a:schemeClr val="tx1">
                    <a:lumMod val="85000"/>
                    <a:lumOff val="15000"/>
                  </a:schemeClr>
                </a:solidFill>
                <a:ea typeface="SimSun" panose="02010600030101010101" pitchFamily="2" charset="-122"/>
                <a:cs typeface="Arial" panose="020B0604020202020204" pitchFamily="34" charset="0"/>
              </a:rPr>
              <a:t>trabalho também deverá contribuir para a conscientização sobre a importância de abordagens interdisciplinares no combate à pornografia de vingança, envolvendo não apenas o direito, mas também aspectos sociais, psicológicos e tecnológicos.</a:t>
            </a:r>
            <a:endParaRPr kumimoji="0" lang="pt-BR" sz="1100" kern="1200" cap="none" spc="0" normalizeH="0" baseline="0" noProof="0" dirty="0">
              <a:solidFill>
                <a:schemeClr val="tx1">
                  <a:lumMod val="85000"/>
                  <a:lumOff val="15000"/>
                </a:schemeClr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811586" y="4065692"/>
            <a:ext cx="3304384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100" b="1" kern="1200" cap="none" spc="0" normalizeH="0" baseline="0" noProof="0" dirty="0">
                <a:solidFill>
                  <a:schemeClr val="tx1"/>
                </a:solidFill>
                <a:ea typeface="Droid Sans Fallback" charset="0"/>
                <a:cs typeface="Arial" panose="020B0604020202020204" pitchFamily="34" charset="0"/>
              </a:rPr>
              <a:t>METODOLOGIA</a:t>
            </a:r>
          </a:p>
          <a:p>
            <a:pPr algn="just" defTabSz="464820">
              <a:defRPr/>
            </a:pPr>
            <a:r>
              <a:rPr lang="pt-BR" sz="1100" dirty="0">
                <a:solidFill>
                  <a:prstClr val="black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A metodologia de análise deste trabalho consiste em uma pesquisa qualitativa, fundamentada em uma abordagem bibliográfica e documental. Serão examinados textos legais, doutrinas jurídicas, artigos acadêmicos e jurisprudências relevantes para compreender os aspectos cíveis e criminais da pornografia de vingança no Brasil. A pesquisa também incluirá a análise de casos concretos para ilustrar a aplicação das normas legais e identificar as dificuldades práticas enfrentadas pelas vítimas e pelo sistema judiciário.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 flipV="1">
            <a:off x="354647" y="5790327"/>
            <a:ext cx="681450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sz="1100" kern="1200" cap="none" spc="0" normalizeH="0" baseline="0" noProof="0" dirty="0">
              <a:solidFill>
                <a:schemeClr val="tx1"/>
              </a:solidFill>
              <a:ea typeface="Droid Sans Fallback" charset="0"/>
              <a:cs typeface="Arial" panose="020B0604020202020204" pitchFamily="34" charset="0"/>
            </a:endParaRPr>
          </a:p>
        </p:txBody>
      </p:sp>
      <p:sp>
        <p:nvSpPr>
          <p:cNvPr id="33" name="Retângulo 32"/>
          <p:cNvSpPr/>
          <p:nvPr>
            <p:custDataLst>
              <p:tags r:id="rId8"/>
            </p:custDataLst>
          </p:nvPr>
        </p:nvSpPr>
        <p:spPr>
          <a:xfrm>
            <a:off x="412434" y="5993978"/>
            <a:ext cx="3226752" cy="2215831"/>
          </a:xfrm>
          <a:prstGeom prst="rect">
            <a:avLst/>
          </a:prstGeom>
          <a:solidFill>
            <a:srgbClr val="34C75B"/>
          </a:solidFill>
          <a:ln w="38100">
            <a:solidFill>
              <a:srgbClr val="3499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ixaDeTexto 25"/>
          <p:cNvSpPr txBox="1"/>
          <p:nvPr>
            <p:custDataLst>
              <p:tags r:id="rId9"/>
            </p:custDataLst>
          </p:nvPr>
        </p:nvSpPr>
        <p:spPr>
          <a:xfrm>
            <a:off x="683895" y="7165340"/>
            <a:ext cx="2559685" cy="310515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100" kern="1200" cap="none" spc="0" normalizeH="0" baseline="0" noProof="0" dirty="0">
                <a:ea typeface="Droid Sans Fallback" charset="0"/>
                <a:cs typeface="Arial" panose="020B0604020202020204" pitchFamily="34" charset="0"/>
              </a:rPr>
              <a:t>Imagem (caso seja oportuno)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Imagem 6" descr="Tela de celular com publicação numa rede social&#10;&#10;Descrição gerada automaticamente com confiança baixa">
            <a:extLst>
              <a:ext uri="{FF2B5EF4-FFF2-40B4-BE49-F238E27FC236}">
                <a16:creationId xmlns:a16="http://schemas.microsoft.com/office/drawing/2014/main" xmlns="" id="{CDCE72BB-B5AF-FEA6-D575-8CD6DCE009C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74" y="5777453"/>
            <a:ext cx="3312643" cy="233027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415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Douglas da Silva Araújo</cp:lastModifiedBy>
  <cp:revision>41</cp:revision>
  <dcterms:created xsi:type="dcterms:W3CDTF">2015-12-02T19:07:00Z</dcterms:created>
  <dcterms:modified xsi:type="dcterms:W3CDTF">2024-08-10T01:23:59Z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