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25" d="100"/>
          <a:sy n="125" d="100"/>
        </p:scale>
        <p:origin x="-1926" y="-72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‹nº›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4514631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hyperlink" Target="mailto:douglas.araujo@animaeducacao.com.br" TargetMode="Externa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hyperlink" Target="mailto:jagsantos13@hotmail.com" TargetMode="Externa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1.png"/><Relationship Id="rId5" Type="http://schemas.openxmlformats.org/officeDocument/2006/relationships/tags" Target="../tags/tag5.xml"/><Relationship Id="rId10" Type="http://schemas.openxmlformats.org/officeDocument/2006/relationships/notesSlide" Target="../notesSlides/notesSlide1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-12065" y="3810"/>
            <a:ext cx="7571740" cy="106972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255587" y="1156625"/>
            <a:ext cx="7010400" cy="52322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>
            <a:spAutoFit/>
          </a:bodyPr>
          <a:lstStyle/>
          <a:p>
            <a:pPr algn="ctr"/>
            <a:r>
              <a:rPr lang="pt-BR" altLang="pt-BR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 IMPORTÂNCIA DA PASTORAL CARCERÁRIA NO PROCESSO DE RABILITAÇÃO DOS APENADOS NA CIDADE DE NATAL/RN</a:t>
            </a:r>
            <a:endParaRPr lang="pt-BR" altLang="pt-BR" sz="14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382373" y="1746667"/>
            <a:ext cx="6756400" cy="430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lang="pt-BR" sz="110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  <a:sym typeface="+mn-ea"/>
              </a:rPr>
              <a:t>José Anderson Gomes dos Santos, Universidade Potiguar, </a:t>
            </a:r>
            <a:r>
              <a:rPr lang="pt-BR" sz="1100" noProof="0" dirty="0" smtClean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  <a:sym typeface="+mn-ea"/>
                <a:hlinkClick r:id="rId12"/>
              </a:rPr>
              <a:t>jagsantos13@hotmail.com</a:t>
            </a:r>
            <a:r>
              <a:rPr lang="pt-BR" sz="1100" noProof="0" dirty="0" smtClean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  <a:sym typeface="+mn-ea"/>
              </a:rPr>
              <a:t>  </a:t>
            </a:r>
            <a:endParaRPr lang="pt-BR" sz="1100" noProof="0" dirty="0">
              <a:solidFill>
                <a:schemeClr val="tx1"/>
              </a:solidFill>
              <a:ea typeface="Droid Sans Fallback" charset="0"/>
              <a:cs typeface="Arial" panose="020B0604020202020204" pitchFamily="34" charset="0"/>
              <a:sym typeface="+mn-ea"/>
            </a:endParaRPr>
          </a:p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sz="1100" kern="1200" cap="none" spc="0" normalizeH="0" baseline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  <a:sym typeface="+mn-ea"/>
              </a:rPr>
              <a:t>Do</a:t>
            </a:r>
            <a:r>
              <a:rPr lang="pt-BR" sz="110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  <a:sym typeface="+mn-ea"/>
              </a:rPr>
              <a:t>uglas da Silva Araújo, Universidade Potiguar, </a:t>
            </a:r>
            <a:r>
              <a:rPr lang="pt-BR" sz="1100" dirty="0" smtClean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  <a:sym typeface="+mn-ea"/>
                <a:hlinkClick r:id="rId13"/>
              </a:rPr>
              <a:t>douglas.araujo@animaeducacao.com.br</a:t>
            </a:r>
            <a:endParaRPr kumimoji="0" lang="pt-BR" sz="1100" kern="1200" cap="none" spc="0" normalizeH="0" baseline="0" noProof="0" dirty="0">
              <a:solidFill>
                <a:schemeClr val="tx1"/>
              </a:solidFill>
              <a:ea typeface="Droid Sans Fallback" charset="0"/>
              <a:cs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189413" y="4256088"/>
            <a:ext cx="2649538" cy="2616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sz="1100" kern="1200" cap="none" spc="0" normalizeH="0" baseline="0" noProof="0" dirty="0">
                <a:ea typeface="Droid Sans Fallback" charset="0"/>
                <a:cs typeface="Arial" panose="020B0604020202020204" pitchFamily="34" charset="0"/>
              </a:rPr>
              <a:t>Imagem (caso seja oportuno)</a:t>
            </a:r>
          </a:p>
        </p:txBody>
      </p:sp>
      <p:sp>
        <p:nvSpPr>
          <p:cNvPr id="2" name="CaixaDeTexto 18"/>
          <p:cNvSpPr txBox="1"/>
          <p:nvPr>
            <p:custDataLst>
              <p:tags r:id="rId2"/>
            </p:custDataLst>
          </p:nvPr>
        </p:nvSpPr>
        <p:spPr>
          <a:xfrm>
            <a:off x="321429" y="2244913"/>
            <a:ext cx="6800757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000" b="1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INTRODUÇÃO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O sistema prisional brasileiro enfrenta uma série de desafios que vão desde superlotação </a:t>
            </a:r>
            <a:r>
              <a:rPr lang="pt-BR" sz="100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à</a:t>
            </a: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 falta de condições dignas para os detentos. Críticas crescentes apontam que a abordagem punitiva da justiça penal falha em promover a ressocialização. Autores como </a:t>
            </a:r>
            <a:r>
              <a:rPr kumimoji="0" lang="pt-BR" sz="1000" kern="1200" cap="none" spc="0" normalizeH="0" baseline="0" noProof="0" dirty="0" err="1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Beccaria</a:t>
            </a: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 defendem a proporcionalidade das penas e a reeducação dos infratores. Foucault e Goffman argumentam que as prisões funcionam mais como mecanismos de controle social do que como espaços de reabilitação. </a:t>
            </a:r>
            <a:r>
              <a:rPr kumimoji="0" lang="pt-BR" sz="1000" kern="1200" cap="none" spc="0" normalizeH="0" baseline="0" noProof="0" dirty="0" err="1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Wacquant</a:t>
            </a: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 e Garland destacam a necessidade de reformar o sistema penal para recuperar e transformar os indivíduos. Por fim, Durkheim trás que no sistema prisional, a religião pode ser um meio eficaz de reeducação e controle social, formando uma “consciência coletiva”. No Brasil, a Constituição e a Lei de Execução Penal garantem o direito fundamental à assistência religiosa para pessoas privadas de liberdade. Nesse contexto, iniciativas como a Pastoral Carcerária ganham destaque, oferecendo assistência religiosa, espiritual e social aos detentos, buscando promover a justiça restaurativa e a dignidade humana, visando não apenas a reinserção social, mas também a transformação dos indivíduos. Essa prática oferece um contraponto essencial às condições frequentemente precárias e desumanas encontradas nas prisões brasileiras. </a:t>
            </a:r>
          </a:p>
        </p:txBody>
      </p:sp>
      <p:sp>
        <p:nvSpPr>
          <p:cNvPr id="4" name="CaixaDeTexto 20"/>
          <p:cNvSpPr txBox="1"/>
          <p:nvPr>
            <p:custDataLst>
              <p:tags r:id="rId3"/>
            </p:custDataLst>
          </p:nvPr>
        </p:nvSpPr>
        <p:spPr>
          <a:xfrm>
            <a:off x="3662267" y="7951191"/>
            <a:ext cx="3476506" cy="2445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900" b="1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REFERÊNCIAS </a:t>
            </a:r>
            <a:endParaRPr kumimoji="0" lang="pt-BR" sz="900" kern="1200" cap="none" spc="0" normalizeH="0" baseline="0" noProof="0" dirty="0">
              <a:solidFill>
                <a:schemeClr val="tx1"/>
              </a:solidFill>
              <a:ea typeface="Droid Sans Fallback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pt-BR" sz="9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BECCARIA</a:t>
            </a:r>
            <a:r>
              <a:rPr lang="pt-BR" sz="9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, Cesare. </a:t>
            </a:r>
            <a:r>
              <a:rPr lang="pt-BR" sz="9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Dos delitos e das penas</a:t>
            </a:r>
            <a:r>
              <a:rPr lang="pt-BR" sz="9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. 1764. Edição </a:t>
            </a:r>
            <a:r>
              <a:rPr lang="pt-BR" sz="9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Ridendo</a:t>
            </a:r>
            <a:r>
              <a:rPr lang="pt-BR" sz="9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9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Castigat</a:t>
            </a:r>
            <a:r>
              <a:rPr lang="pt-BR" sz="9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 Mores, 2001.</a:t>
            </a:r>
            <a:endParaRPr lang="pt-BR" sz="9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pt-BR" sz="9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FOUCAULT</a:t>
            </a:r>
            <a:r>
              <a:rPr lang="pt-BR" sz="9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, Michel. </a:t>
            </a:r>
            <a:r>
              <a:rPr lang="pt-BR" sz="9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Vigiar e punir:</a:t>
            </a:r>
            <a:r>
              <a:rPr lang="pt-BR" sz="9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 nascimento da prisão. 42. Ed. Petrópolis, RJ: Vozes, 2014.</a:t>
            </a:r>
            <a:endParaRPr lang="pt-BR" sz="9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pt-BR" sz="9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GARLAND</a:t>
            </a:r>
            <a:r>
              <a:rPr lang="pt-BR" sz="9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, David. </a:t>
            </a:r>
            <a:r>
              <a:rPr lang="pt-BR" sz="900" b="1" dirty="0" smtClean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pt-BR" sz="9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cultura do controle:</a:t>
            </a:r>
            <a:r>
              <a:rPr lang="pt-BR" sz="9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 crime e ordem social na sociedade </a:t>
            </a:r>
            <a:r>
              <a:rPr lang="pt-BR" sz="900" dirty="0" smtClean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contemporânea. Instituto </a:t>
            </a:r>
            <a:r>
              <a:rPr lang="pt-BR" sz="9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Carioca de Criminologia Revan, 2008.</a:t>
            </a:r>
            <a:endParaRPr lang="pt-BR" sz="9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pt-BR" sz="9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GOFFMAN</a:t>
            </a:r>
            <a:r>
              <a:rPr lang="pt-BR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Erving</a:t>
            </a:r>
            <a:r>
              <a:rPr lang="pt-BR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pt-BR" sz="9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Manicômios, prisões e conventos</a:t>
            </a:r>
            <a:r>
              <a:rPr lang="pt-BR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. 9ª ed. São Paulo: Perspectiva, 2015.</a:t>
            </a:r>
            <a:endParaRPr lang="pt-BR" sz="900" dirty="0">
              <a:solidFill>
                <a:srgbClr val="222222"/>
              </a:solidFill>
              <a:effectLst/>
              <a:highlight>
                <a:srgbClr val="FFFFFF"/>
              </a:highlight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pt-BR" sz="900" b="1" dirty="0">
                <a:solidFill>
                  <a:srgbClr val="0D0D0D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NIETO</a:t>
            </a:r>
            <a:r>
              <a:rPr lang="pt-BR" sz="900" dirty="0">
                <a:solidFill>
                  <a:srgbClr val="0D0D0D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, Evaristo Martín. </a:t>
            </a:r>
            <a:r>
              <a:rPr lang="pt-BR" sz="900" b="1" dirty="0">
                <a:solidFill>
                  <a:srgbClr val="0D0D0D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Vade-mécum do agente da Pastoral Carcerária</a:t>
            </a:r>
            <a:r>
              <a:rPr lang="pt-BR" sz="900" dirty="0">
                <a:solidFill>
                  <a:srgbClr val="0D0D0D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. São Paulo: Paulinas, 2008.</a:t>
            </a:r>
            <a:endParaRPr lang="pt-BR" sz="9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pt-BR" sz="9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ZAFFARONI</a:t>
            </a:r>
            <a:r>
              <a:rPr lang="pt-BR" sz="9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, Eugenio </a:t>
            </a:r>
            <a:r>
              <a:rPr lang="pt-BR" sz="9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Raúl</a:t>
            </a:r>
            <a:r>
              <a:rPr lang="pt-BR" sz="9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. </a:t>
            </a:r>
            <a:r>
              <a:rPr lang="pt-BR" sz="9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Em busca das penas perdidas: </a:t>
            </a:r>
            <a:r>
              <a:rPr lang="pt-BR" sz="9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a perda de legitimidade do sistema penal. Revan, 1991.</a:t>
            </a:r>
            <a:endParaRPr lang="pt-BR" sz="9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pt-BR" sz="9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ZEHR</a:t>
            </a:r>
            <a:r>
              <a:rPr lang="pt-BR" sz="9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, Howard. </a:t>
            </a:r>
            <a:r>
              <a:rPr lang="pt-BR" sz="9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Justiça restaurativa</a:t>
            </a:r>
            <a:r>
              <a:rPr lang="pt-BR" sz="90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Arial" panose="020B0604020202020204" pitchFamily="34" charset="0"/>
              </a:rPr>
              <a:t>. São Paulo: Palas Athena, v. 2013, 2012.</a:t>
            </a:r>
            <a:endParaRPr lang="pt-BR" sz="9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9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19"/>
          <p:cNvSpPr txBox="1"/>
          <p:nvPr>
            <p:custDataLst>
              <p:tags r:id="rId4"/>
            </p:custDataLst>
          </p:nvPr>
        </p:nvSpPr>
        <p:spPr>
          <a:xfrm>
            <a:off x="333798" y="4378604"/>
            <a:ext cx="3196615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000" b="1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OBJETIVOS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000" kern="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pt-BR" sz="1000" kern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ste trabalho se propõe investigar como as práticas da Pastoral Carcerária se alinham aos princípios jurídicos e constitucionais, bem como sua contribuição na promoção da ressocialização e na proteção dos direitos civis, penais e humanos dos apenados. Além disso, busca-se Mapear os desafios enfrentados pela instituição, avaliar a eficácia das suas ações jurídicas e investigar a relação entre a assistência espiritual a ressocialização dos detentos.</a:t>
            </a:r>
            <a:endParaRPr kumimoji="0" lang="pt-BR" sz="1000" kern="1200" cap="none" spc="0" normalizeH="0" baseline="0" noProof="0" dirty="0">
              <a:solidFill>
                <a:schemeClr val="tx1"/>
              </a:solidFill>
              <a:ea typeface="Droid Sans Fallback" charset="0"/>
              <a:cs typeface="Arial" panose="020B0604020202020204" pitchFamily="34" charset="0"/>
            </a:endParaRPr>
          </a:p>
        </p:txBody>
      </p:sp>
      <p:sp>
        <p:nvSpPr>
          <p:cNvPr id="10" name="CaixaDeTexto 20"/>
          <p:cNvSpPr txBox="1"/>
          <p:nvPr>
            <p:custDataLst>
              <p:tags r:id="rId5"/>
            </p:custDataLst>
          </p:nvPr>
        </p:nvSpPr>
        <p:spPr>
          <a:xfrm>
            <a:off x="321429" y="8161560"/>
            <a:ext cx="322135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000" b="1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CONCLUSÃO</a:t>
            </a:r>
          </a:p>
          <a:p>
            <a:pPr marR="0" algn="just" defTabSz="46482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lang="pt-BR" sz="1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 análise teórica realizada até o momento sugere que a Pastoral não apenas oferece suporte direto aos detentos, mas também promove uma rede de apoio que reduz os efeitos negativos do encarceramento, contribuindo significativamente para uma reintegração mais bem-sucedida na sociedade, reforçando a importância de iniciativas que promovam a dignidade humana e a justiça restaurativa.</a:t>
            </a:r>
            <a:endParaRPr lang="pt-BR" sz="10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aixaDeTexto 23"/>
          <p:cNvSpPr txBox="1"/>
          <p:nvPr>
            <p:custDataLst>
              <p:tags r:id="rId6"/>
            </p:custDataLst>
          </p:nvPr>
        </p:nvSpPr>
        <p:spPr>
          <a:xfrm>
            <a:off x="3670960" y="4378604"/>
            <a:ext cx="347650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000" b="1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METODOLOGIA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A pesquisa se valerá de uma revisão bibliográfica sobre o sistema prisional, justiça restaurativa, direitos humanos e o papel de organizações religiosas no contexto carcerário. Serão analisados documentos oficiais da Pastoral Carcerária de Natal, relatórios de atividades, estatísticas prisionais e a Lei de Execução Penal (Lei nº 7.210/1984). Além disso, serão realizadas entrevistas semiestruturadas com membros da Pastoral, detentos e profissionais do sistema prisional. </a:t>
            </a:r>
          </a:p>
        </p:txBody>
      </p:sp>
      <p:sp>
        <p:nvSpPr>
          <p:cNvPr id="28" name="CaixaDeTexto 24"/>
          <p:cNvSpPr txBox="1"/>
          <p:nvPr>
            <p:custDataLst>
              <p:tags r:id="rId7"/>
            </p:custDataLst>
          </p:nvPr>
        </p:nvSpPr>
        <p:spPr>
          <a:xfrm>
            <a:off x="321429" y="6190745"/>
            <a:ext cx="6845935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000" b="1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RESULTADOS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A investigação parte de algumas hipóteses que serão testadas ao longo da pesquisa e que guiarão esse estudo. Primeiramente, que as iniciativas da pastoral, como acompanhamento espiritual, suporte psicossocial e assistência jurídica, promovem uma reabilitação mais eficiente dos detentos, reduzindo a reincidência criminal e formando redes de apoio. Acredita-se também que os participantes ativos das atividades da Pastoral demonstram maior otimismo e disposição para mudanças comportamentais. Outra hipótese é que o trabalho de conscientização da Pastoral melhora a imagem dos apenados perante a sociedade, facilitando uma ressocialização mais acolhedora. Finalmente, a pesquisa examina se restrições institucionais, como falta de infraestrutura e recursos limitados, comprometem a eficácia da Pastoral na reabilitação dos detentos. Através da análise desses pressupostos, espera-se obter um entendimento mais profundo sobre o papel da Pastoral Carcerária e seu impacto no processo de reabilitação e reintegração dos apenados em Natal.</a:t>
            </a: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842</TotalTime>
  <Words>627</Words>
  <Application>Microsoft Office PowerPoint</Application>
  <PresentationFormat>Personalizar</PresentationFormat>
  <Paragraphs>23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Douglas da Silva Araújo</cp:lastModifiedBy>
  <cp:revision>40</cp:revision>
  <dcterms:created xsi:type="dcterms:W3CDTF">2015-12-02T19:07:00Z</dcterms:created>
  <dcterms:modified xsi:type="dcterms:W3CDTF">2024-08-10T19:17:29Z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