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ipAbpIDdFHmeQzU1d6A76ifKhHM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20410633ca_0_0:notes"/>
          <p:cNvSpPr txBox="1"/>
          <p:nvPr>
            <p:ph idx="12" type="sldNum"/>
          </p:nvPr>
        </p:nvSpPr>
        <p:spPr>
          <a:xfrm>
            <a:off x="4278313" y="10156825"/>
            <a:ext cx="32781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g220410633ca_0_0:notes"/>
          <p:cNvSpPr/>
          <p:nvPr>
            <p:ph idx="2" type="sldImg"/>
          </p:nvPr>
        </p:nvSpPr>
        <p:spPr>
          <a:xfrm>
            <a:off x="2362200" y="812800"/>
            <a:ext cx="2833800" cy="4008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g220410633ca_0_0:notes"/>
          <p:cNvSpPr txBox="1"/>
          <p:nvPr/>
        </p:nvSpPr>
        <p:spPr>
          <a:xfrm>
            <a:off x="755650" y="5078413"/>
            <a:ext cx="6048300" cy="4811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g220410633ca_0_0:notes"/>
          <p:cNvSpPr txBox="1"/>
          <p:nvPr>
            <p:ph idx="1" type="body"/>
          </p:nvPr>
        </p:nvSpPr>
        <p:spPr>
          <a:xfrm>
            <a:off x="755650" y="5078413"/>
            <a:ext cx="6045300" cy="4808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pt-BR"/>
              <a:t>resultados :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rPr lang="pt-BR"/>
              <a:t>Um laboratório de inovação no setor público é um espaço dedicado à experimentação, desenvolvimento e implementação de soluções inovadoras para aprimorar os serviços e processos governamentais. Esses laboratórios promovem a criatividade, a colaboração entre diferentes setores e a utilização de metodologias ágeis e tecnologias avançadas para enfrentar desafios complexos e atender às necessidades emergentes da sociedade. Eles funcionam como catalisadores de transformação, buscando tornar o governo mais eficiente, responsivo e centrado no cidadão. Segundo Hiru, "Os laboratórios de inovação são estruturas que fazem parte da administração pública, geralmente possuindo uma equipe e estrutura próprias, voltadas para fomentar a criatividade e a experimentação com o intuito de desenvolver inovações que melhorem os serviços públicos e enfrentem problemas complexos."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g220410633ca_0_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00" cy="10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g220410633ca_0_0"/>
          <p:cNvSpPr txBox="1"/>
          <p:nvPr/>
        </p:nvSpPr>
        <p:spPr>
          <a:xfrm>
            <a:off x="251143" y="1652270"/>
            <a:ext cx="7010400" cy="3849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i="0" lang="pt-BR" sz="1900" u="none" cap="none" strike="noStrik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Laboratórios de inovação: Experiência e prática no setor público</a:t>
            </a:r>
            <a:endParaRPr b="1" i="0" sz="19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g220410633ca_0_0"/>
          <p:cNvSpPr txBox="1"/>
          <p:nvPr/>
        </p:nvSpPr>
        <p:spPr>
          <a:xfrm>
            <a:off x="412433" y="2105660"/>
            <a:ext cx="6756300" cy="85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102235" rtl="0" algn="r">
              <a:lnSpc>
                <a:spcPct val="103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                            </a:t>
            </a:r>
            <a:r>
              <a:rPr b="0" i="0" lang="pt-BR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Hironobu Sano, UFRN, hironobu.sano@ufrn.br</a:t>
            </a:r>
            <a:endParaRPr b="0" i="0" sz="1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102235" rtl="0" algn="r">
              <a:lnSpc>
                <a:spcPct val="103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         Laryssa Lewy Palhares Silva,UFRN, </a:t>
            </a:r>
            <a:r>
              <a:rPr b="0" i="0" lang="pt-BR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</a:t>
            </a:r>
            <a:r>
              <a:rPr b="0" i="0" lang="pt-BR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aryssa.lewy.702@ufrn.edu.br</a:t>
            </a:r>
            <a:endParaRPr b="0" i="0" sz="1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102235" rtl="0" algn="r">
              <a:lnSpc>
                <a:spcPct val="10375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pt-BR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                                           Maria Luiza Pacheco dos Santos, UFRN, luiza.pacheco.092@ufrn.edu.br</a:t>
            </a:r>
            <a:endParaRPr b="0" i="0" sz="1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g220410633ca_0_0"/>
          <p:cNvSpPr txBox="1"/>
          <p:nvPr/>
        </p:nvSpPr>
        <p:spPr>
          <a:xfrm>
            <a:off x="4189413" y="4256088"/>
            <a:ext cx="2649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220410633ca_0_0"/>
          <p:cNvSpPr txBox="1"/>
          <p:nvPr/>
        </p:nvSpPr>
        <p:spPr>
          <a:xfrm>
            <a:off x="625475" y="7539038"/>
            <a:ext cx="2648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g220410633ca_0_0"/>
          <p:cNvSpPr txBox="1"/>
          <p:nvPr/>
        </p:nvSpPr>
        <p:spPr>
          <a:xfrm>
            <a:off x="281623" y="2681923"/>
            <a:ext cx="68532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l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aboratórios de inovação no setor público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(LISP) brasileiro ganham destaque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como espaços cruciais para fomentar a criatividade e a transformação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 atuação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governamental por meio da implementação de metodologias ágeis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HIRO (2020) destaca que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ambientes integram a administração pública, com estruturas autônomas e a missão de construir inovações que melhorem o serviço público. Sendo perceptível o ativo crescimento dessa iniciativa no Brasil em sintonia à tendência internacional, aponta-se necessário um mapeamento extenso e criterioso dessas intervenções. Nessa perspectiva, é fundamental a pesquisa e a análise continuada sobre o panorama geral da distribuição e operação de LISP no Brasil.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g220410633ca_0_0"/>
          <p:cNvSpPr txBox="1"/>
          <p:nvPr/>
        </p:nvSpPr>
        <p:spPr>
          <a:xfrm>
            <a:off x="3677920" y="8370570"/>
            <a:ext cx="3372000" cy="19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rgbClr val="222222"/>
                </a:solidFill>
                <a:highlight>
                  <a:srgbClr val="FFFFFF"/>
                </a:highlight>
              </a:rPr>
              <a:t>SANO, Hironobu. Laboratórios de inovação no setor público: mapeamento e diagnóstico de experiências nacionais. Brasília: Enap, 2020.</a:t>
            </a:r>
            <a:endParaRPr sz="1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rgbClr val="222222"/>
                </a:solidFill>
                <a:highlight>
                  <a:srgbClr val="FFFFFF"/>
                </a:highlight>
              </a:rPr>
              <a:t>PUTTICK, R., BAECK, P., &amp; COLLIGAN, P. I-teams: The teams and funds making innovation happen in governments around the world. UK: Bloomberg, 2014.</a:t>
            </a:r>
            <a:endParaRPr sz="1000">
              <a:solidFill>
                <a:srgbClr val="222222"/>
              </a:solidFill>
              <a:highlight>
                <a:srgbClr val="FFFFFF"/>
              </a:highlight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rgbClr val="37352F"/>
                </a:solidFill>
                <a:highlight>
                  <a:srgbClr val="FFFFFF"/>
                </a:highlight>
              </a:rPr>
              <a:t>PRODANOV, C.; FREITAS, E. Metodologia do trabalho científico: métodos e técnicas da pesquisa e do trabalho acadêmico. 2. ed. Novo Hamburgo: Feevale, 2013.</a:t>
            </a:r>
            <a:endParaRPr sz="1000">
              <a:solidFill>
                <a:srgbClr val="37352F"/>
              </a:solidFill>
              <a:highlight>
                <a:srgbClr val="FFFFFF"/>
              </a:highlight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sz="1100">
              <a:solidFill>
                <a:srgbClr val="37352F"/>
              </a:solidFill>
              <a:highlight>
                <a:srgbClr val="FFFFFF"/>
              </a:highlight>
            </a:endParaRPr>
          </a:p>
        </p:txBody>
      </p:sp>
      <p:sp>
        <p:nvSpPr>
          <p:cNvPr id="103" name="Google Shape;103;g220410633ca_0_0"/>
          <p:cNvSpPr txBox="1"/>
          <p:nvPr/>
        </p:nvSpPr>
        <p:spPr>
          <a:xfrm>
            <a:off x="299085" y="4039235"/>
            <a:ext cx="34275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intenção deste trabalho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é oferecer uma visão atualizada e abrangente sobre a a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tuação e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disposição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laboratórios de inovação no setor público brasileiro.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Almejando expor 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uma análise de como esses laboratórios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estão distribuídos nas instituições governamentais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utilizados em diferentes contextos governamentais ao redor do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Brasil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g220410633ca_0_0"/>
          <p:cNvSpPr txBox="1"/>
          <p:nvPr/>
        </p:nvSpPr>
        <p:spPr>
          <a:xfrm>
            <a:off x="3727450" y="6271260"/>
            <a:ext cx="3408000" cy="19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Buscando promover mudanças estruturais e sistêmicas que resultem em melhorias significativas no desempenho e na qualidade dos serviços públicos oferecidos, a expectativa é que esses espaços de inovação não apenas desenvolvam soluções pontuais, mas também fomentem uma cultura de transformação contínua dentro das instituições públicas. A implementação de metodologias ágeis e tecnologias avançadas é uma estratégia central desses laboratórios, que buscam escalar as inovações para impactar positivamente a eficiência e a eficácia governamental em larga escala, atendendo de forma mais adequada e ágil às demandas da sociedade</a:t>
            </a: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g220410633ca_0_0"/>
          <p:cNvSpPr txBox="1"/>
          <p:nvPr/>
        </p:nvSpPr>
        <p:spPr>
          <a:xfrm>
            <a:off x="281625" y="8298180"/>
            <a:ext cx="32214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atuação e adesão de  laboratórios de inovação cresce constantemente no Brasil e desempenham um papel fundamental na transformação do setor público. Catalisadores de mudanças estruturais e sistêmicas, os laboratórios de inovação têm o potencial de melhorar significativamente o desempenho e a qualidade dos serviços governamentais, promovendo um governo mais eficiente, responsivo e centrado no cidadão. 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220410633ca_0_0"/>
          <p:cNvSpPr txBox="1"/>
          <p:nvPr/>
        </p:nvSpPr>
        <p:spPr>
          <a:xfrm>
            <a:off x="3779838" y="4051618"/>
            <a:ext cx="3398700" cy="16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abordagem metodológica envolveu a revisão de literatura, a fim de consolidar uma base teórica consistente e atualizada sobre o objeto de estudo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Paralelamente, utilizou-se o banco de dados fornecido pelo sítio eletrônico </a:t>
            </a:r>
            <a:r>
              <a:rPr i="1"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LISP,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idealizado e enriquecido pelo conceituado pesquisador da área Hironobu Sano. 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Essa combinação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concedeu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ilustrar o panorama geral da implementação dos laboratórios de inovação no setor público, destacando seus desafios e oportunidades.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g220410633ca_0_0"/>
          <p:cNvSpPr txBox="1"/>
          <p:nvPr/>
        </p:nvSpPr>
        <p:spPr>
          <a:xfrm>
            <a:off x="215540" y="5341483"/>
            <a:ext cx="6846000" cy="83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pesquisa mais recente, realizada em junho de 2024, revelou um panorama abrangente sobre os Laboratórios de Inovação no Setor Público (LISP) no Brasil. O levantamento atual identificou um total de 210 laboratórios, distribuídos em entidades governamentais vinculadas ao poder executivo, poder executivo, poder legislativo e universidades. </a:t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g220410633ca_0_0"/>
          <p:cNvSpPr txBox="1"/>
          <p:nvPr/>
        </p:nvSpPr>
        <p:spPr>
          <a:xfrm>
            <a:off x="683895" y="7165340"/>
            <a:ext cx="2559600" cy="31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Poderiamos colocar um gráfico?</a:t>
            </a:r>
            <a:endParaRPr b="0" i="0" sz="12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g220410633ca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93688" y="117475"/>
            <a:ext cx="3005137" cy="1200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20410633ca_0_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89763" y="6203000"/>
            <a:ext cx="3005125" cy="1881125"/>
          </a:xfrm>
          <a:prstGeom prst="rect">
            <a:avLst/>
          </a:prstGeom>
          <a:solidFill>
            <a:srgbClr val="34C75B"/>
          </a:solidFill>
          <a:ln cap="flat" cmpd="sng" w="38100">
            <a:solidFill>
              <a:srgbClr val="34994F"/>
            </a:solidFill>
            <a:prstDash val="solid"/>
            <a:miter lim="8000"/>
            <a:headEnd len="sm" w="sm" type="none"/>
            <a:tailEnd len="sm" w="sm" type="none"/>
          </a:ln>
        </p:spPr>
      </p:pic>
      <p:sp>
        <p:nvSpPr>
          <p:cNvPr id="111" name="Google Shape;111;g220410633ca_0_0"/>
          <p:cNvSpPr txBox="1"/>
          <p:nvPr/>
        </p:nvSpPr>
        <p:spPr>
          <a:xfrm>
            <a:off x="446975" y="8049113"/>
            <a:ext cx="3005100" cy="1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(Figura 1 - Gráfico representando a distribuição de laboratórios de inovação no setor público de acordo com o banco de dados do sítio eletrônico LISP.)</a:t>
            </a:r>
            <a:endParaRPr i="1" sz="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