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1920" y="48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1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hyperlink" Target="mailto:tomdireito@hotmail.com" TargetMode="Externa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hyperlink" Target="mailto:rafpc07@gmail.com" TargetMode="Externa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hyperlink" Target="mailto:ana.flavia.rocha.016@ufrn.edu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21298" y="1313273"/>
            <a:ext cx="7010400" cy="70788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dirty="0">
                <a:solidFill>
                  <a:schemeClr val="tx1"/>
                </a:solidFill>
                <a:latin typeface="Times" pitchFamily="18" charset="0"/>
              </a:rPr>
              <a:t>ESTÂNDARES INTERAMERICANOS SOBRE O CONTROLE EXTERNO DA ATIVIDADE POLICIAL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48298" y="2050229"/>
            <a:ext cx="6756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</a:rPr>
              <a:t>Ana Flávia Firmino de Oliveira Rocha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</a:rPr>
              <a:t>, UFRN,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  <a:hlinkClick r:id="rId14"/>
              </a:rPr>
              <a:t>ana.flavia.rocha.016@ufrn.edu.br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Times New Roman" panose="02020603050405020304" pitchFamily="18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</a:rPr>
              <a:t>Rafael Pinheiro Camelo, UFRN,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  <a:hlinkClick r:id="rId15"/>
              </a:rPr>
              <a:t>rafpc07@gmail.com</a:t>
            </a:r>
            <a:endParaRPr lang="pt-BR" sz="1200" dirty="0">
              <a:solidFill>
                <a:schemeClr val="tx1"/>
              </a:solidFill>
              <a:latin typeface="+mn-lt"/>
              <a:ea typeface="Droid Sans Fallback" charset="0"/>
              <a:cs typeface="Times New Roman" panose="02020603050405020304" pitchFamily="18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</a:rPr>
              <a:t>Thiago Oliveira Moreira, UFRN,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  <a:hlinkClick r:id="rId16"/>
              </a:rPr>
              <a:t>tomdireito@hotmail.com</a:t>
            </a:r>
            <a:endParaRPr lang="pt-BR" sz="1200" dirty="0">
              <a:solidFill>
                <a:schemeClr val="tx1"/>
              </a:solidFill>
              <a:latin typeface="+mn-lt"/>
              <a:ea typeface="Droid Sans Fallback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93687" y="2540658"/>
            <a:ext cx="7098155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violência policial desponta como um reportório extremo </a:t>
            </a: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da linguagem de violência urbana </a:t>
            </a: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em que se desenvolve com o uso desproporcional do aparato da polícia, sob os aspectos da indiferença profissional e do descontrole externo da instituição, consoante abordado nas recentes decisões da </a:t>
            </a: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Corte Interamericana de Direitos Humanos (</a:t>
            </a: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Corte IDH) nos Casos Favela Nova Brasília, Tavares Pereira e Honorato. Essas condenações sofridas pelo Brasil possuem o caráter comum de abordar situações de violência urbana, a qual é moldada no contexto de controle governamental dos meios de segurança e monopólio do uso da força, em uma conjuntura latente de desigualdade social e afronta aos direitos humanos, alarmado com a impunidade dos agentes delituosos e a ineficácia das políticas criminais.</a:t>
            </a:r>
            <a:endParaRPr kumimoji="0" lang="pt-BR" sz="10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415267" y="8057356"/>
            <a:ext cx="40082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(principais)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9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BESERRA, M. E.; CABRAL, R. L. G. Reformas institucionais no Sistema de Segurança Pública e o Brasil na Corte Interamericana de Direitos Humanos: uma análise a partir do caso Nova Brasília. </a:t>
            </a:r>
            <a:r>
              <a:rPr kumimoji="0" lang="pt-BR" sz="9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Revista da Faculdade de Direito da UFG</a:t>
            </a:r>
            <a:r>
              <a:rPr kumimoji="0" lang="pt-BR" sz="9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, Goiânia, v. 44, n. 2, 2020.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lang="pt-BR" sz="900" dirty="0">
              <a:solidFill>
                <a:schemeClr val="tx1"/>
              </a:solidFill>
              <a:latin typeface="+mn-lt"/>
              <a:ea typeface="Droid Sans Fallback" charset="0"/>
              <a:cs typeface="Arabic Typesetting" panose="020F0502020204030204" pitchFamily="66" charset="-78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9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WALTRICK, E. A. M. Ministério Público. Investigação criminal, controle externo da atividade policial e seu protagonismo na definição de políticas criminais. </a:t>
            </a:r>
            <a:r>
              <a:rPr kumimoji="0" lang="pt-BR" sz="9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Revista Jurídica do Ministério Público do Estado do Paraná</a:t>
            </a:r>
            <a:r>
              <a:rPr kumimoji="0" lang="pt-BR" sz="9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, Curitiba, n. 4, 2016.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lang="pt-BR" sz="900" dirty="0">
              <a:solidFill>
                <a:schemeClr val="tx1"/>
              </a:solidFill>
              <a:latin typeface="+mn-lt"/>
              <a:ea typeface="Droid Sans Fallback" charset="0"/>
              <a:cs typeface="Arabic Typesetting" panose="020F0502020204030204" pitchFamily="66" charset="-78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900" dirty="0">
                <a:solidFill>
                  <a:schemeClr val="tx1"/>
                </a:solidFill>
                <a:latin typeface="+mn-lt"/>
                <a:cs typeface="Arabic Typesetting" panose="020F0502020204030204" pitchFamily="66" charset="-78"/>
              </a:rPr>
              <a:t>CONSELHO NACIONAL DO MINISTÉRIO PÚBLICO. </a:t>
            </a:r>
            <a:r>
              <a:rPr lang="pt-BR" sz="900" b="1" dirty="0">
                <a:solidFill>
                  <a:schemeClr val="tx1"/>
                </a:solidFill>
                <a:latin typeface="+mn-lt"/>
                <a:cs typeface="Arabic Typesetting" panose="020F0502020204030204" pitchFamily="66" charset="-78"/>
              </a:rPr>
              <a:t>O Ministério Público e o Controle Externo da Atividade Policial</a:t>
            </a:r>
            <a:r>
              <a:rPr lang="pt-BR" sz="900" dirty="0">
                <a:solidFill>
                  <a:schemeClr val="tx1"/>
                </a:solidFill>
                <a:latin typeface="+mn-lt"/>
                <a:cs typeface="Arabic Typesetting" panose="020F0502020204030204" pitchFamily="66" charset="-78"/>
              </a:rPr>
              <a:t>. Brasília: CNMP, 2019.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9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Arabic Typesetting" panose="020F0502020204030204" pitchFamily="66" charset="-78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900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PAIVA, Caio; HEEMANN, </a:t>
            </a:r>
            <a:r>
              <a:rPr lang="pt-BR" sz="900" dirty="0" err="1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Thimotie</a:t>
            </a:r>
            <a:r>
              <a:rPr lang="pt-BR" sz="900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. </a:t>
            </a:r>
            <a:r>
              <a:rPr lang="pt-BR" sz="900" b="1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Jurisprudência Internacional de Direitos Humanos</a:t>
            </a:r>
            <a:r>
              <a:rPr lang="pt-BR" sz="900" dirty="0">
                <a:solidFill>
                  <a:schemeClr val="tx1"/>
                </a:solidFill>
                <a:latin typeface="+mn-lt"/>
                <a:ea typeface="Droid Sans Fallback" charset="0"/>
                <a:cs typeface="Arabic Typesetting" panose="020F0502020204030204" pitchFamily="66" charset="-78"/>
              </a:rPr>
              <a:t>. Belo Horizonte: CEI, 2020.</a:t>
            </a:r>
            <a:endParaRPr kumimoji="0" lang="pt-BR" sz="9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Arabic Typesetting" panose="020F0502020204030204" pitchFamily="66" charset="-78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81624" y="4031361"/>
            <a:ext cx="313364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Elencar os principais estândares interamericanos acerca do controle externo da atividade policial em casos de violência perpetradas nas operações desempenhadas pelo próprio órgão estatal.</a:t>
            </a: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415267" y="6358395"/>
            <a:ext cx="4008269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100" dirty="0">
                <a:solidFill>
                  <a:schemeClr val="tx1"/>
                </a:solidFill>
                <a:latin typeface="+mn-lt"/>
              </a:rPr>
              <a:t>Desse modo, revela-se a importância do Ministério Público, na qualidade de titular privativo da ação penal e destinatário final da investigação. Soma-se a isso, a importância de mecanismos transparentes de divulgação de dados e informações pelos órgãos de polícia. O fomento à construção de um trabalho investigativo conjunto é decorrente do próprio dever estatal de garantia da segurança pública. Neste prisma, foi observado a carência de órgãos independentes na investigação de mortes decorrentes de intervenção policial, de modo a perpetuar cenários de impunidade e desconfiança do aparato securitário estatal.</a:t>
            </a:r>
          </a:p>
        </p:txBody>
      </p:sp>
      <p:sp>
        <p:nvSpPr>
          <p:cNvPr id="10" name="CaixaDeTexto 20"/>
          <p:cNvSpPr txBox="1"/>
          <p:nvPr>
            <p:custDataLst>
              <p:tags r:id="rId6"/>
            </p:custDataLst>
          </p:nvPr>
        </p:nvSpPr>
        <p:spPr>
          <a:xfrm>
            <a:off x="281623" y="8057356"/>
            <a:ext cx="312232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</a:rPr>
              <a:t>Com isso, prima-se por um adequado controle de convencionalidade no sistema judicial estatal, a fim de alinhar circunstâncias práticas aos dispositivos internacionais de direitos humanos. O controle externo da atividade policial faz parte desse processo de </a:t>
            </a:r>
            <a:r>
              <a:rPr lang="pt-BR" sz="1100" dirty="0" err="1">
                <a:solidFill>
                  <a:schemeClr val="tx1"/>
                </a:solidFill>
                <a:latin typeface="+mn-lt"/>
              </a:rPr>
              <a:t>interamercanização</a:t>
            </a:r>
            <a:r>
              <a:rPr lang="pt-BR" sz="1100" dirty="0">
                <a:solidFill>
                  <a:schemeClr val="tx1"/>
                </a:solidFill>
                <a:latin typeface="+mn-lt"/>
              </a:rPr>
              <a:t> do regime jurídico brasileiro, fator este essencial para a garantia de uma persecução penal alinhada com a tutela da ordem jurídica, do Estado Democrático de Direito e da imparcialidade das instituições governamentais.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7"/>
            </p:custDataLst>
          </p:nvPr>
        </p:nvSpPr>
        <p:spPr>
          <a:xfrm>
            <a:off x="3415267" y="4052336"/>
            <a:ext cx="4008269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</a:rPr>
              <a:t>Pesquisa de abordagem qualitativa com fontes de análise documental e bibliográfica, além de trabalhar com um estudo de caso prático a partir da análise empírica de jurisprudências da Corte IDH, em especial da decisão do Caso Tavares Pereira e Outros vs. Brasil. Assim, a análise será realizada por meio de uma abordagem hermenêutica, examinando conteúdos normativos e estândares interamericanos. 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296444" y="5301103"/>
            <a:ext cx="7127092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Nas conjunturas de violência policial, a ausência </a:t>
            </a:r>
            <a:r>
              <a:rPr lang="pt-BR" sz="1100" b="0" i="0" u="none" strike="noStrike" dirty="0">
                <a:solidFill>
                  <a:srgbClr val="000000"/>
                </a:solidFill>
                <a:effectLst/>
                <a:latin typeface="+mn-lt"/>
              </a:rPr>
              <a:t>de uma persecução penal efetiva prejudica ações legais e judiciais cabíveis ao ente estatal para a responsabilização dos autores de delitos. Nesse sentido, percebe-se </a:t>
            </a:r>
            <a:r>
              <a:rPr lang="pt-BR" sz="1100" dirty="0">
                <a:solidFill>
                  <a:schemeClr val="tx1"/>
                </a:solidFill>
                <a:latin typeface="+mn-lt"/>
              </a:rPr>
              <a:t>uma série de problemas sistêmicos e institucionais que contribuem para as violações dos direitos humanos no Brasil, especialmente em relação ao controle externo das atividades policiais.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4" name="CaixaDeTexto 25"/>
          <p:cNvSpPr txBox="1"/>
          <p:nvPr>
            <p:custDataLst>
              <p:tags r:id="rId9"/>
            </p:custDataLst>
          </p:nvPr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53292C7-7947-F1F8-DD55-3EA3CEA14B6D}"/>
              </a:ext>
            </a:extLst>
          </p:cNvPr>
          <p:cNvSpPr txBox="1"/>
          <p:nvPr/>
        </p:nvSpPr>
        <p:spPr>
          <a:xfrm>
            <a:off x="293688" y="6352969"/>
            <a:ext cx="3121579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100" dirty="0">
                <a:solidFill>
                  <a:schemeClr val="tx1"/>
                </a:solidFill>
                <a:latin typeface="+mn-lt"/>
              </a:rPr>
              <a:t>Diante disso, a Corte IDH compreendeu que o Estado deve adotar medidas normativas e procedimentais necessárias para que se delegue a investigação a um órgão independente e diferente da força policial envolvida no incidente. Assim, pautando a adoção de um controle externo que aprimore a atividade policial na condução da investigação preliminar, de forma a buscar a prevenção e condução de eventuais desvios ou omissões. 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755</Words>
  <Application>Microsoft Office PowerPoint</Application>
  <PresentationFormat>Personalizar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Rafael Camelo</cp:lastModifiedBy>
  <cp:revision>41</cp:revision>
  <dcterms:created xsi:type="dcterms:W3CDTF">2015-12-02T19:07:00Z</dcterms:created>
  <dcterms:modified xsi:type="dcterms:W3CDTF">2024-08-12T23:47:51Z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