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1920" y="48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5" Type="http://schemas.openxmlformats.org/officeDocument/2006/relationships/hyperlink" Target="mailto:tomdireito@hotmail.com" TargetMode="Externa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hyperlink" Target="mailto:rafpc07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348298" y="1313579"/>
            <a:ext cx="7043544" cy="70788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CONTROLE DE CONVENCIONALIDADE PELO MINISTÉRIO PÚBLICO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48298" y="2050229"/>
            <a:ext cx="67564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</a:rPr>
              <a:t>Rafael Pinheiro Camelo, UFRN,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  <a:hlinkClick r:id="rId14"/>
              </a:rPr>
              <a:t>rafpc07@gmail.com</a:t>
            </a:r>
            <a:endParaRPr lang="pt-BR" sz="1200" dirty="0">
              <a:solidFill>
                <a:schemeClr val="tx1"/>
              </a:solidFill>
              <a:latin typeface="+mn-lt"/>
              <a:ea typeface="Droid Sans Fallback" charset="0"/>
              <a:cs typeface="Times New Roman" panose="02020603050405020304" pitchFamily="18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</a:rPr>
              <a:t>Thiago Oliveira Moreira, UFRN,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Times New Roman" panose="02020603050405020304" pitchFamily="18" charset="0"/>
                <a:hlinkClick r:id="rId15"/>
              </a:rPr>
              <a:t>tomdireito@hotmail.com</a:t>
            </a:r>
            <a:endParaRPr lang="pt-BR" sz="1200" dirty="0">
              <a:solidFill>
                <a:schemeClr val="tx1"/>
              </a:solidFill>
              <a:latin typeface="+mn-lt"/>
              <a:ea typeface="Droid Sans Fallback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93687" y="2540658"/>
            <a:ext cx="7098155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</a:rPr>
              <a:t>O controle de convencionalidade assegura a efetiva aplicação das normas do Direito Internacional dos Direitos Humanos nos ordenamentos jurídicos internos. No Brasil, este mecanismo garantidor de proteção jurídica é incorporado a partir da voluntária adesão do país aos sistemas internacionais de proteção aos direitos humanos. Para tanto, compete essencialmente aos órgãos judiciais, enquanto partes integrantes da administração da justiça, adotar interpretações e efeitos que insiram estes dispositivos como garantia de proteção jurídica. Com isso, incide ao Ministério Público, em atuação preventiva, cumprir com a missão constitucional da instituição na defesa dos direitos humanos, fomentando a adoção do controle de convencionalidade e a aplicabilidade das sentenças interamericanas no direito interno.</a:t>
            </a:r>
            <a:endParaRPr kumimoji="0" lang="pt-BR" sz="10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438970" y="8224072"/>
            <a:ext cx="398007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</a:rPr>
              <a:t>CAMBI, Eduardo; PORTO, Letícia de Andrade. 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Ministério público resolutivo e proteção dos direitos humanos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. Belo Horizonte: Editora D´Plácido, 2021.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900" dirty="0">
              <a:solidFill>
                <a:schemeClr val="tx1"/>
              </a:solidFill>
              <a:latin typeface="+mn-lt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</a:rPr>
              <a:t>CAMELO, Rafael Pinheiro; MOREIRA, Thiago Oliveira. The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Promotion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of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Conventionality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Control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by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the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Public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Prosecutor’s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Office </a:t>
            </a:r>
            <a:r>
              <a:rPr lang="pt-BR" sz="900" dirty="0" err="1">
                <a:solidFill>
                  <a:schemeClr val="tx1"/>
                </a:solidFill>
                <a:latin typeface="+mn-lt"/>
              </a:rPr>
              <a:t>of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 Rio Grande do Norte. In.: MENEZES, Wagner (ed.). </a:t>
            </a:r>
            <a:r>
              <a:rPr lang="pt-BR" sz="900" b="1" dirty="0" err="1">
                <a:solidFill>
                  <a:schemeClr val="tx1"/>
                </a:solidFill>
                <a:latin typeface="+mn-lt"/>
              </a:rPr>
              <a:t>Brazilian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b="1" dirty="0" err="1">
                <a:solidFill>
                  <a:schemeClr val="tx1"/>
                </a:solidFill>
                <a:latin typeface="+mn-lt"/>
              </a:rPr>
              <a:t>Academy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b="1" dirty="0" err="1">
                <a:solidFill>
                  <a:schemeClr val="tx1"/>
                </a:solidFill>
                <a:latin typeface="+mn-lt"/>
              </a:rPr>
              <a:t>of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900" b="1" dirty="0" err="1">
                <a:solidFill>
                  <a:schemeClr val="tx1"/>
                </a:solidFill>
                <a:latin typeface="+mn-lt"/>
              </a:rPr>
              <a:t>International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 Law: Reports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. Belo Horizonte: Arraes Editores, 2024, p. 350-361.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900" dirty="0">
              <a:solidFill>
                <a:schemeClr val="tx1"/>
              </a:solidFill>
              <a:latin typeface="+mn-lt"/>
              <a:ea typeface="Droid Sans Fallback" charset="0"/>
              <a:cs typeface="Arabic Typesetting" panose="020F0502020204030204" pitchFamily="66" charset="-78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</a:rPr>
              <a:t>CARNEIRO, Rosa. 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O Ministério Público no Sistema Internacional de Proteção dos Direitos Humanos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. Rio de Janeiro: Lume Juris, 2023.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endParaRPr lang="pt-BR" sz="900" dirty="0">
              <a:solidFill>
                <a:schemeClr val="tx1"/>
              </a:solidFill>
              <a:latin typeface="+mn-lt"/>
              <a:ea typeface="Droid Sans Fallback" charset="0"/>
              <a:cs typeface="Arabic Typesetting" panose="020F0502020204030204" pitchFamily="66" charset="-78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900" dirty="0">
                <a:solidFill>
                  <a:schemeClr val="tx1"/>
                </a:solidFill>
                <a:latin typeface="+mn-lt"/>
              </a:rPr>
              <a:t>KLUGE, Cesar Henrique. O exercício do controle de convencionalidade e a implementação das deliberações internacionais de direitos humanos pelo Ministério Público brasileiro. </a:t>
            </a:r>
            <a:r>
              <a:rPr lang="pt-BR" sz="900" b="1" dirty="0">
                <a:solidFill>
                  <a:schemeClr val="tx1"/>
                </a:solidFill>
                <a:latin typeface="+mn-lt"/>
              </a:rPr>
              <a:t>Boletim Científico ESMPU</a:t>
            </a:r>
            <a:r>
              <a:rPr lang="pt-BR" sz="900" dirty="0">
                <a:solidFill>
                  <a:schemeClr val="tx1"/>
                </a:solidFill>
                <a:latin typeface="+mn-lt"/>
              </a:rPr>
              <a:t>, Brasília, 2022.</a:t>
            </a:r>
            <a:endParaRPr lang="pt-BR" sz="900" dirty="0">
              <a:solidFill>
                <a:schemeClr val="tx1"/>
              </a:solidFill>
              <a:latin typeface="+mn-lt"/>
              <a:cs typeface="Arabic Typesetting" panose="020F0502020204030204" pitchFamily="66" charset="-78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81624" y="4031361"/>
            <a:ext cx="319604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Verificar a tendência de uma postura resolutiva do órgão ministerial através do fomento a compatibilização vertical de normas internacionais de direitos humanos.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438970" y="6560749"/>
            <a:ext cx="3939452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050" dirty="0">
                <a:solidFill>
                  <a:schemeClr val="tx1"/>
                </a:solidFill>
                <a:latin typeface="+mn-lt"/>
              </a:rPr>
              <a:t>Por conseguinte, no âmbito extrajudicial, o exame de convencionalidade é suscitado na Recomendação nº 01/2024-DFSC do Ministério Público Federal, em que pugna o direito de “consulta prévia, livre e informada” das comunidades tradicionais situadas em Ponta Negra/RN, no que diz respeito às obras de engorda (aterro hidráulico) e drenagem. Desse modo, em atenção aos dispositivos da OIT e aos estândares interamericanos, o órgão ministerial expediu recomendações ao IDEMA no sentido de que deve ser observado à consulta nos processos de licenciamento ambiental que possa impactar a vida ou os direitos daqueles povos.</a:t>
            </a: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255112" y="8035895"/>
            <a:ext cx="32696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+mn-lt"/>
              </a:rPr>
              <a:t>A pesquisa sugere que o Ministério Público adote a compatibilização vertical como mecanismo de transformação social e solução de litígios, aliado com uma função </a:t>
            </a:r>
            <a:r>
              <a:rPr lang="pt-BR" sz="1050" i="1" dirty="0">
                <a:solidFill>
                  <a:schemeClr val="tx1"/>
                </a:solidFill>
                <a:latin typeface="+mn-lt"/>
              </a:rPr>
              <a:t>custos </a:t>
            </a:r>
            <a:r>
              <a:rPr lang="pt-BR" sz="1050" i="1" dirty="0" err="1">
                <a:solidFill>
                  <a:schemeClr val="tx1"/>
                </a:solidFill>
                <a:latin typeface="+mn-lt"/>
              </a:rPr>
              <a:t>tratactus</a:t>
            </a:r>
            <a:r>
              <a:rPr lang="pt-BR" sz="1050" dirty="0">
                <a:solidFill>
                  <a:schemeClr val="tx1"/>
                </a:solidFill>
                <a:latin typeface="+mn-lt"/>
              </a:rPr>
              <a:t>, propiciando um sistema judicial inclusivo para o desenvolvimento sustentável e harmônico aos deveres internacionais assumidos pelo Brasil. Afinal, urge-se que a </a:t>
            </a:r>
            <a:r>
              <a:rPr lang="pt-BR" sz="1050" dirty="0" err="1">
                <a:solidFill>
                  <a:schemeClr val="tx1"/>
                </a:solidFill>
                <a:latin typeface="+mn-lt"/>
              </a:rPr>
              <a:t>convencionalização</a:t>
            </a:r>
            <a:r>
              <a:rPr lang="pt-BR" sz="1050" dirty="0">
                <a:solidFill>
                  <a:schemeClr val="tx1"/>
                </a:solidFill>
                <a:latin typeface="+mn-lt"/>
              </a:rPr>
              <a:t> da atuação da instituição persista evoluindo, e não se trate apenas de uma tendência, a fim de que seja efetivamente integrada como parte das suas atribuições, em consonância com as recomendações recentes do CNMP e as exigências formuladas pela Corte IDH.</a:t>
            </a: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415267" y="4052336"/>
            <a:ext cx="3976575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050" dirty="0">
                <a:solidFill>
                  <a:schemeClr val="tx1"/>
                </a:solidFill>
                <a:latin typeface="+mn-lt"/>
              </a:rPr>
              <a:t>O trabalha adota uma abordagem qualitativa com fontes de análise documental, que incluí a coleta de legislações brasileiras e internacionais, jurisprudências interamericanas, artigos científicos e livros especializados na área, além de trabalhar com um estudo de caso prático a partir da análise empírica de manifestações ministeriais com menções aos tratados internacionais pactuados pelo país ou aos estândares interamericanos. </a:t>
            </a:r>
            <a:endParaRPr kumimoji="0" lang="pt-BR" sz="105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261618" y="5220830"/>
            <a:ext cx="711262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</a:rPr>
              <a:t>A tendência de </a:t>
            </a:r>
            <a:r>
              <a:rPr lang="pt-BR" sz="1100" dirty="0" err="1">
                <a:solidFill>
                  <a:schemeClr val="tx1"/>
                </a:solidFill>
                <a:latin typeface="+mn-lt"/>
              </a:rPr>
              <a:t>convencionalização</a:t>
            </a:r>
            <a:r>
              <a:rPr lang="pt-BR" sz="1100" dirty="0">
                <a:solidFill>
                  <a:schemeClr val="tx1"/>
                </a:solidFill>
                <a:latin typeface="+mn-lt"/>
              </a:rPr>
              <a:t> da atuação do Ministério Público, na condição de agente fiscal da ordem jurídica, através de uma postura resolutiva, é compatível com a sua missão constitucional, que enseja em prevenir violações, ante o poder-dever de defesa dos interesses sociais e promoção aos direitos humanos. Assim, o </a:t>
            </a:r>
            <a:r>
              <a:rPr lang="pt-BR" sz="1100" i="1" dirty="0">
                <a:solidFill>
                  <a:schemeClr val="tx1"/>
                </a:solidFill>
                <a:latin typeface="+mn-lt"/>
              </a:rPr>
              <a:t>Parquet</a:t>
            </a:r>
            <a:r>
              <a:rPr lang="pt-BR" sz="1100" dirty="0">
                <a:solidFill>
                  <a:schemeClr val="tx1"/>
                </a:solidFill>
                <a:latin typeface="+mn-lt"/>
              </a:rPr>
              <a:t> possui uma especial relevância na promoção do controle de convencionalidade no ordenamento jurídico brasileiro, a fim de aplicar domesticamente os dispositivos internacionais de direitos humanos e os estândares interamericanos, em observância a tutela cooperativa da ordem constitucional e convencional. </a:t>
            </a:r>
          </a:p>
        </p:txBody>
      </p:sp>
      <p:sp>
        <p:nvSpPr>
          <p:cNvPr id="34" name="CaixaDeTexto 25"/>
          <p:cNvSpPr txBox="1"/>
          <p:nvPr>
            <p:custDataLst>
              <p:tags r:id="rId9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53292C7-7947-F1F8-DD55-3EA3CEA14B6D}"/>
              </a:ext>
            </a:extLst>
          </p:cNvPr>
          <p:cNvSpPr txBox="1"/>
          <p:nvPr/>
        </p:nvSpPr>
        <p:spPr>
          <a:xfrm>
            <a:off x="261618" y="6560749"/>
            <a:ext cx="3256680" cy="1546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050" dirty="0">
                <a:solidFill>
                  <a:schemeClr val="tx1"/>
                </a:solidFill>
                <a:latin typeface="+mn-lt"/>
              </a:rPr>
              <a:t>Nesta perspectiva, por exemplo, a </a:t>
            </a:r>
            <a:r>
              <a:rPr lang="pt-BR" sz="1050" dirty="0" err="1">
                <a:solidFill>
                  <a:schemeClr val="tx1"/>
                </a:solidFill>
                <a:latin typeface="+mn-lt"/>
              </a:rPr>
              <a:t>Interamericanização</a:t>
            </a:r>
            <a:r>
              <a:rPr lang="pt-BR" sz="1050" dirty="0">
                <a:solidFill>
                  <a:schemeClr val="tx1"/>
                </a:solidFill>
                <a:latin typeface="+mn-lt"/>
              </a:rPr>
              <a:t> do Ministério Público é evidenciada em um pedido de Cumprimento de Sentença apresentado pela 19ª Promotoria de Natal/RN, em face do Estado do Rio Grande do Norte, visando à aplicação da decisão proferida pela Corte IDH no Caso Favela Nova Brasília, a fim de que se adotem as medidas de adequação normativa relativas à competência investigativa em situações de violência policial.</a:t>
            </a:r>
          </a:p>
        </p:txBody>
      </p:sp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782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Rafael Camelo</cp:lastModifiedBy>
  <cp:revision>46</cp:revision>
  <dcterms:created xsi:type="dcterms:W3CDTF">2015-12-02T19:07:00Z</dcterms:created>
  <dcterms:modified xsi:type="dcterms:W3CDTF">2024-08-12T23:36:19Z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