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691800" cx="75596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69">
          <p15:clr>
            <a:srgbClr val="A4A3A4"/>
          </p15:clr>
        </p15:guide>
        <p15:guide id="2" pos="2292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jUMCVSUHOyPDPSDSfKj4LdihySM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69" orient="horz"/>
        <p:guide pos="229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fmla="val 19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/>
          <p:nvPr>
            <p:ph idx="2" type="sldImg"/>
          </p:nvPr>
        </p:nvSpPr>
        <p:spPr>
          <a:xfrm>
            <a:off x="2362200" y="812800"/>
            <a:ext cx="2830513" cy="40052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" name="Google Shape;5;n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" name="Google Shape;6;n"/>
          <p:cNvSpPr txBox="1"/>
          <p:nvPr>
            <p:ph idx="3" type="hdr"/>
          </p:nvPr>
        </p:nvSpPr>
        <p:spPr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0" type="dt"/>
          </p:nvPr>
        </p:nvSpPr>
        <p:spPr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1" type="ftr"/>
          </p:nvPr>
        </p:nvSpPr>
        <p:spPr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n"/>
          <p:cNvSpPr txBox="1"/>
          <p:nvPr>
            <p:ph idx="12" type="sldNum"/>
          </p:nvPr>
        </p:nvSpPr>
        <p:spPr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pt-BR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 txBox="1"/>
          <p:nvPr>
            <p:ph idx="12" type="sldNum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-88900" lvl="0" marL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</a:pPr>
            <a:fld id="{00000000-1234-1234-1234-123412341234}" type="slidenum">
              <a:rPr lang="pt-BR" sz="1400"/>
              <a:t>‹#›</a:t>
            </a:fld>
            <a:endParaRPr sz="1400"/>
          </a:p>
        </p:txBody>
      </p:sp>
      <p:sp>
        <p:nvSpPr>
          <p:cNvPr id="92" name="Google Shape;92;p1:notes"/>
          <p:cNvSpPr/>
          <p:nvPr>
            <p:ph idx="2" type="sldImg"/>
          </p:nvPr>
        </p:nvSpPr>
        <p:spPr>
          <a:xfrm>
            <a:off x="2362200" y="812800"/>
            <a:ext cx="2833688" cy="40084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3" name="Google Shape;93;p1:notes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" type="body"/>
          </p:nvPr>
        </p:nvSpPr>
        <p:spPr>
          <a:xfrm rot="5400000">
            <a:off x="388145" y="2977357"/>
            <a:ext cx="6783387" cy="6521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/>
          <p:nvPr>
            <p:ph type="title"/>
          </p:nvPr>
        </p:nvSpPr>
        <p:spPr>
          <a:xfrm rot="5400000">
            <a:off x="1694512" y="4284621"/>
            <a:ext cx="9060817" cy="1630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" type="body"/>
          </p:nvPr>
        </p:nvSpPr>
        <p:spPr>
          <a:xfrm rot="5400000">
            <a:off x="-1612846" y="2701814"/>
            <a:ext cx="9060817" cy="47956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yout Personalizado">
  <p:cSld name="Layout Personalizado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/>
          <p:nvPr>
            <p:ph type="title"/>
          </p:nvPr>
        </p:nvSpPr>
        <p:spPr>
          <a:xfrm>
            <a:off x="377389" y="426595"/>
            <a:ext cx="6800136" cy="17804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8" name="Google Shape;88;p1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9" name="Google Shape;89;p1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subTitle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/>
            </a:lvl1pPr>
            <a:lvl2pPr lvl="1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sz="1654"/>
            </a:lvl2pPr>
            <a:lvl3pPr lvl="2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sz="1490"/>
            </a:lvl3pPr>
            <a:lvl4pPr lvl="3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4pPr>
            <a:lvl5pPr lvl="4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5pPr>
            <a:lvl6pPr lvl="5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6pPr>
            <a:lvl7pPr lvl="6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7pPr>
            <a:lvl8pPr lvl="7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8pPr>
            <a:lvl9pPr lvl="8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9pPr>
          </a:lstStyle>
          <a:p/>
        </p:txBody>
      </p:sp>
      <p:sp>
        <p:nvSpPr>
          <p:cNvPr id="25" name="Google Shape;25;p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655"/>
              <a:buNone/>
              <a:defRPr sz="1654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490"/>
              <a:buNone/>
              <a:defRPr sz="149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4" name="Google Shape;44;p7"/>
          <p:cNvSpPr txBox="1"/>
          <p:nvPr>
            <p:ph idx="2" type="body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3" type="body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6" name="Google Shape;46;p7"/>
          <p:cNvSpPr txBox="1"/>
          <p:nvPr>
            <p:ph idx="4" type="body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0"/>
          <p:cNvSpPr txBox="1"/>
          <p:nvPr>
            <p:ph idx="1" type="body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6557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645"/>
              <a:buChar char="•"/>
              <a:defRPr sz="2645"/>
            </a:lvl1pPr>
            <a:lvl2pPr indent="-375602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2315"/>
              <a:buChar char="•"/>
              <a:defRPr sz="2315"/>
            </a:lvl2pPr>
            <a:lvl3pPr indent="-354647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85"/>
              <a:buChar char="•"/>
              <a:defRPr sz="1985"/>
            </a:lvl3pPr>
            <a:lvl4pPr indent="-333692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4pPr>
            <a:lvl5pPr indent="-333692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5pPr>
            <a:lvl6pPr indent="-333692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6pPr>
            <a:lvl7pPr indent="-333692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7pPr>
            <a:lvl8pPr indent="-333692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8pPr>
            <a:lvl9pPr indent="-333692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9pPr>
          </a:lstStyle>
          <a:p/>
        </p:txBody>
      </p:sp>
      <p:sp>
        <p:nvSpPr>
          <p:cNvPr id="62" name="Google Shape;62;p10"/>
          <p:cNvSpPr txBox="1"/>
          <p:nvPr>
            <p:ph idx="2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63" name="Google Shape;63;p10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1"/>
          <p:cNvSpPr/>
          <p:nvPr>
            <p:ph idx="2" type="pic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1"/>
          <p:cNvSpPr txBox="1"/>
          <p:nvPr>
            <p:ph idx="1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70" name="Google Shape;70;p11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4650" lvl="0" marL="457200" marR="0" rtl="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b="0" i="0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9250" lvl="1" marL="914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3214" lvl="5" marL="27432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3214" lvl="6" marL="3200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215" lvl="7" marL="3657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3215" lvl="8" marL="4114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2065" y="3810"/>
            <a:ext cx="7571740" cy="1069721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"/>
          <p:cNvSpPr txBox="1"/>
          <p:nvPr/>
        </p:nvSpPr>
        <p:spPr>
          <a:xfrm>
            <a:off x="-105051" y="1124300"/>
            <a:ext cx="7757700" cy="6771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</a:pPr>
            <a:r>
              <a:rPr b="1" lang="pt-BR" sz="19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Relato de Experiência: </a:t>
            </a:r>
            <a:r>
              <a:rPr b="1" i="0" lang="pt-BR" sz="19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Crianças e Adolescentes</a:t>
            </a:r>
            <a:r>
              <a:rPr b="1" lang="pt-BR" sz="19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, Acolhimento Institucional, </a:t>
            </a:r>
            <a:r>
              <a:rPr b="1" i="0" lang="pt-BR" sz="19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Adoecimento Mental e o Sistema de Garantia de Direitos</a:t>
            </a:r>
            <a:endParaRPr sz="1900"/>
          </a:p>
        </p:txBody>
      </p:sp>
      <p:sp>
        <p:nvSpPr>
          <p:cNvPr id="98" name="Google Shape;98;p1"/>
          <p:cNvSpPr txBox="1"/>
          <p:nvPr/>
        </p:nvSpPr>
        <p:spPr>
          <a:xfrm>
            <a:off x="-2728538" y="1639600"/>
            <a:ext cx="130782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b="0" i="0" lang="pt-BR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 Tereza da S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ilva Alves</a:t>
            </a:r>
            <a:r>
              <a:rPr b="0" i="0" lang="pt-BR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UFRN, ana.tereza.alves.101@ufrn.edu.br</a:t>
            </a:r>
            <a:endParaRPr sz="11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b="0" i="0" lang="pt-BR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Larissa Maria Maia de Lima, SETHAS-RN, 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larissalima153@gmail.com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Larissa Mércia Feitosa de Carvalho, SETHAS-RN, larissa.mercia.carvalho@gmail.com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b="0" i="0" lang="pt-BR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Maria Eduarda Nunes de Oliveira, SETHAS-RN, </a:t>
            </a:r>
            <a:r>
              <a:rPr b="0" i="0" lang="pt-BR" sz="1100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eduardanunesm06@gmail.com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b="0" i="0" lang="pt-BR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Nilza Aline F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b="0" i="0" lang="pt-BR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b="0" i="0" lang="pt-BR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b="0" i="0" lang="pt-BR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b="0" i="0" lang="pt-BR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Félix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SETHAS-RN, </a:t>
            </a:r>
            <a:r>
              <a:rPr b="0" i="0" lang="pt-BR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Nilza.Felix.071@ufrn.edu.br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625475" y="7539038"/>
            <a:ext cx="2647950" cy="4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263461" y="2530973"/>
            <a:ext cx="68400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sz="15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i="0" lang="pt-BR" sz="1200" u="none" cap="none" strike="noStrike">
                <a:solidFill>
                  <a:schemeClr val="dk1"/>
                </a:solidFill>
              </a:rPr>
              <a:t>Os direitos da criança e do adolescente devem ser prioritários e essenciais </a:t>
            </a:r>
            <a:r>
              <a:rPr lang="pt-BR" sz="1200">
                <a:solidFill>
                  <a:schemeClr val="dk1"/>
                </a:solidFill>
              </a:rPr>
              <a:t>à</a:t>
            </a:r>
            <a:r>
              <a:rPr i="0" lang="pt-BR" sz="1200" u="none" cap="none" strike="noStrike">
                <a:solidFill>
                  <a:schemeClr val="dk1"/>
                </a:solidFill>
              </a:rPr>
              <a:t> sociedade. Como pessoa em desenvolvimento que são, é direito deles e dever da sociedade, da família e do estado dar o suporte e a proteção integral do qual necessitarem.  </a:t>
            </a:r>
            <a:endParaRPr sz="1200"/>
          </a:p>
        </p:txBody>
      </p:sp>
      <p:sp>
        <p:nvSpPr>
          <p:cNvPr id="102" name="Google Shape;102;p1"/>
          <p:cNvSpPr txBox="1"/>
          <p:nvPr/>
        </p:nvSpPr>
        <p:spPr>
          <a:xfrm>
            <a:off x="3941600" y="8658300"/>
            <a:ext cx="3290700" cy="217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REFERÊNCIAS 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lang="pt-BR" sz="1000">
                <a:solidFill>
                  <a:srgbClr val="040C28"/>
                </a:solidFill>
                <a:highlight>
                  <a:srgbClr val="FFFFFF"/>
                </a:highlight>
              </a:rPr>
              <a:t>BRASIL.</a:t>
            </a:r>
            <a:r>
              <a:rPr lang="pt-BR" sz="1000">
                <a:solidFill>
                  <a:srgbClr val="040C28"/>
                </a:solidFill>
                <a:highlight>
                  <a:srgbClr val="FFFFFF"/>
                </a:highlight>
              </a:rPr>
              <a:t> Ministério do Desenvolvimento Social e Combate à Fome. </a:t>
            </a:r>
            <a:r>
              <a:rPr b="1" lang="pt-BR" sz="1000">
                <a:solidFill>
                  <a:srgbClr val="040C28"/>
                </a:solidFill>
                <a:highlight>
                  <a:srgbClr val="FFFFFF"/>
                </a:highlight>
              </a:rPr>
              <a:t>Tipificação Nacional de Serviços Socioassistenciais</a:t>
            </a:r>
            <a:r>
              <a:rPr lang="pt-BR" sz="1000">
                <a:solidFill>
                  <a:srgbClr val="040C28"/>
                </a:solidFill>
                <a:highlight>
                  <a:srgbClr val="FFFFFF"/>
                </a:highlight>
              </a:rPr>
              <a:t>. Brasília, DF: MDS, 2014.</a:t>
            </a:r>
            <a:endParaRPr sz="1000">
              <a:solidFill>
                <a:srgbClr val="040C28"/>
              </a:solidFill>
              <a:highlight>
                <a:srgbClr val="FFFFFF"/>
              </a:highlight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lang="pt-BR" sz="1000">
                <a:solidFill>
                  <a:srgbClr val="040C28"/>
                </a:solidFill>
              </a:rPr>
              <a:t>BRASIL.</a:t>
            </a:r>
            <a:r>
              <a:rPr lang="pt-BR" sz="1000">
                <a:solidFill>
                  <a:srgbClr val="040C28"/>
                </a:solidFill>
              </a:rPr>
              <a:t> Estatuto da Criança e do Adolescente: Lei Federal nº 8.069, de 13 de julho de 1990. Rio de Janeiro: Imprensa Oficial, 2002. </a:t>
            </a:r>
            <a:endParaRPr sz="1000">
              <a:solidFill>
                <a:srgbClr val="040C28"/>
              </a:solidFill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lang="pt-BR" sz="1000">
                <a:solidFill>
                  <a:schemeClr val="dk1"/>
                </a:solidFill>
              </a:rPr>
              <a:t>ALMEIDA NUNES</a:t>
            </a:r>
            <a:r>
              <a:rPr lang="pt-BR" sz="1000">
                <a:solidFill>
                  <a:schemeClr val="dk1"/>
                </a:solidFill>
              </a:rPr>
              <a:t>, Mariana Martins Coelho; CONCEIÇÃO, Maria de Jesus da. </a:t>
            </a:r>
            <a:r>
              <a:rPr b="1" lang="pt-BR" sz="1000">
                <a:solidFill>
                  <a:schemeClr val="dk1"/>
                </a:solidFill>
              </a:rPr>
              <a:t>TRANSTORNOS MENTAIS E O ACOLHIMENTO INSTITUCIONAL DE ADOLESCENTES: desafios e reflexões sobre esta prática.</a:t>
            </a:r>
            <a:r>
              <a:rPr lang="pt-BR" sz="1000">
                <a:solidFill>
                  <a:schemeClr val="dk1"/>
                </a:solidFill>
              </a:rPr>
              <a:t> </a:t>
            </a:r>
            <a:r>
              <a:rPr i="1" lang="pt-BR" sz="1000">
                <a:solidFill>
                  <a:schemeClr val="dk1"/>
                </a:solidFill>
              </a:rPr>
              <a:t>In</a:t>
            </a:r>
            <a:r>
              <a:rPr lang="pt-BR" sz="1000">
                <a:solidFill>
                  <a:schemeClr val="dk1"/>
                </a:solidFill>
              </a:rPr>
              <a:t>: IX JORNADA INTERNACIONAL DE POLÍTICAS PÚBLICAS, 2019, São Luís/MA. Transtornos mentais e o acolhimento institucional de adolescentes: desafios e reflexões sobre esta prática. [...]. [</a:t>
            </a:r>
            <a:r>
              <a:rPr i="1" lang="pt-BR" sz="1000">
                <a:solidFill>
                  <a:schemeClr val="dk1"/>
                </a:solidFill>
              </a:rPr>
              <a:t>S. l.</a:t>
            </a:r>
            <a:r>
              <a:rPr lang="pt-BR" sz="1000">
                <a:solidFill>
                  <a:schemeClr val="dk1"/>
                </a:solidFill>
              </a:rPr>
              <a:t>: </a:t>
            </a:r>
            <a:r>
              <a:rPr i="1" lang="pt-BR" sz="1000">
                <a:solidFill>
                  <a:schemeClr val="dk1"/>
                </a:solidFill>
              </a:rPr>
              <a:t>s. n.</a:t>
            </a:r>
            <a:r>
              <a:rPr lang="pt-BR" sz="1000">
                <a:solidFill>
                  <a:schemeClr val="dk1"/>
                </a:solidFill>
              </a:rPr>
              <a:t>], 2019.</a:t>
            </a:r>
            <a:endParaRPr sz="1000">
              <a:solidFill>
                <a:srgbClr val="040C28"/>
              </a:solidFill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100">
              <a:solidFill>
                <a:srgbClr val="040C28"/>
              </a:solidFill>
              <a:highlight>
                <a:srgbClr val="FFFFFF"/>
              </a:highlight>
            </a:endParaRPr>
          </a:p>
          <a:p>
            <a:pPr indent="0" lvl="0" marL="0" marR="901875" rtl="0" algn="just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rgbClr val="040C28"/>
              </a:solidFill>
              <a:highlight>
                <a:srgbClr val="FFFFFF"/>
              </a:highlight>
            </a:endParaRPr>
          </a:p>
          <a:p>
            <a:pPr indent="0" lvl="0" marL="0" marR="811875" rtl="0" algn="just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200">
              <a:solidFill>
                <a:srgbClr val="040C28"/>
              </a:solidFill>
              <a:highlight>
                <a:srgbClr val="FFFFFF"/>
              </a:highlight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263450" y="3365276"/>
            <a:ext cx="3372000" cy="18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  <a:endParaRPr sz="15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pt-BR" sz="1200">
                <a:solidFill>
                  <a:schemeClr val="dk1"/>
                </a:solidFill>
              </a:rPr>
              <a:t>Discutir sobre </a:t>
            </a:r>
            <a:r>
              <a:rPr i="0" lang="pt-BR" sz="1200" u="none" cap="none" strike="noStrike">
                <a:solidFill>
                  <a:schemeClr val="dk1"/>
                </a:solidFill>
              </a:rPr>
              <a:t>a demanda crescente dos casos de adoecimento mental em crianças e adolescentes acolhid</a:t>
            </a:r>
            <a:r>
              <a:rPr lang="pt-BR" sz="1200">
                <a:solidFill>
                  <a:schemeClr val="dk1"/>
                </a:solidFill>
              </a:rPr>
              <a:t>os;</a:t>
            </a:r>
            <a:endParaRPr sz="1200">
              <a:solidFill>
                <a:schemeClr val="dk1"/>
              </a:solidFill>
            </a:endParaRPr>
          </a:p>
          <a:p>
            <a:pPr indent="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-30480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pt-BR" sz="1200">
                <a:solidFill>
                  <a:schemeClr val="dk1"/>
                </a:solidFill>
              </a:rPr>
              <a:t>Promover a discussão sobre </a:t>
            </a:r>
            <a:r>
              <a:rPr i="0" lang="pt-BR" sz="1200" u="none" cap="none" strike="noStrike">
                <a:solidFill>
                  <a:schemeClr val="dk1"/>
                </a:solidFill>
              </a:rPr>
              <a:t> a necessidades de </a:t>
            </a:r>
            <a:r>
              <a:rPr lang="pt-BR" sz="1200">
                <a:solidFill>
                  <a:schemeClr val="dk1"/>
                </a:solidFill>
              </a:rPr>
              <a:t>integração</a:t>
            </a:r>
            <a:r>
              <a:rPr i="0" lang="pt-BR" sz="1200" u="none" cap="none" strike="noStrike">
                <a:solidFill>
                  <a:schemeClr val="dk1"/>
                </a:solidFill>
              </a:rPr>
              <a:t> e atuação </a:t>
            </a:r>
            <a:r>
              <a:rPr lang="pt-BR" sz="1200">
                <a:solidFill>
                  <a:schemeClr val="dk1"/>
                </a:solidFill>
              </a:rPr>
              <a:t>do sistema de garantia de direitos da criança e do adolescente.</a:t>
            </a:r>
            <a:endParaRPr i="0" sz="1200" u="none" cap="none" strike="noStrike">
              <a:solidFill>
                <a:schemeClr val="dk1"/>
              </a:solidFill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3828175" y="4998100"/>
            <a:ext cx="3372000" cy="3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CONCLUSÃO</a:t>
            </a:r>
            <a:endParaRPr sz="1500"/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200">
                <a:solidFill>
                  <a:schemeClr val="dk1"/>
                </a:solidFill>
              </a:rPr>
              <a:t>A prática desenvolvida na referida Coordenadoria permitiu observar que os direitos e deveres da sociedade, estado e família precisam ser cada vez mais difundidos. Considerando o contexto de adoecimento mental e essa população infante, foi identificado a necessidade da atuação interinstitucional e intersetorial, estabelecimento de  fluxos de encaminhamento, compartilhamento de informações e definições de responsabilidades, além de elaboração de diagnósticos mais amplos e específicos acerca dessa demanda em crianças e adolescentes nesse âmbito.</a:t>
            </a:r>
            <a:endParaRPr sz="1200">
              <a:solidFill>
                <a:schemeClr val="dk1"/>
              </a:solidFill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3828175" y="3457675"/>
            <a:ext cx="3372000" cy="16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METODOLOGIA</a:t>
            </a:r>
            <a:endParaRPr sz="15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200">
                <a:solidFill>
                  <a:schemeClr val="dk1"/>
                </a:solidFill>
              </a:rPr>
              <a:t>A presente produção qualitativa foi realizada a partir da experiência nas atividades desenvolvidas na Coordenadoria da Política de </a:t>
            </a:r>
            <a:r>
              <a:rPr lang="pt-BR" sz="1200">
                <a:solidFill>
                  <a:schemeClr val="dk1"/>
                </a:solidFill>
              </a:rPr>
              <a:t>Assistência</a:t>
            </a:r>
            <a:r>
              <a:rPr lang="pt-BR" sz="1200">
                <a:solidFill>
                  <a:schemeClr val="dk1"/>
                </a:solidFill>
              </a:rPr>
              <a:t> social da Secretaria de Estado do Trabalho, da Habitação e da Assistência Social do estado do Rio Grande do Norte (SETHAS).</a:t>
            </a:r>
            <a:endParaRPr sz="1200"/>
          </a:p>
        </p:txBody>
      </p:sp>
      <p:sp>
        <p:nvSpPr>
          <p:cNvPr id="106" name="Google Shape;106;p1"/>
          <p:cNvSpPr txBox="1"/>
          <p:nvPr/>
        </p:nvSpPr>
        <p:spPr>
          <a:xfrm>
            <a:off x="425925" y="5102800"/>
            <a:ext cx="3290700" cy="54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RESULTADOS</a:t>
            </a:r>
            <a:endParaRPr b="1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200">
                <a:solidFill>
                  <a:schemeClr val="dk1"/>
                </a:solidFill>
              </a:rPr>
              <a:t>O Serviço de Acolhimento Institucional para crianças e adolescentes é parte dos serviços de Proteção Social Especial de Alta Complexidade do Sistema Único de Assistência Social (SUAS). Conforme Nunes e Conceição (2019), este serviço deve seguir diretrizes, princípios e orientações das legislações vigentes. Observa-se um aumento nos casos de adoecimento mental entre o público acolhido. Muitas das crianças e adolescentes acolhidos possuem um histórico de violência e exposição a substâncias psicoativas durante a gestação, o que contribui significativamente para suas condições de saúde mental. Portanto, a dificuldade de estabelecer diagnósticos e tratamentos devido a fase de </a:t>
            </a:r>
            <a:r>
              <a:rPr lang="pt-BR" sz="1200">
                <a:solidFill>
                  <a:schemeClr val="dk1"/>
                </a:solidFill>
              </a:rPr>
              <a:t>desenvolvimento</a:t>
            </a:r>
            <a:r>
              <a:rPr lang="pt-BR" sz="1200">
                <a:solidFill>
                  <a:schemeClr val="dk1"/>
                </a:solidFill>
              </a:rPr>
              <a:t> também surgiram como demanda frequente, assim como a necessidade de toda a rede ser implicada para um trabalho mútuo. Nesse sentido, esse relato faz uma </a:t>
            </a:r>
            <a:r>
              <a:rPr lang="pt-BR" sz="1200">
                <a:solidFill>
                  <a:schemeClr val="dk1"/>
                </a:solidFill>
              </a:rPr>
              <a:t>análise sobre essas demandas e a rede de política da assistência social, saúde e garantia de direitos das crianças e adolescentes. </a:t>
            </a:r>
            <a:endParaRPr sz="1200">
              <a:solidFill>
                <a:schemeClr val="dk1"/>
              </a:solidFill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1"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7" name="Google Shape;107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3688" y="117475"/>
            <a:ext cx="3005136" cy="1200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2015-12-02T19:07:00Z</dcterms:created>
  <dc:creator>ASSTEC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