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UMCVSUHOyPDPSDSfKj4LdihyS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-105051" y="1124300"/>
            <a:ext cx="7757700" cy="677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19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Relato de Experiência: </a:t>
            </a:r>
            <a:r>
              <a:rPr b="1" i="0" lang="pt-BR" sz="1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Crianças e Adolescentes</a:t>
            </a:r>
            <a:r>
              <a:rPr b="1" lang="pt-BR" sz="19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, Acolhimento Institucional, </a:t>
            </a:r>
            <a:r>
              <a:rPr b="1" i="0" lang="pt-BR" sz="19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Adoecimento Mental e o Sistema de Garantia de Direitos</a:t>
            </a:r>
            <a:endParaRPr sz="1900"/>
          </a:p>
        </p:txBody>
      </p:sp>
      <p:sp>
        <p:nvSpPr>
          <p:cNvPr id="98" name="Google Shape;98;p1"/>
          <p:cNvSpPr txBox="1"/>
          <p:nvPr/>
        </p:nvSpPr>
        <p:spPr>
          <a:xfrm>
            <a:off x="-2728538" y="1639600"/>
            <a:ext cx="13078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 Tereza da S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ilva Alves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UFRN, ana.tereza.alves.101@ufrn.edu.br</a:t>
            </a:r>
            <a:endParaRPr sz="11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Larissa Maria Maia de Lima, SETHAS-RN,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larissalima153@gmail.com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Larissa Mércia Feitosa de Carvalho, SETHAS-RN, larissa.mercia.carvalho@gmail.com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Eduarda Nunes de Oliveira, SETHAS-RN, </a:t>
            </a:r>
            <a:r>
              <a:rPr b="0" i="0" lang="pt-BR" sz="11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eduardanunesm06@gmail.com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Nilza Aline F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Félix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SETHAS-RN, 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Nilza.Felix.071@ufrn.edu.br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63461" y="2530973"/>
            <a:ext cx="68400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i="0" lang="pt-BR" sz="1200" u="none" cap="none" strike="noStrike">
                <a:solidFill>
                  <a:schemeClr val="dk1"/>
                </a:solidFill>
              </a:rPr>
              <a:t>Os direitos da criança e do adolescente devem ser prioritários e essenciais </a:t>
            </a:r>
            <a:r>
              <a:rPr lang="pt-BR" sz="1200">
                <a:solidFill>
                  <a:schemeClr val="dk1"/>
                </a:solidFill>
              </a:rPr>
              <a:t>à</a:t>
            </a:r>
            <a:r>
              <a:rPr i="0" lang="pt-BR" sz="1200" u="none" cap="none" strike="noStrike">
                <a:solidFill>
                  <a:schemeClr val="dk1"/>
                </a:solidFill>
              </a:rPr>
              <a:t> sociedade. Como pessoa em desenvolvimento que são, é direito deles e dever da sociedade, da família e do estado dar o suporte e a proteção integral do qual necessitarem.  </a:t>
            </a:r>
            <a:endParaRPr sz="1200"/>
          </a:p>
        </p:txBody>
      </p:sp>
      <p:sp>
        <p:nvSpPr>
          <p:cNvPr id="102" name="Google Shape;102;p1"/>
          <p:cNvSpPr txBox="1"/>
          <p:nvPr/>
        </p:nvSpPr>
        <p:spPr>
          <a:xfrm>
            <a:off x="3941600" y="8658300"/>
            <a:ext cx="3290700" cy="217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1000">
                <a:solidFill>
                  <a:srgbClr val="040C28"/>
                </a:solidFill>
                <a:highlight>
                  <a:srgbClr val="FFFFFF"/>
                </a:highlight>
              </a:rPr>
              <a:t>BRASIL.</a:t>
            </a:r>
            <a:r>
              <a:rPr lang="pt-BR" sz="1000">
                <a:solidFill>
                  <a:srgbClr val="040C28"/>
                </a:solidFill>
                <a:highlight>
                  <a:srgbClr val="FFFFFF"/>
                </a:highlight>
              </a:rPr>
              <a:t> Ministério do Desenvolvimento Social e Combate à Fome. </a:t>
            </a:r>
            <a:r>
              <a:rPr b="1" lang="pt-BR" sz="1000">
                <a:solidFill>
                  <a:srgbClr val="040C28"/>
                </a:solidFill>
                <a:highlight>
                  <a:srgbClr val="FFFFFF"/>
                </a:highlight>
              </a:rPr>
              <a:t>Tipificação Nacional de Serviços Socioassistenciais</a:t>
            </a:r>
            <a:r>
              <a:rPr lang="pt-BR" sz="1000">
                <a:solidFill>
                  <a:srgbClr val="040C28"/>
                </a:solidFill>
                <a:highlight>
                  <a:srgbClr val="FFFFFF"/>
                </a:highlight>
              </a:rPr>
              <a:t>. Brasília, DF: MDS, 2014.</a:t>
            </a:r>
            <a:endParaRPr sz="1000">
              <a:solidFill>
                <a:srgbClr val="040C28"/>
              </a:solidFill>
              <a:highlight>
                <a:srgbClr val="FFFFFF"/>
              </a:highligh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1000">
                <a:solidFill>
                  <a:srgbClr val="040C28"/>
                </a:solidFill>
              </a:rPr>
              <a:t>BRASIL.</a:t>
            </a:r>
            <a:r>
              <a:rPr lang="pt-BR" sz="1000">
                <a:solidFill>
                  <a:srgbClr val="040C28"/>
                </a:solidFill>
              </a:rPr>
              <a:t> Estatuto da Criança e do Adolescente: Lei Federal nº 8.069, de 13 de julho de 1990. Rio de Janeiro: Imprensa Oficial, 2002. </a:t>
            </a:r>
            <a:endParaRPr sz="1000">
              <a:solidFill>
                <a:srgbClr val="040C28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1000">
                <a:solidFill>
                  <a:schemeClr val="dk1"/>
                </a:solidFill>
              </a:rPr>
              <a:t>ALMEIDA NUNES</a:t>
            </a:r>
            <a:r>
              <a:rPr lang="pt-BR" sz="1000">
                <a:solidFill>
                  <a:schemeClr val="dk1"/>
                </a:solidFill>
              </a:rPr>
              <a:t>, Mariana Martins Coelho; CONCEIÇÃO, Maria de Jesus da. </a:t>
            </a:r>
            <a:r>
              <a:rPr b="1" lang="pt-BR" sz="1000">
                <a:solidFill>
                  <a:schemeClr val="dk1"/>
                </a:solidFill>
              </a:rPr>
              <a:t>TRANSTORNOS MENTAIS E O ACOLHIMENTO INSTITUCIONAL DE ADOLESCENTES: desafios e reflexões sobre esta prática.</a:t>
            </a:r>
            <a:r>
              <a:rPr lang="pt-BR" sz="1000">
                <a:solidFill>
                  <a:schemeClr val="dk1"/>
                </a:solidFill>
              </a:rPr>
              <a:t> </a:t>
            </a:r>
            <a:r>
              <a:rPr i="1" lang="pt-BR" sz="1000">
                <a:solidFill>
                  <a:schemeClr val="dk1"/>
                </a:solidFill>
              </a:rPr>
              <a:t>In</a:t>
            </a:r>
            <a:r>
              <a:rPr lang="pt-BR" sz="1000">
                <a:solidFill>
                  <a:schemeClr val="dk1"/>
                </a:solidFill>
              </a:rPr>
              <a:t>: IX JORNADA INTERNACIONAL DE POLÍTICAS PÚBLICAS, 2019, São Luís/MA. Transtornos mentais e o acolhimento institucional de adolescentes: desafios e reflexões sobre esta prática. [...]. [</a:t>
            </a:r>
            <a:r>
              <a:rPr i="1" lang="pt-BR" sz="1000">
                <a:solidFill>
                  <a:schemeClr val="dk1"/>
                </a:solidFill>
              </a:rPr>
              <a:t>S. l.</a:t>
            </a:r>
            <a:r>
              <a:rPr lang="pt-BR" sz="1000">
                <a:solidFill>
                  <a:schemeClr val="dk1"/>
                </a:solidFill>
              </a:rPr>
              <a:t>: </a:t>
            </a:r>
            <a:r>
              <a:rPr i="1" lang="pt-BR" sz="1000">
                <a:solidFill>
                  <a:schemeClr val="dk1"/>
                </a:solidFill>
              </a:rPr>
              <a:t>s. n.</a:t>
            </a:r>
            <a:r>
              <a:rPr lang="pt-BR" sz="1000">
                <a:solidFill>
                  <a:schemeClr val="dk1"/>
                </a:solidFill>
              </a:rPr>
              <a:t>], 2019.</a:t>
            </a:r>
            <a:endParaRPr sz="1000">
              <a:solidFill>
                <a:srgbClr val="040C28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100">
              <a:solidFill>
                <a:srgbClr val="040C28"/>
              </a:solidFill>
              <a:highlight>
                <a:srgbClr val="FFFFFF"/>
              </a:highlight>
            </a:endParaRPr>
          </a:p>
          <a:p>
            <a:pPr indent="0" lvl="0" marL="0" marR="901875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040C28"/>
              </a:solidFill>
              <a:highlight>
                <a:srgbClr val="FFFFFF"/>
              </a:highlight>
            </a:endParaRPr>
          </a:p>
          <a:p>
            <a:pPr indent="0" lvl="0" marL="0" marR="811875" rtl="0" algn="just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040C28"/>
              </a:solidFill>
              <a:highlight>
                <a:srgbClr val="FFFFFF"/>
              </a:highlight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63450" y="3365276"/>
            <a:ext cx="33720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>
                <a:solidFill>
                  <a:schemeClr val="dk1"/>
                </a:solidFill>
              </a:rPr>
              <a:t>Discutir sobre </a:t>
            </a:r>
            <a:r>
              <a:rPr i="0" lang="pt-BR" sz="1200" u="none" cap="none" strike="noStrike">
                <a:solidFill>
                  <a:schemeClr val="dk1"/>
                </a:solidFill>
              </a:rPr>
              <a:t>a demanda crescente dos casos de adoecimento mental em crianças e adolescentes acolhid</a:t>
            </a:r>
            <a:r>
              <a:rPr lang="pt-BR" sz="1200">
                <a:solidFill>
                  <a:schemeClr val="dk1"/>
                </a:solidFill>
              </a:rPr>
              <a:t>os;</a:t>
            </a:r>
            <a:endParaRPr sz="1200">
              <a:solidFill>
                <a:schemeClr val="dk1"/>
              </a:solidFill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pt-BR" sz="1200">
                <a:solidFill>
                  <a:schemeClr val="dk1"/>
                </a:solidFill>
              </a:rPr>
              <a:t>Promover a discussão sobre </a:t>
            </a:r>
            <a:r>
              <a:rPr i="0" lang="pt-BR" sz="1200" u="none" cap="none" strike="noStrike">
                <a:solidFill>
                  <a:schemeClr val="dk1"/>
                </a:solidFill>
              </a:rPr>
              <a:t> a necessidades de </a:t>
            </a:r>
            <a:r>
              <a:rPr lang="pt-BR" sz="1200">
                <a:solidFill>
                  <a:schemeClr val="dk1"/>
                </a:solidFill>
              </a:rPr>
              <a:t>integração</a:t>
            </a:r>
            <a:r>
              <a:rPr i="0" lang="pt-BR" sz="1200" u="none" cap="none" strike="noStrike">
                <a:solidFill>
                  <a:schemeClr val="dk1"/>
                </a:solidFill>
              </a:rPr>
              <a:t> e atuação </a:t>
            </a:r>
            <a:r>
              <a:rPr lang="pt-BR" sz="1200">
                <a:solidFill>
                  <a:schemeClr val="dk1"/>
                </a:solidFill>
              </a:rPr>
              <a:t>do sistema de garantia de direitos da criança e do adolescente.</a:t>
            </a:r>
            <a:endParaRPr i="0" sz="1200" u="none" cap="none" strike="noStrike">
              <a:solidFill>
                <a:schemeClr val="dk1"/>
              </a:solidFill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828175" y="4998100"/>
            <a:ext cx="33720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15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</a:rPr>
              <a:t>A prática desenvolvida na referida Coordenadoria permitiu observar que os direitos e deveres da sociedade, estado e família precisam ser cada vez mais difundidos. Considerando o contexto de adoecimento mental e essa população infante, foi identificado a necessidade da atuação interinstitucional e intersetorial, estabelecimento de  fluxos de encaminhamento, compartilhamento de informações e definições de responsabilidades, além de elaboração de diagnósticos mais amplos e específicos acerca dessa demanda em crianças e adolescentes nesse âmbito.</a:t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828175" y="3457675"/>
            <a:ext cx="33720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</a:rPr>
              <a:t>A presente produção qualitativa foi realizada a partir da experiência nas atividades desenvolvidas na Coordenadoria da Política de </a:t>
            </a:r>
            <a:r>
              <a:rPr lang="pt-BR" sz="1200">
                <a:solidFill>
                  <a:schemeClr val="dk1"/>
                </a:solidFill>
              </a:rPr>
              <a:t>Assistência</a:t>
            </a:r>
            <a:r>
              <a:rPr lang="pt-BR" sz="1200">
                <a:solidFill>
                  <a:schemeClr val="dk1"/>
                </a:solidFill>
              </a:rPr>
              <a:t> social da Secretaria de Estado do Trabalho, da Habitação e da Assistência Social do estado do Rio Grande do Norte (SETHAS).</a:t>
            </a:r>
            <a:endParaRPr sz="1200"/>
          </a:p>
        </p:txBody>
      </p:sp>
      <p:sp>
        <p:nvSpPr>
          <p:cNvPr id="106" name="Google Shape;106;p1"/>
          <p:cNvSpPr txBox="1"/>
          <p:nvPr/>
        </p:nvSpPr>
        <p:spPr>
          <a:xfrm>
            <a:off x="425925" y="5102800"/>
            <a:ext cx="3290700" cy="54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</a:rPr>
              <a:t>O Serviço de Acolhimento Institucional para crianças e adolescentes é parte dos serviços de Proteção Social Especial de Alta Complexidade do Sistema Único de Assistência Social (SUAS). Conforme Nunes e Conceição (2019), este serviço deve seguir diretrizes, princípios e orientações das legislações vigentes. Observa-se um aumento nos casos de adoecimento mental entre o público acolhido. Muitas das crianças e adolescentes acolhidos possuem um histórico de violência e exposição a substâncias psicoativas durante a gestação, o que contribui significativamente para suas condições de saúde mental. Portanto, a dificuldade de estabelecer diagnósticos e tratamentos devido a fase de </a:t>
            </a:r>
            <a:r>
              <a:rPr lang="pt-BR" sz="1200">
                <a:solidFill>
                  <a:schemeClr val="dk1"/>
                </a:solidFill>
              </a:rPr>
              <a:t>desenvolvimento</a:t>
            </a:r>
            <a:r>
              <a:rPr lang="pt-BR" sz="1200">
                <a:solidFill>
                  <a:schemeClr val="dk1"/>
                </a:solidFill>
              </a:rPr>
              <a:t> também surgiram como demanda frequente, assim como a necessidade de toda a rede ser implicada para um trabalho mútuo. Nesse sentido, esse relato faz uma </a:t>
            </a:r>
            <a:r>
              <a:rPr lang="pt-BR" sz="1200">
                <a:solidFill>
                  <a:schemeClr val="dk1"/>
                </a:solidFill>
              </a:rPr>
              <a:t>análise sobre essas demandas e a rede de política da assistência social, saúde e garantia de direitos das crianças e adolescentes. </a:t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6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