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30DC36-1DC7-42F3-BF6E-30903FEAA4B9}" v="41" dt="2024-08-12T11:52:59.3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45"/>
    <p:restoredTop sz="94628"/>
  </p:normalViewPr>
  <p:slideViewPr>
    <p:cSldViewPr showGuides="1">
      <p:cViewPr>
        <p:scale>
          <a:sx n="180" d="100"/>
          <a:sy n="180" d="100"/>
        </p:scale>
        <p:origin x="3832" y="-1064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" name="Espaço Reservado para Anotações 1">
            <a:extLst>
              <a:ext uri="{FF2B5EF4-FFF2-40B4-BE49-F238E27FC236}">
                <a16:creationId xmlns:a16="http://schemas.microsoft.com/office/drawing/2014/main" id="{2611FD31-A00A-C181-6306-309B15D356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hyperlink" Target="mailto:hellendayane.direito@gmail.com" TargetMode="Externa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hyperlink" Target="mailto:fabriciodireito@gmail.com" TargetMode="External"/><Relationship Id="rId17" Type="http://schemas.openxmlformats.org/officeDocument/2006/relationships/image" Target="../media/image3.jpeg"/><Relationship Id="rId2" Type="http://schemas.openxmlformats.org/officeDocument/2006/relationships/tags" Target="../tags/tag2.xml"/><Relationship Id="rId16" Type="http://schemas.openxmlformats.org/officeDocument/2006/relationships/image" Target="../media/image2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1.png"/><Relationship Id="rId5" Type="http://schemas.openxmlformats.org/officeDocument/2006/relationships/tags" Target="../tags/tag5.xml"/><Relationship Id="rId15" Type="http://schemas.openxmlformats.org/officeDocument/2006/relationships/hyperlink" Target="mailto:mariaclarake@gmail.com" TargetMode="External"/><Relationship Id="rId10" Type="http://schemas.openxmlformats.org/officeDocument/2006/relationships/notesSlide" Target="../notesSlides/notesSlide1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.xml"/><Relationship Id="rId14" Type="http://schemas.openxmlformats.org/officeDocument/2006/relationships/hyperlink" Target="mailto:pedrodamatta.dr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0" y="0"/>
            <a:ext cx="7560534" cy="11229559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349275" y="1305444"/>
            <a:ext cx="7010400" cy="646331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 lIns="91440" tIns="45720" rIns="91440" bIns="45720" anchor="t">
            <a:spAutoFit/>
          </a:bodyPr>
          <a:lstStyle/>
          <a:p>
            <a:pPr algn="ctr"/>
            <a:r>
              <a:rPr lang="pt-BR" altLang="pt-BR" b="1" dirty="0">
                <a:solidFill>
                  <a:schemeClr val="tx1"/>
                </a:solidFill>
                <a:latin typeface="Times"/>
                <a:cs typeface="Times"/>
              </a:rPr>
              <a:t>A JUDICIALIZAÇÃO DA CONCLUSÃO ANTECIPADA</a:t>
            </a:r>
          </a:p>
          <a:p>
            <a:pPr algn="ctr"/>
            <a:r>
              <a:rPr lang="pt-BR" altLang="pt-BR" b="1" dirty="0">
                <a:solidFill>
                  <a:schemeClr val="tx1"/>
                </a:solidFill>
                <a:latin typeface="Times"/>
                <a:cs typeface="Times"/>
              </a:rPr>
              <a:t>DE CICLOS ESCOLARES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818958" y="2099685"/>
            <a:ext cx="6071033" cy="120032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sz="1200" kern="1200" cap="none" spc="0" normalizeH="0" baseline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Fabrício Germano Alves, Universidade Federal do Rio Grande do Norte (UFRN), </a:t>
            </a:r>
            <a:r>
              <a:rPr kumimoji="0" lang="pt-BR" sz="1200" kern="1200" cap="none" spc="0" normalizeH="0" baseline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  <a:hlinkClick r:id="rId12"/>
              </a:rPr>
              <a:t>fabriciodireito@gmail.com</a:t>
            </a:r>
            <a:endParaRPr kumimoji="0" lang="pt-BR" sz="1200" kern="1200" cap="none" spc="0" normalizeH="0" baseline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  <a:sym typeface="+mn-ea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2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Hellen </a:t>
            </a:r>
            <a:r>
              <a:rPr lang="pt-BR" sz="120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Dayan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e Dias Souza</a:t>
            </a:r>
            <a:r>
              <a:rPr lang="pt-BR" sz="12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, Universidade Federal do Rio Grande do Norte (UFRN), </a:t>
            </a:r>
            <a:r>
              <a:rPr lang="pt-BR" sz="12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  <a:hlinkClick r:id="rId13"/>
              </a:rPr>
              <a:t>hellendayane.direito@gmail.com</a:t>
            </a:r>
            <a:endParaRPr lang="pt-BR" sz="120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  <a:sym typeface="+mn-ea"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Pedro Henrique da Mata Rodrigues Sousa, UFRN,</a:t>
            </a: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  <a:hlinkClick r:id="rId14"/>
              </a:rPr>
              <a:t>pedrodamatta.dr@gmail.com</a:t>
            </a:r>
            <a:endParaRPr kumimoji="0" lang="pt-BR" sz="12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  <a:hlinkClick r:id="rId15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216589" y="3451592"/>
            <a:ext cx="7143085" cy="135421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INTRODUÇÃO</a:t>
            </a:r>
          </a:p>
          <a:p>
            <a:pPr algn="just" defTabSz="464820">
              <a:defRPr/>
            </a:pPr>
            <a:r>
              <a:rPr lang="pt-BR" sz="11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Atualmente, é comum que estudantes busquem concluir seu grau escolar de forma antecipada, seja para ingressar em instituições de nível médio técnico ou em universidades, sendo necessária a judicialização de alguns casos devido a fatores como idade e a não conclusão do nível escolar atual. Nesse contexto, a falta de uniformidade nas decisões judiciais, com magistrados adotando critérios divergentes, levanta preocupações sobre a equidade no acesso à educação e o princípio da isonomia. Este estudo busca identificar os critérios utilizados pelo Poder Judiciário nessas decisões e analisar seu impacto na trajetória acadêmica dos estudantes, propondo soluções para garantir maior equidade no acesso à educação.</a:t>
            </a:r>
            <a:endParaRPr lang="pt-BR" sz="11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779737" y="8790964"/>
            <a:ext cx="3566631" cy="152349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</a:t>
            </a:r>
            <a:endParaRPr lang="pt-BR" sz="11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algn="just" defTabSz="464820">
              <a:defRPr/>
            </a:pPr>
            <a:r>
              <a:rPr lang="pt-BR" sz="1100" dirty="0">
                <a:solidFill>
                  <a:schemeClr val="tx1"/>
                </a:solidFill>
                <a:latin typeface="Calibri"/>
                <a:cs typeface="Times New Roman"/>
              </a:rPr>
              <a:t>BRASIL. Constituição (1988). </a:t>
            </a:r>
            <a:r>
              <a:rPr lang="pt-BR" sz="1100" b="1" dirty="0">
                <a:solidFill>
                  <a:schemeClr val="tx1"/>
                </a:solidFill>
                <a:latin typeface="Calibri"/>
                <a:cs typeface="Times New Roman"/>
              </a:rPr>
              <a:t>Constituição da República Federativa do Brasil</a:t>
            </a:r>
            <a:r>
              <a:rPr lang="pt-BR" sz="1100" dirty="0">
                <a:solidFill>
                  <a:schemeClr val="tx1"/>
                </a:solidFill>
                <a:latin typeface="Calibri"/>
                <a:cs typeface="Times New Roman"/>
              </a:rPr>
              <a:t>. Brasília, DF: Senado Federal: Centro Gráfico, 1988. </a:t>
            </a:r>
          </a:p>
          <a:p>
            <a:pPr algn="just" defTabSz="464820">
              <a:defRPr/>
            </a:pPr>
            <a:endParaRPr lang="pt-BR" sz="1100" dirty="0">
              <a:solidFill>
                <a:schemeClr val="tx1"/>
              </a:solidFill>
              <a:latin typeface="Calibri"/>
              <a:cs typeface="Times New Roman"/>
            </a:endParaRPr>
          </a:p>
          <a:p>
            <a:pPr algn="just" defTabSz="464820">
              <a:defRPr/>
            </a:pPr>
            <a:r>
              <a:rPr lang="pt-BR" sz="1100" dirty="0">
                <a:solidFill>
                  <a:schemeClr val="tx1"/>
                </a:solidFill>
                <a:latin typeface="Calibri"/>
                <a:cs typeface="Times New Roman"/>
              </a:rPr>
              <a:t>BRASIL. Lei nº 9.394, de 20 de dezembro de 1996. </a:t>
            </a:r>
            <a:r>
              <a:rPr lang="pt-BR" sz="1100" b="1" dirty="0">
                <a:solidFill>
                  <a:schemeClr val="tx1"/>
                </a:solidFill>
                <a:latin typeface="Calibri"/>
                <a:cs typeface="Times New Roman"/>
              </a:rPr>
              <a:t>Lei de diretrizes e bases da educação nacional</a:t>
            </a:r>
            <a:r>
              <a:rPr lang="pt-BR" sz="1100" dirty="0">
                <a:solidFill>
                  <a:schemeClr val="tx1"/>
                </a:solidFill>
                <a:latin typeface="Calibri"/>
                <a:cs typeface="Times New Roman"/>
              </a:rPr>
              <a:t>. Diário Oficial da União, Brasília, DF, 23 dez. 1996.</a:t>
            </a:r>
            <a:endParaRPr lang="en-US" sz="1600" dirty="0">
              <a:cs typeface="Arial"/>
            </a:endParaRP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200001" y="4840159"/>
            <a:ext cx="3579836" cy="169277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OBJETIVOS</a:t>
            </a:r>
          </a:p>
          <a:p>
            <a:pPr algn="just" defTabSz="464820">
              <a:defRPr/>
            </a:pPr>
            <a:r>
              <a:rPr lang="pt-BR" sz="11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  presente trabalho tem como objetivo analisar os critérios adotados pelo Poder Judiciário na concessão ou negação de liminares para a conclusão antecipada de ciclos escolares e avaliar como essas decisões impactam a equidade no acesso à educação, visando identificar possíveis inconsistências e propor medidas para assegurar uma aplicação mais uniforme e justa da justiça nesses casos.</a:t>
            </a:r>
            <a:endParaRPr lang="pt-BR" sz="11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10" name="CaixaDeTexto 20"/>
          <p:cNvSpPr txBox="1"/>
          <p:nvPr>
            <p:custDataLst>
              <p:tags r:id="rId5"/>
            </p:custDataLst>
          </p:nvPr>
        </p:nvSpPr>
        <p:spPr>
          <a:xfrm>
            <a:off x="178447" y="8736565"/>
            <a:ext cx="3601390" cy="152349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</a:p>
          <a:p>
            <a:pPr algn="just" defTabSz="464820">
              <a:defRPr/>
            </a:pPr>
            <a:r>
              <a:rPr lang="pt-BR" sz="11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Conclui-se que a conclusão antecipada de ciclos escolares, embora prevista nos princípios de isonomia e direito à educação, enfrenta aplicação inconsistente pelo judiciário. A falta de diretrizes claras e a variação nos critérios dos magistrados indicam a necessidade de normas mais uniformes para garantir decisões justas e um acesso equitativo à educação para todos os estudantes.</a:t>
            </a:r>
            <a:endParaRPr lang="pt-BR" sz="11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3" name="CaixaDeTexto 23"/>
          <p:cNvSpPr txBox="1"/>
          <p:nvPr>
            <p:custDataLst>
              <p:tags r:id="rId6"/>
            </p:custDataLst>
          </p:nvPr>
        </p:nvSpPr>
        <p:spPr>
          <a:xfrm>
            <a:off x="3779837" y="4841850"/>
            <a:ext cx="3566632" cy="169277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</a:t>
            </a:r>
          </a:p>
          <a:p>
            <a:pPr algn="just" defTabSz="464820">
              <a:defRPr/>
            </a:pPr>
            <a:r>
              <a:rPr kumimoji="0" lang="pt-BR" sz="11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Como procedimentos metodológicos, utiliza-se a pesquisa do tipo teórico-prática, com abordagem qualitativa, com objetivo explicativo, de natureza aplicada e procedimento técnico bibliográfico e documental, a respeito da judicialização da educação e princípios constitucionais, como o princípio da isonomia e o direito à educação, além da análise documental de decisões judiciais em relação ao tema.</a:t>
            </a:r>
            <a:endParaRPr lang="pt-BR" sz="11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8" name="CaixaDeTexto 24"/>
          <p:cNvSpPr txBox="1"/>
          <p:nvPr>
            <p:custDataLst>
              <p:tags r:id="rId7"/>
            </p:custDataLst>
          </p:nvPr>
        </p:nvSpPr>
        <p:spPr>
          <a:xfrm>
            <a:off x="200002" y="6426026"/>
            <a:ext cx="3579836" cy="220060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</a:p>
          <a:p>
            <a:pPr algn="just" defTabSz="464820">
              <a:defRPr/>
            </a:pPr>
            <a:r>
              <a:rPr lang="pt-BR" sz="11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 estudo revela que, embora a conclusão antecipada de ciclos escolares seja prevista na legislação educacional e constitucional, sua aplicação enfrenta desafios práticos, especialmente na uniformidade das decisões judiciais. A análise mostrou variações significativas nos critérios utilizados pelos magistrados ao conceder ou negar liminares, com disparidades entre tribunais e até dentro do mesmo tribunal. Essa inconsistência na aplicação dos princípios constitucionais de isonomia e do direito à educação resulta em uma justiça desigual, criando disparidades no acesso à educação para os estudantes.</a:t>
            </a:r>
            <a:endParaRPr lang="pt-BR" sz="11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Imagem 6" descr="Desenho de personagem de desenho animado&#10;&#10;Descrição gerada automaticamente com confiança baixa">
            <a:extLst>
              <a:ext uri="{FF2B5EF4-FFF2-40B4-BE49-F238E27FC236}">
                <a16:creationId xmlns:a16="http://schemas.microsoft.com/office/drawing/2014/main" id="{918B56BE-0FAA-D7F7-9266-E6A8BD31476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853" y="6578782"/>
            <a:ext cx="3312368" cy="21515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531</Words>
  <Application>Microsoft Macintosh PowerPoint</Application>
  <PresentationFormat>Personalizar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DejaVu Sans</vt:lpstr>
      <vt:lpstr>Times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Fabrício Germano Alves</cp:lastModifiedBy>
  <cp:revision>302</cp:revision>
  <dcterms:created xsi:type="dcterms:W3CDTF">2015-12-02T19:07:00Z</dcterms:created>
  <dcterms:modified xsi:type="dcterms:W3CDTF">2024-08-14T19:29:31Z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