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notesMasterIdLst>
    <p:notesMasterId r:id="rId7"/>
  </p:notesMasterIdLst>
  <p:sldIdLst>
    <p:sldId id="256" r:id="rId6"/>
  </p:sldIdLst>
  <p:sldSz cx="7543800" cy="10668000"/>
  <p:notesSz cx="6858000" cy="9144000"/>
  <p:embeddedFontLst>
    <p:embeddedFont>
      <p:font typeface="TT Rounds Condensed" charset="1" panose="02000506030000020003"/>
      <p:regular r:id="rId10"/>
    </p:embeddedFont>
    <p:embeddedFont>
      <p:font typeface="TT Rounds Condensed Bold" charset="1" panose="02000806030000020003"/>
      <p:regular r:id="rId11"/>
    </p:embeddedFont>
    <p:embeddedFont>
      <p:font typeface="Arimo Bold" charset="1" panose="020B0704020202020204"/>
      <p:regular r:id="rId1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fonts/font10.fntdata" Type="http://schemas.openxmlformats.org/officeDocument/2006/relationships/font"/><Relationship Id="rId11" Target="fonts/font11.fntdata" Type="http://schemas.openxmlformats.org/officeDocument/2006/relationships/font"/><Relationship Id="rId12" Target="fonts/font12.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notesMasters/notesMaster1.xml" Type="http://schemas.openxmlformats.org/officeDocument/2006/relationships/notesMaster"/><Relationship Id="rId8" Target="theme/theme2.xml" Type="http://schemas.openxmlformats.org/officeDocument/2006/relationships/theme"/><Relationship Id="rId9" Target="notesSlides/notesSlide1.xml" Type="http://schemas.openxmlformats.org/officeDocument/2006/relationships/note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1.7.2013</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null</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 Id="rId4" Target="../media/image2.png" Type="http://schemas.openxmlformats.org/officeDocument/2006/relationships/image"/><Relationship Id="rId5" Target="../media/image3.jpe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12065" y="3810"/>
            <a:ext cx="7571740" cy="10697210"/>
          </a:xfrm>
          <a:custGeom>
            <a:avLst/>
            <a:gdLst/>
            <a:ahLst/>
            <a:cxnLst/>
            <a:rect r="r" b="b" t="t" l="l"/>
            <a:pathLst>
              <a:path h="10697210" w="7571740">
                <a:moveTo>
                  <a:pt x="0" y="0"/>
                </a:moveTo>
                <a:lnTo>
                  <a:pt x="7571740" y="0"/>
                </a:lnTo>
                <a:lnTo>
                  <a:pt x="7571740" y="10697210"/>
                </a:lnTo>
                <a:lnTo>
                  <a:pt x="0" y="10697210"/>
                </a:lnTo>
                <a:lnTo>
                  <a:pt x="0" y="0"/>
                </a:lnTo>
                <a:close/>
              </a:path>
            </a:pathLst>
          </a:custGeom>
          <a:blipFill>
            <a:blip r:embed="rId3"/>
            <a:stretch>
              <a:fillRect l="-1" t="0" r="-1" b="0"/>
            </a:stretch>
          </a:blipFill>
        </p:spPr>
      </p:sp>
      <p:sp>
        <p:nvSpPr>
          <p:cNvPr name="TextBox 3" id="3"/>
          <p:cNvSpPr txBox="true"/>
          <p:nvPr/>
        </p:nvSpPr>
        <p:spPr>
          <a:xfrm rot="0">
            <a:off x="716915" y="7584758"/>
            <a:ext cx="2465070" cy="314960"/>
          </a:xfrm>
          <a:prstGeom prst="rect">
            <a:avLst/>
          </a:prstGeom>
        </p:spPr>
        <p:txBody>
          <a:bodyPr anchor="t" rtlCol="false" tIns="0" lIns="0" bIns="0" rIns="0">
            <a:spAutoFit/>
          </a:bodyPr>
          <a:lstStyle/>
          <a:p>
            <a:pPr algn="ctr">
              <a:lnSpc>
                <a:spcPts val="1439"/>
              </a:lnSpc>
            </a:pPr>
            <a:r>
              <a:rPr lang="en-US" sz="1200" spc="11">
                <a:solidFill>
                  <a:srgbClr val="FFFFFF"/>
                </a:solidFill>
                <a:latin typeface="TT Rounds Condensed"/>
                <a:ea typeface="TT Rounds Condensed"/>
                <a:cs typeface="TT Rounds Condensed"/>
                <a:sym typeface="TT Rounds Condensed"/>
              </a:rPr>
              <a:t>Imagem (caso seja oportuno)</a:t>
            </a:r>
          </a:p>
        </p:txBody>
      </p:sp>
      <p:sp>
        <p:nvSpPr>
          <p:cNvPr name="Freeform 4" id="4"/>
          <p:cNvSpPr/>
          <p:nvPr/>
        </p:nvSpPr>
        <p:spPr>
          <a:xfrm flipH="false" flipV="false" rot="0">
            <a:off x="365920" y="23765"/>
            <a:ext cx="2860674" cy="1142456"/>
          </a:xfrm>
          <a:custGeom>
            <a:avLst/>
            <a:gdLst/>
            <a:ahLst/>
            <a:cxnLst/>
            <a:rect r="r" b="b" t="t" l="l"/>
            <a:pathLst>
              <a:path h="1142456" w="2860674">
                <a:moveTo>
                  <a:pt x="0" y="0"/>
                </a:moveTo>
                <a:lnTo>
                  <a:pt x="2860674" y="0"/>
                </a:lnTo>
                <a:lnTo>
                  <a:pt x="2860674" y="1142456"/>
                </a:lnTo>
                <a:lnTo>
                  <a:pt x="0" y="1142456"/>
                </a:lnTo>
                <a:lnTo>
                  <a:pt x="0" y="0"/>
                </a:lnTo>
                <a:close/>
              </a:path>
            </a:pathLst>
          </a:custGeom>
          <a:blipFill>
            <a:blip r:embed="rId4"/>
            <a:stretch>
              <a:fillRect l="0" t="-14" r="0" b="-14"/>
            </a:stretch>
          </a:blipFill>
        </p:spPr>
      </p:sp>
      <p:sp>
        <p:nvSpPr>
          <p:cNvPr name="Freeform 5" id="5"/>
          <p:cNvSpPr/>
          <p:nvPr/>
        </p:nvSpPr>
        <p:spPr>
          <a:xfrm flipH="false" flipV="false" rot="0">
            <a:off x="155568" y="5769177"/>
            <a:ext cx="3262382" cy="2081862"/>
          </a:xfrm>
          <a:custGeom>
            <a:avLst/>
            <a:gdLst/>
            <a:ahLst/>
            <a:cxnLst/>
            <a:rect r="r" b="b" t="t" l="l"/>
            <a:pathLst>
              <a:path h="2081862" w="3262382">
                <a:moveTo>
                  <a:pt x="0" y="0"/>
                </a:moveTo>
                <a:lnTo>
                  <a:pt x="3262382" y="0"/>
                </a:lnTo>
                <a:lnTo>
                  <a:pt x="3262382" y="2081862"/>
                </a:lnTo>
                <a:lnTo>
                  <a:pt x="0" y="2081862"/>
                </a:lnTo>
                <a:lnTo>
                  <a:pt x="0" y="0"/>
                </a:lnTo>
                <a:close/>
              </a:path>
            </a:pathLst>
          </a:custGeom>
          <a:blipFill>
            <a:blip r:embed="rId5"/>
            <a:stretch>
              <a:fillRect l="0" t="-1035" r="0" b="-3638"/>
            </a:stretch>
          </a:blipFill>
        </p:spPr>
      </p:sp>
      <p:sp>
        <p:nvSpPr>
          <p:cNvPr name="TextBox 6" id="6"/>
          <p:cNvSpPr txBox="true"/>
          <p:nvPr/>
        </p:nvSpPr>
        <p:spPr>
          <a:xfrm rot="0">
            <a:off x="4280853" y="4301808"/>
            <a:ext cx="2466658" cy="314960"/>
          </a:xfrm>
          <a:prstGeom prst="rect">
            <a:avLst/>
          </a:prstGeom>
        </p:spPr>
        <p:txBody>
          <a:bodyPr anchor="t" rtlCol="false" tIns="0" lIns="0" bIns="0" rIns="0">
            <a:spAutoFit/>
          </a:bodyPr>
          <a:lstStyle/>
          <a:p>
            <a:pPr algn="ctr">
              <a:lnSpc>
                <a:spcPts val="1439"/>
              </a:lnSpc>
            </a:pPr>
            <a:r>
              <a:rPr lang="en-US" sz="1200" spc="11">
                <a:solidFill>
                  <a:srgbClr val="FFFFFF"/>
                </a:solidFill>
                <a:latin typeface="TT Rounds Condensed"/>
                <a:ea typeface="TT Rounds Condensed"/>
                <a:cs typeface="TT Rounds Condensed"/>
                <a:sym typeface="TT Rounds Condensed"/>
              </a:rPr>
              <a:t>Imagem (caso seja oportuno)</a:t>
            </a:r>
          </a:p>
        </p:txBody>
      </p:sp>
      <p:sp>
        <p:nvSpPr>
          <p:cNvPr name="TextBox 7" id="7"/>
          <p:cNvSpPr txBox="true"/>
          <p:nvPr/>
        </p:nvSpPr>
        <p:spPr>
          <a:xfrm rot="0">
            <a:off x="155568" y="2054427"/>
            <a:ext cx="7206933" cy="1895475"/>
          </a:xfrm>
          <a:prstGeom prst="rect">
            <a:avLst/>
          </a:prstGeom>
        </p:spPr>
        <p:txBody>
          <a:bodyPr anchor="t" rtlCol="false" tIns="0" lIns="0" bIns="0" rIns="0">
            <a:spAutoFit/>
          </a:bodyPr>
          <a:lstStyle/>
          <a:p>
            <a:pPr algn="just">
              <a:lnSpc>
                <a:spcPts val="1356"/>
              </a:lnSpc>
            </a:pPr>
            <a:r>
              <a:rPr lang="en-US" sz="1130" spc="10">
                <a:solidFill>
                  <a:srgbClr val="000000"/>
                </a:solidFill>
                <a:latin typeface="TT Rounds Condensed Bold"/>
                <a:ea typeface="TT Rounds Condensed Bold"/>
                <a:cs typeface="TT Rounds Condensed Bold"/>
                <a:sym typeface="TT Rounds Condensed Bold"/>
              </a:rPr>
              <a:t>INTRODUÇÃO</a:t>
            </a:r>
          </a:p>
          <a:p>
            <a:pPr algn="just">
              <a:lnSpc>
                <a:spcPts val="1356"/>
              </a:lnSpc>
            </a:pPr>
            <a:r>
              <a:rPr lang="en-US" sz="1130" spc="10">
                <a:solidFill>
                  <a:srgbClr val="000000"/>
                </a:solidFill>
                <a:latin typeface="TT Rounds Condensed"/>
                <a:ea typeface="TT Rounds Condensed"/>
                <a:cs typeface="TT Rounds Condensed"/>
                <a:sym typeface="TT Rounds Condensed"/>
              </a:rPr>
              <a:t>Os festivais gastronômicos de inverno tem se tornado cada vez mais comuns e conhecidos por impulsionarem a economia local das pequenas cidades. De acordo com Gomes et al. (2005, p.6276),  “Tais eventos como já assinalaram, são hoje de grande importância para as populações, não somente do município onde o evento acontece, mais para aquelas que estão no seu entorno. Daí, a nossa compreensão de que o turismo de evento tem sido importante para as economias municipais, especialmente aqueles cuja sede se constitui num centro polarizador de uma dada região.” Isso gera uma série de vantagens econômicas, como o aumento da demanda local, promoção de destino, geração de empregos, entre outros. Como é  ressaltado por Beni (2003, p.144), política e turismo precisam andar alinhadas para que sejam coadjuvantes de uma atividade produtiva capaz de promover o desenvolvimento socioeconômico. Com isso, é fundamental entender e compreender como o festival de inverno (Gastro Fest Tapuia), realizado em Sítio Novo/RN,  tem influenciado o setor de meios de hospedagem na região.</a:t>
            </a:r>
          </a:p>
        </p:txBody>
      </p:sp>
      <p:sp>
        <p:nvSpPr>
          <p:cNvPr name="TextBox 8" id="8"/>
          <p:cNvSpPr txBox="true"/>
          <p:nvPr/>
        </p:nvSpPr>
        <p:spPr>
          <a:xfrm rot="0">
            <a:off x="155568" y="9048235"/>
            <a:ext cx="7190616" cy="866775"/>
          </a:xfrm>
          <a:prstGeom prst="rect">
            <a:avLst/>
          </a:prstGeom>
        </p:spPr>
        <p:txBody>
          <a:bodyPr anchor="t" rtlCol="false" tIns="0" lIns="0" bIns="0" rIns="0">
            <a:spAutoFit/>
          </a:bodyPr>
          <a:lstStyle/>
          <a:p>
            <a:pPr algn="just">
              <a:lnSpc>
                <a:spcPts val="1356"/>
              </a:lnSpc>
            </a:pPr>
            <a:r>
              <a:rPr lang="en-US" sz="1130" spc="10">
                <a:solidFill>
                  <a:srgbClr val="000000"/>
                </a:solidFill>
                <a:latin typeface="TT Rounds Condensed Bold"/>
                <a:ea typeface="TT Rounds Condensed Bold"/>
                <a:cs typeface="TT Rounds Condensed Bold"/>
                <a:sym typeface="TT Rounds Condensed Bold"/>
              </a:rPr>
              <a:t>REFERÊNCIAS </a:t>
            </a:r>
            <a:r>
              <a:rPr lang="en-US" sz="1130" spc="10">
                <a:solidFill>
                  <a:srgbClr val="000000"/>
                </a:solidFill>
                <a:latin typeface="TT Rounds Condensed"/>
                <a:ea typeface="TT Rounds Condensed"/>
                <a:cs typeface="TT Rounds Condensed"/>
                <a:sym typeface="TT Rounds Condensed"/>
              </a:rPr>
              <a:t>(principais)</a:t>
            </a:r>
          </a:p>
          <a:p>
            <a:pPr algn="just">
              <a:lnSpc>
                <a:spcPts val="1356"/>
              </a:lnSpc>
            </a:pPr>
            <a:r>
              <a:rPr lang="en-US" sz="1130" spc="10">
                <a:solidFill>
                  <a:srgbClr val="000000"/>
                </a:solidFill>
                <a:latin typeface="TT Rounds Condensed"/>
                <a:ea typeface="TT Rounds Condensed"/>
                <a:cs typeface="TT Rounds Condensed"/>
                <a:sym typeface="TT Rounds Condensed"/>
              </a:rPr>
              <a:t>GOMES, Rita de Cássia da Conceição et al. </a:t>
            </a:r>
            <a:r>
              <a:rPr lang="en-US" sz="1130" spc="10">
                <a:solidFill>
                  <a:srgbClr val="000000"/>
                </a:solidFill>
                <a:latin typeface="TT Rounds Condensed Bold"/>
                <a:ea typeface="TT Rounds Condensed Bold"/>
                <a:cs typeface="TT Rounds Condensed Bold"/>
                <a:sym typeface="TT Rounds Condensed Bold"/>
              </a:rPr>
              <a:t>A interiorização do turismo no rio grande do norte: alternativas e possibilidades</a:t>
            </a:r>
            <a:r>
              <a:rPr lang="en-US" sz="1130" spc="10">
                <a:solidFill>
                  <a:srgbClr val="000000"/>
                </a:solidFill>
                <a:latin typeface="TT Rounds Condensed"/>
                <a:ea typeface="TT Rounds Condensed"/>
                <a:cs typeface="TT Rounds Condensed"/>
                <a:sym typeface="TT Rounds Condensed"/>
              </a:rPr>
              <a:t>. Anais do X Encontro de Geógrafos da América Latina, Universidade de São Paulo, p. 6271 - 6282, 26 mar. 2005.</a:t>
            </a:r>
          </a:p>
          <a:p>
            <a:pPr algn="just">
              <a:lnSpc>
                <a:spcPts val="1356"/>
              </a:lnSpc>
            </a:pPr>
            <a:r>
              <a:rPr lang="en-US" sz="1130" spc="10">
                <a:solidFill>
                  <a:srgbClr val="000000"/>
                </a:solidFill>
                <a:latin typeface="TT Rounds Condensed"/>
                <a:ea typeface="TT Rounds Condensed"/>
                <a:cs typeface="TT Rounds Condensed"/>
                <a:sym typeface="TT Rounds Condensed"/>
              </a:rPr>
              <a:t>BENI, Mário Carlos. </a:t>
            </a:r>
            <a:r>
              <a:rPr lang="en-US" sz="1130" spc="10">
                <a:solidFill>
                  <a:srgbClr val="000000"/>
                </a:solidFill>
                <a:latin typeface="TT Rounds Condensed Bold"/>
                <a:ea typeface="TT Rounds Condensed Bold"/>
                <a:cs typeface="TT Rounds Condensed Bold"/>
                <a:sym typeface="TT Rounds Condensed Bold"/>
              </a:rPr>
              <a:t>Globalização do turismo: megatendências do setor e a realidade brasileira</a:t>
            </a:r>
            <a:r>
              <a:rPr lang="en-US" sz="1130" spc="10">
                <a:solidFill>
                  <a:srgbClr val="000000"/>
                </a:solidFill>
                <a:latin typeface="TT Rounds Condensed"/>
                <a:ea typeface="TT Rounds Condensed"/>
                <a:cs typeface="TT Rounds Condensed"/>
                <a:sym typeface="TT Rounds Condensed"/>
              </a:rPr>
              <a:t>. São Paulo: Aleph, 2003.</a:t>
            </a:r>
          </a:p>
        </p:txBody>
      </p:sp>
      <p:sp>
        <p:nvSpPr>
          <p:cNvPr name="TextBox 9" id="9"/>
          <p:cNvSpPr txBox="true"/>
          <p:nvPr/>
        </p:nvSpPr>
        <p:spPr>
          <a:xfrm rot="0">
            <a:off x="155568" y="3949902"/>
            <a:ext cx="3010398" cy="1038225"/>
          </a:xfrm>
          <a:prstGeom prst="rect">
            <a:avLst/>
          </a:prstGeom>
        </p:spPr>
        <p:txBody>
          <a:bodyPr anchor="t" rtlCol="false" tIns="0" lIns="0" bIns="0" rIns="0">
            <a:spAutoFit/>
          </a:bodyPr>
          <a:lstStyle/>
          <a:p>
            <a:pPr algn="just">
              <a:lnSpc>
                <a:spcPts val="1356"/>
              </a:lnSpc>
            </a:pPr>
            <a:r>
              <a:rPr lang="en-US" sz="1130" spc="10">
                <a:solidFill>
                  <a:srgbClr val="000000"/>
                </a:solidFill>
                <a:latin typeface="TT Rounds Condensed Bold"/>
                <a:ea typeface="TT Rounds Condensed Bold"/>
                <a:cs typeface="TT Rounds Condensed Bold"/>
                <a:sym typeface="TT Rounds Condensed Bold"/>
              </a:rPr>
              <a:t>OBJETIVOS</a:t>
            </a:r>
          </a:p>
          <a:p>
            <a:pPr algn="just">
              <a:lnSpc>
                <a:spcPts val="1356"/>
              </a:lnSpc>
            </a:pPr>
            <a:r>
              <a:rPr lang="en-US" sz="1130" spc="10">
                <a:solidFill>
                  <a:srgbClr val="000000"/>
                </a:solidFill>
                <a:latin typeface="TT Rounds Condensed"/>
                <a:ea typeface="TT Rounds Condensed"/>
                <a:cs typeface="TT Rounds Condensed"/>
                <a:sym typeface="TT Rounds Condensed"/>
              </a:rPr>
              <a:t>O objetivo geral do presente trabalho é explorar como o GastroFest não apenas atraiu turistas de diversas localidades e aumentou a demanda por hospedagem, mas também como ele influencia, e pode ter influenciado, a economia local.</a:t>
            </a:r>
          </a:p>
        </p:txBody>
      </p:sp>
      <p:sp>
        <p:nvSpPr>
          <p:cNvPr name="TextBox 10" id="10"/>
          <p:cNvSpPr txBox="true"/>
          <p:nvPr/>
        </p:nvSpPr>
        <p:spPr>
          <a:xfrm rot="0">
            <a:off x="3493348" y="5731077"/>
            <a:ext cx="3852837" cy="2409825"/>
          </a:xfrm>
          <a:prstGeom prst="rect">
            <a:avLst/>
          </a:prstGeom>
        </p:spPr>
        <p:txBody>
          <a:bodyPr anchor="t" rtlCol="false" tIns="0" lIns="0" bIns="0" rIns="0">
            <a:spAutoFit/>
          </a:bodyPr>
          <a:lstStyle/>
          <a:p>
            <a:pPr algn="just">
              <a:lnSpc>
                <a:spcPts val="1356"/>
              </a:lnSpc>
            </a:pPr>
            <a:r>
              <a:rPr lang="en-US" sz="1130" spc="10">
                <a:solidFill>
                  <a:srgbClr val="000000"/>
                </a:solidFill>
                <a:latin typeface="TT Rounds Condensed"/>
                <a:ea typeface="TT Rounds Condensed"/>
                <a:cs typeface="TT Rounds Condensed"/>
                <a:sym typeface="TT Rounds Condensed"/>
              </a:rPr>
              <a:t>tantes e na taxa de ocupação dos empreendimentos. Vale ressaltar que a maioria entrou no ramo de hospedagem nos últimos 2 anos, e que foram realizadas três edições do evento. Um dos empresários citou que a ideia de montar o empreendimento surgiu pela necessidade de hospedagens no município, e outro empresário mencionou que acredita no potencial da cidade. Por fim, foi questionado sobre as expectativas em relação aos futuros eventos como o GastroFest Tapuia e sobre aspectos que poderiam ser melhorados. Com base nas respostas, percebe-se que há uma aprovação de eventos como esse, e como sugestões os empresários citam sobre a criação de novos eventos que atraiam os turistas e melhorias na infraestrutura do município, como facilidade de acesso e investimento nos meios de hospedagens. </a:t>
            </a:r>
          </a:p>
        </p:txBody>
      </p:sp>
      <p:sp>
        <p:nvSpPr>
          <p:cNvPr name="TextBox 11" id="11"/>
          <p:cNvSpPr txBox="true"/>
          <p:nvPr/>
        </p:nvSpPr>
        <p:spPr>
          <a:xfrm rot="0">
            <a:off x="155568" y="8019535"/>
            <a:ext cx="7144759" cy="1038225"/>
          </a:xfrm>
          <a:prstGeom prst="rect">
            <a:avLst/>
          </a:prstGeom>
        </p:spPr>
        <p:txBody>
          <a:bodyPr anchor="t" rtlCol="false" tIns="0" lIns="0" bIns="0" rIns="0">
            <a:spAutoFit/>
          </a:bodyPr>
          <a:lstStyle/>
          <a:p>
            <a:pPr algn="just">
              <a:lnSpc>
                <a:spcPts val="1356"/>
              </a:lnSpc>
            </a:pPr>
            <a:r>
              <a:rPr lang="en-US" sz="1130" spc="10">
                <a:solidFill>
                  <a:srgbClr val="000000"/>
                </a:solidFill>
                <a:latin typeface="TT Rounds Condensed Bold"/>
                <a:ea typeface="TT Rounds Condensed Bold"/>
                <a:cs typeface="TT Rounds Condensed Bold"/>
                <a:sym typeface="TT Rounds Condensed Bold"/>
              </a:rPr>
              <a:t>CONCLUSÃO</a:t>
            </a:r>
          </a:p>
          <a:p>
            <a:pPr algn="just">
              <a:lnSpc>
                <a:spcPts val="1356"/>
              </a:lnSpc>
            </a:pPr>
            <a:r>
              <a:rPr lang="en-US" sz="1130" spc="10">
                <a:solidFill>
                  <a:srgbClr val="000000"/>
                </a:solidFill>
                <a:latin typeface="TT Rounds Condensed"/>
                <a:ea typeface="TT Rounds Condensed"/>
                <a:cs typeface="TT Rounds Condensed"/>
                <a:sym typeface="TT Rounds Condensed"/>
              </a:rPr>
              <a:t>Evidencia-se a importância e os resultados positivos de eventos orquestrados por órgãos públicos na intenção de promover e impulsionar, não só o turismo daquela região, mas também os empreendimentos locais, fazendo com que assim, a economia local gire e a desenvolva. Compreendendo a importância de tais eventos para determinada localidade, vale mencionar que a criação de novos eventos pode alavancar ainda mais a economia local, além disso, novos investimentos em infraestrutura também se fazem necessários para que a experiência turística seja completa.</a:t>
            </a:r>
          </a:p>
        </p:txBody>
      </p:sp>
      <p:sp>
        <p:nvSpPr>
          <p:cNvPr name="TextBox 12" id="12"/>
          <p:cNvSpPr txBox="true"/>
          <p:nvPr/>
        </p:nvSpPr>
        <p:spPr>
          <a:xfrm rot="0">
            <a:off x="3241364" y="3949902"/>
            <a:ext cx="4104821" cy="1209675"/>
          </a:xfrm>
          <a:prstGeom prst="rect">
            <a:avLst/>
          </a:prstGeom>
        </p:spPr>
        <p:txBody>
          <a:bodyPr anchor="t" rtlCol="false" tIns="0" lIns="0" bIns="0" rIns="0">
            <a:spAutoFit/>
          </a:bodyPr>
          <a:lstStyle/>
          <a:p>
            <a:pPr algn="just">
              <a:lnSpc>
                <a:spcPts val="1356"/>
              </a:lnSpc>
            </a:pPr>
            <a:r>
              <a:rPr lang="en-US" sz="1130" spc="10">
                <a:solidFill>
                  <a:srgbClr val="000000"/>
                </a:solidFill>
                <a:latin typeface="TT Rounds Condensed Bold"/>
                <a:ea typeface="TT Rounds Condensed Bold"/>
                <a:cs typeface="TT Rounds Condensed Bold"/>
                <a:sym typeface="TT Rounds Condensed Bold"/>
              </a:rPr>
              <a:t>METODOLOGIA</a:t>
            </a:r>
          </a:p>
          <a:p>
            <a:pPr algn="just">
              <a:lnSpc>
                <a:spcPts val="1356"/>
              </a:lnSpc>
            </a:pPr>
            <a:r>
              <a:rPr lang="en-US" sz="1130" spc="10">
                <a:solidFill>
                  <a:srgbClr val="000000"/>
                </a:solidFill>
                <a:latin typeface="TT Rounds Condensed"/>
                <a:ea typeface="TT Rounds Condensed"/>
                <a:cs typeface="TT Rounds Condensed"/>
                <a:sym typeface="TT Rounds Condensed"/>
              </a:rPr>
              <a:t>A metodologia utilizada na pesquisa é de abordagem qualitativa, visto que utilizou-se de análise de conteúdo a partir dos dados de uma entrevista semi estruturada com o Secretário de Turismo do município e um questionário online destinado aos empreendedores que possuem meios de hospedagem no município. Ao todo, foram 4 respondentes.</a:t>
            </a:r>
          </a:p>
        </p:txBody>
      </p:sp>
      <p:sp>
        <p:nvSpPr>
          <p:cNvPr name="TextBox 13" id="13"/>
          <p:cNvSpPr txBox="true"/>
          <p:nvPr/>
        </p:nvSpPr>
        <p:spPr>
          <a:xfrm rot="0">
            <a:off x="155568" y="5045277"/>
            <a:ext cx="7190616" cy="695325"/>
          </a:xfrm>
          <a:prstGeom prst="rect">
            <a:avLst/>
          </a:prstGeom>
        </p:spPr>
        <p:txBody>
          <a:bodyPr anchor="t" rtlCol="false" tIns="0" lIns="0" bIns="0" rIns="0">
            <a:spAutoFit/>
          </a:bodyPr>
          <a:lstStyle/>
          <a:p>
            <a:pPr algn="just">
              <a:lnSpc>
                <a:spcPts val="1356"/>
              </a:lnSpc>
            </a:pPr>
            <a:r>
              <a:rPr lang="en-US" sz="1130" spc="10">
                <a:solidFill>
                  <a:srgbClr val="000000"/>
                </a:solidFill>
                <a:latin typeface="TT Rounds Condensed Bold"/>
                <a:ea typeface="TT Rounds Condensed Bold"/>
                <a:cs typeface="TT Rounds Condensed Bold"/>
                <a:sym typeface="TT Rounds Condensed Bold"/>
              </a:rPr>
              <a:t>RESULTADOS</a:t>
            </a:r>
          </a:p>
          <a:p>
            <a:pPr algn="just">
              <a:lnSpc>
                <a:spcPts val="1356"/>
              </a:lnSpc>
            </a:pPr>
            <a:r>
              <a:rPr lang="en-US" sz="1130" spc="10">
                <a:solidFill>
                  <a:srgbClr val="000000"/>
                </a:solidFill>
                <a:latin typeface="TT Rounds Condensed"/>
                <a:ea typeface="TT Rounds Condensed"/>
                <a:cs typeface="TT Rounds Condensed"/>
                <a:sym typeface="TT Rounds Condensed"/>
              </a:rPr>
              <a:t>De acordo com o Secretário de Turismo do município, as expectativas em relação ao impacto do GastroFest no setor de hospedagens eram altas, pois esperava-se obter a capacidade máxima dos empreendimentos, o que foi alcançado com sucesso. Do  ponto de vista dos empresários, a maioria concorda que a realização do evento influenciou no fluxo de visi-</a:t>
            </a:r>
          </a:p>
        </p:txBody>
      </p:sp>
      <p:sp>
        <p:nvSpPr>
          <p:cNvPr name="TextBox 14" id="14"/>
          <p:cNvSpPr txBox="true"/>
          <p:nvPr/>
        </p:nvSpPr>
        <p:spPr>
          <a:xfrm rot="0">
            <a:off x="664981" y="999534"/>
            <a:ext cx="6217648" cy="495300"/>
          </a:xfrm>
          <a:prstGeom prst="rect">
            <a:avLst/>
          </a:prstGeom>
        </p:spPr>
        <p:txBody>
          <a:bodyPr anchor="t" rtlCol="false" tIns="0" lIns="0" bIns="0" rIns="0">
            <a:spAutoFit/>
          </a:bodyPr>
          <a:lstStyle/>
          <a:p>
            <a:pPr algn="ctr">
              <a:lnSpc>
                <a:spcPts val="1919"/>
              </a:lnSpc>
              <a:spcBef>
                <a:spcPct val="0"/>
              </a:spcBef>
            </a:pPr>
            <a:r>
              <a:rPr lang="en-US" sz="1599" spc="14">
                <a:solidFill>
                  <a:srgbClr val="000000"/>
                </a:solidFill>
                <a:latin typeface="Arimo Bold"/>
                <a:ea typeface="Arimo Bold"/>
                <a:cs typeface="Arimo Bold"/>
                <a:sym typeface="Arimo Bold"/>
              </a:rPr>
              <a:t>Impacto Econômico e Cultural: A influência do Gastro Fest Tapuia no setor de hospedagens em Sítio Novo/RN</a:t>
            </a:r>
          </a:p>
        </p:txBody>
      </p:sp>
      <p:sp>
        <p:nvSpPr>
          <p:cNvPr name="TextBox 15" id="15"/>
          <p:cNvSpPr txBox="true"/>
          <p:nvPr/>
        </p:nvSpPr>
        <p:spPr>
          <a:xfrm rot="0">
            <a:off x="487045" y="1511502"/>
            <a:ext cx="6573520" cy="523875"/>
          </a:xfrm>
          <a:prstGeom prst="rect">
            <a:avLst/>
          </a:prstGeom>
        </p:spPr>
        <p:txBody>
          <a:bodyPr anchor="t" rtlCol="false" tIns="0" lIns="0" bIns="0" rIns="0">
            <a:spAutoFit/>
          </a:bodyPr>
          <a:lstStyle/>
          <a:p>
            <a:pPr algn="ctr">
              <a:lnSpc>
                <a:spcPts val="1379"/>
              </a:lnSpc>
              <a:spcBef>
                <a:spcPct val="0"/>
              </a:spcBef>
            </a:pPr>
            <a:r>
              <a:rPr lang="en-US" sz="1149" spc="10">
                <a:solidFill>
                  <a:srgbClr val="000000"/>
                </a:solidFill>
                <a:latin typeface="TT Rounds Condensed"/>
                <a:ea typeface="TT Rounds Condensed"/>
                <a:cs typeface="TT Rounds Condensed"/>
                <a:sym typeface="TT Rounds Condensed"/>
              </a:rPr>
              <a:t>Lívia Maria Silva Coutinho ¹ ,  </a:t>
            </a:r>
            <a:r>
              <a:rPr lang="en-US" sz="1149" spc="10">
                <a:solidFill>
                  <a:srgbClr val="000000"/>
                </a:solidFill>
                <a:latin typeface="TT Rounds Condensed"/>
                <a:ea typeface="TT Rounds Condensed"/>
                <a:cs typeface="TT Rounds Condensed"/>
                <a:sym typeface="TT Rounds Condensed"/>
              </a:rPr>
              <a:t>Lucas Medeiros de Oliveira ² , Nicolas Gabriel Dantas de Oliveira ³ , Raissa Priscila Oliveira Silva ⁴ , Universidade Federal do Rio Grande do Norte, (livia.coutinho.715@ufrn.edu.br, medeiroslucas4813@gmail.com,  nicolas.oliveira.017@ufrn.edu.br, raissa.oliveira.704@ufrn.edu.br)</a:t>
            </a:r>
          </a:p>
        </p:txBody>
      </p:sp>
      <p:sp>
        <p:nvSpPr>
          <p:cNvPr name="TextBox 16" id="16"/>
          <p:cNvSpPr txBox="true"/>
          <p:nvPr/>
        </p:nvSpPr>
        <p:spPr>
          <a:xfrm rot="0">
            <a:off x="170339" y="7857610"/>
            <a:ext cx="1496898" cy="152400"/>
          </a:xfrm>
          <a:prstGeom prst="rect">
            <a:avLst/>
          </a:prstGeom>
        </p:spPr>
        <p:txBody>
          <a:bodyPr anchor="t" rtlCol="false" tIns="0" lIns="0" bIns="0" rIns="0">
            <a:spAutoFit/>
          </a:bodyPr>
          <a:lstStyle/>
          <a:p>
            <a:pPr algn="ctr">
              <a:lnSpc>
                <a:spcPts val="1136"/>
              </a:lnSpc>
              <a:spcBef>
                <a:spcPct val="0"/>
              </a:spcBef>
            </a:pPr>
            <a:r>
              <a:rPr lang="en-US" sz="947" spc="8">
                <a:solidFill>
                  <a:srgbClr val="000000"/>
                </a:solidFill>
                <a:latin typeface="TT Rounds Condensed"/>
                <a:ea typeface="TT Rounds Condensed"/>
                <a:cs typeface="TT Rounds Condensed"/>
                <a:sym typeface="TT Rounds Condensed"/>
              </a:rPr>
              <a:t>Fonte: Tribuna do Norte, 2024</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DAGM5F2cT5Y</dc:identifier>
  <dcterms:modified xsi:type="dcterms:W3CDTF">2011-08-01T06:04:30Z</dcterms:modified>
  <cp:revision>1</cp:revision>
  <dc:title>poster. gastrofest.pptx</dc:title>
</cp:coreProperties>
</file>