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notesMasterIdLst>
    <p:notesMasterId r:id="rId7"/>
  </p:notesMasterIdLst>
  <p:sldIdLst>
    <p:sldId id="256" r:id="rId6"/>
  </p:sldIdLst>
  <p:sldSz cx="7543800" cy="10668000"/>
  <p:notesSz cx="6858000" cy="9144000"/>
  <p:embeddedFontLst>
    <p:embeddedFont>
      <p:font typeface="TT Rounds Condensed" charset="1" panose="02000506030000020003"/>
      <p:regular r:id="rId10"/>
    </p:embeddedFont>
    <p:embeddedFont>
      <p:font typeface="TT Rounds Condensed Bold" charset="1" panose="02000806030000020003"/>
      <p:regular r:id="rId11"/>
    </p:embeddedFont>
    <p:embeddedFont>
      <p:font typeface="Arimo" charset="1" panose="020B0604020202020204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notesMasters/notesMaster1.xml" Type="http://schemas.openxmlformats.org/officeDocument/2006/relationships/notesMaster"/><Relationship Id="rId8" Target="theme/theme2.xml" Type="http://schemas.openxmlformats.org/officeDocument/2006/relationships/theme"/><Relationship Id="rId9" Target="notesSlides/notesSlide1.xml" Type="http://schemas.openxmlformats.org/officeDocument/2006/relationships/notesSlid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1.7.2013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p="http://schemas.openxmlformats.org/presentationml/2006/main">
  <p:cSld>
    <p:spTree xmlns:a="http://schemas.openxmlformats.org/drawingml/2006/main"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null</a:t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jpeg" Type="http://schemas.openxmlformats.org/officeDocument/2006/relationships/image"/><Relationship Id="rId6" Target="https://revistas.usp.br/cpc/article/view/157388" TargetMode="External" Type="http://schemas.openxmlformats.org/officeDocument/2006/relationships/hyperlink"/><Relationship Id="rId7" Target="https://revistas.usp.br/cpc/article/view/157388" TargetMode="External" Type="http://schemas.openxmlformats.org/officeDocument/2006/relationships/hyperlink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2065" y="3810"/>
            <a:ext cx="7571740" cy="10697210"/>
          </a:xfrm>
          <a:custGeom>
            <a:avLst/>
            <a:gdLst/>
            <a:ahLst/>
            <a:cxnLst/>
            <a:rect r="r" b="b" t="t" l="l"/>
            <a:pathLst>
              <a:path h="10697210" w="7571740">
                <a:moveTo>
                  <a:pt x="0" y="0"/>
                </a:moveTo>
                <a:lnTo>
                  <a:pt x="7571740" y="0"/>
                </a:lnTo>
                <a:lnTo>
                  <a:pt x="7571740" y="10697210"/>
                </a:lnTo>
                <a:lnTo>
                  <a:pt x="0" y="1069721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" t="0" r="-1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716915" y="7584758"/>
            <a:ext cx="2465070" cy="3149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200" spc="11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Imagem (caso seja oportuno)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293688" y="117475"/>
            <a:ext cx="3005137" cy="1200150"/>
          </a:xfrm>
          <a:custGeom>
            <a:avLst/>
            <a:gdLst/>
            <a:ahLst/>
            <a:cxnLst/>
            <a:rect r="r" b="b" t="t" l="l"/>
            <a:pathLst>
              <a:path h="1200150" w="3005137">
                <a:moveTo>
                  <a:pt x="0" y="0"/>
                </a:moveTo>
                <a:lnTo>
                  <a:pt x="3005137" y="0"/>
                </a:lnTo>
                <a:lnTo>
                  <a:pt x="3005137" y="1200150"/>
                </a:lnTo>
                <a:lnTo>
                  <a:pt x="0" y="120015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14" r="0" b="-14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459106" y="6679581"/>
            <a:ext cx="3050063" cy="1696323"/>
          </a:xfrm>
          <a:custGeom>
            <a:avLst/>
            <a:gdLst/>
            <a:ahLst/>
            <a:cxnLst/>
            <a:rect r="r" b="b" t="t" l="l"/>
            <a:pathLst>
              <a:path h="1696323" w="3050063">
                <a:moveTo>
                  <a:pt x="0" y="0"/>
                </a:moveTo>
                <a:lnTo>
                  <a:pt x="3050063" y="0"/>
                </a:lnTo>
                <a:lnTo>
                  <a:pt x="3050063" y="1696323"/>
                </a:lnTo>
                <a:lnTo>
                  <a:pt x="0" y="169632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-9047" r="0" b="-10822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503873" y="2151380"/>
            <a:ext cx="6573520" cy="6283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80"/>
              </a:lnSpc>
            </a:pPr>
            <a:r>
              <a:rPr lang="en-US" sz="1400" spc="12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Patricia Ladeira Penna MACÊDO</a:t>
            </a:r>
            <a:r>
              <a:rPr lang="en-US" sz="1400" spc="12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UFRN,patricia.macedo@ufrn.br.</a:t>
            </a:r>
          </a:p>
          <a:p>
            <a:pPr algn="ctr">
              <a:lnSpc>
                <a:spcPts val="1679"/>
              </a:lnSpc>
            </a:pPr>
            <a:r>
              <a:rPr lang="en-US" sz="1399" spc="13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Hugo Braga de Oliveira, UFRN, hugo.braga.088@ufrn.edu.br</a:t>
            </a:r>
            <a:r>
              <a:rPr lang="en-US" sz="1399" spc="13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</a:p>
          <a:p>
            <a:pPr algn="ctr">
              <a:lnSpc>
                <a:spcPts val="1679"/>
              </a:lnSpc>
            </a:pPr>
          </a:p>
        </p:txBody>
      </p:sp>
      <p:sp>
        <p:nvSpPr>
          <p:cNvPr name="TextBox 7" id="7"/>
          <p:cNvSpPr txBox="true"/>
          <p:nvPr/>
        </p:nvSpPr>
        <p:spPr>
          <a:xfrm rot="0">
            <a:off x="4280853" y="4301808"/>
            <a:ext cx="2466658" cy="3149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200" spc="11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Imagem (caso seja oportuno)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36233" y="2613385"/>
            <a:ext cx="6670358" cy="1503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788"/>
              </a:lnSpc>
            </a:pPr>
            <a:r>
              <a:rPr lang="en-US" sz="149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INTRODUÇÃO</a:t>
            </a:r>
          </a:p>
          <a:p>
            <a:pPr algn="just">
              <a:lnSpc>
                <a:spcPts val="1188"/>
              </a:lnSpc>
            </a:pPr>
            <a:r>
              <a:rPr lang="en-US" sz="990" spc="9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O evento “Quem se Lembra? Reflexões sobre Memória e Esquecimento” </a:t>
            </a:r>
            <a:r>
              <a:rPr lang="en-US" sz="990" spc="9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buscou abordar de que maneira as questões que envolvem a memória e o esquecimento estão relacionados à ditadura militar no Brasil. Realizado em 08 de dezembro de 2023 fez parte do cronograma de atividades da disciplina Memória e Patrimônio Cultural do curso de Biblioteconomia da UFRN e compreendeu uma programação diversificada, que incluiu a exibição de curtas e longas-metragens, debates informativos e uma exposição com coleção de obras de arte na forma de posters. Durante o regime militar, esses posters estavam sujeitos à aprovação dos órgão de censura do governo da época. A existência deste material proporciona uma perspectiva documental valiosa sobre esse período da história nacional. Sendo uma forma de entender o patrimônio documental como parte  significativa para se refletir sobre o passado, compreender o presente e contribuir para uma discussão mais ampla sobre memória, esquecimento e justiça histórica.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776662" y="8592635"/>
            <a:ext cx="3188970" cy="1412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788"/>
              </a:lnSpc>
            </a:pPr>
            <a:r>
              <a:rPr lang="en-US" sz="149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REFERÊNCIAS </a:t>
            </a:r>
            <a:r>
              <a:rPr lang="en-US" sz="1490" spc="13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(principais)</a:t>
            </a:r>
          </a:p>
          <a:p>
            <a:pPr algn="just">
              <a:lnSpc>
                <a:spcPts val="1068"/>
              </a:lnSpc>
            </a:pPr>
            <a:r>
              <a:rPr lang="en-US" sz="890" spc="8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CAVALCANTE, L. F. B. A violência contra a mulher sob o olhar da mediação cultural da informação: análise da exposição retratos relatos. </a:t>
            </a:r>
            <a:r>
              <a:rPr lang="en-US" sz="890" spc="8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Revista Brasileira de Biblioteconomia e Documentação</a:t>
            </a:r>
            <a:r>
              <a:rPr lang="en-US" sz="890" spc="8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v. 18, n. 2, 2022.</a:t>
            </a:r>
          </a:p>
          <a:p>
            <a:pPr algn="just">
              <a:lnSpc>
                <a:spcPts val="1068"/>
              </a:lnSpc>
            </a:pPr>
            <a:r>
              <a:rPr lang="en-US" sz="890" spc="8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SCIFONI, Simone. Conhecer para preservar: uma ideia fora do tempo. </a:t>
            </a:r>
            <a:r>
              <a:rPr lang="en-US" sz="890" spc="8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Revista CPC</a:t>
            </a:r>
            <a:r>
              <a:rPr lang="en-US" sz="890" spc="8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São Paulo, Brasil, v. 14, n. 27esp, p. 14–31, 2019. </a:t>
            </a:r>
            <a:r>
              <a:rPr lang="en-US" sz="890" spc="8" u="sng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  <a:hlinkClick r:id="rId6" tooltip="https://revistas.usp.br/cpc/article/view/157388"/>
              </a:rPr>
              <a:t> </a:t>
            </a:r>
            <a:r>
              <a:rPr lang="en-US" sz="890" spc="8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Disponível em:</a:t>
            </a:r>
            <a:r>
              <a:rPr lang="en-US" sz="890" spc="8" u="sng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  <a:hlinkClick r:id="rId7" tooltip="https://revistas.usp.br/cpc/article/view/157388"/>
              </a:rPr>
              <a:t>https://revistas.usp.br/cpc/article/view/157388.</a:t>
            </a:r>
            <a:r>
              <a:rPr lang="en-US" sz="890" spc="8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. Acesso em: 10 ago. 2024.</a:t>
            </a:r>
          </a:p>
          <a:p>
            <a:pPr algn="just">
              <a:lnSpc>
                <a:spcPts val="1068"/>
              </a:lnSpc>
            </a:pPr>
          </a:p>
        </p:txBody>
      </p:sp>
      <p:sp>
        <p:nvSpPr>
          <p:cNvPr name="TextBox 10" id="10"/>
          <p:cNvSpPr txBox="true"/>
          <p:nvPr/>
        </p:nvSpPr>
        <p:spPr>
          <a:xfrm rot="0">
            <a:off x="373063" y="4174470"/>
            <a:ext cx="3244533" cy="1285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787"/>
              </a:lnSpc>
            </a:pPr>
            <a:r>
              <a:rPr lang="en-US" sz="1489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OBJETIVOS</a:t>
            </a:r>
          </a:p>
          <a:p>
            <a:pPr algn="just">
              <a:lnSpc>
                <a:spcPts val="1200"/>
              </a:lnSpc>
            </a:pPr>
            <a:r>
              <a:rPr lang="en-US" sz="1000" spc="9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Promover a literacia midiática e a capacidade crítica dos participantes, incentivando a reflexão sobre as memórias históricas e suas lacunas. Também buscou compreender a história e a mídia como ferramentas para uma sociedade mais informada e participativa, com vistas a fortalecer parcerias entre instituições locais e a universidade, destacando a importância desses espaços para a cidadania.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671412" y="6647014"/>
            <a:ext cx="3294220" cy="17897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320"/>
              </a:lnSpc>
            </a:pPr>
            <a:r>
              <a:rPr lang="en-US" sz="1100" spc="1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O debate foi enriquecedor, e foi possível provocar o público a refletir sobre as figuras que escolhemos homenagear, as memórias que carregamos e por que algumas caem no esquecimento, abrindo um diálogo necessário sobre o impacto da memória coletiva em nossa sociedade e identidade nacional. Devido ao sucesso, a exposição foi estendida de 1 para 3 meses, reforçando a importância do tema e fortalecendo parcerias institucionais. Fazendo com que exposições documentais sejam uma estratégia de divulgar e imergir a comunidade dentro da biblioteca estadual.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430212" y="8418257"/>
            <a:ext cx="3038475" cy="1503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788"/>
              </a:lnSpc>
            </a:pPr>
            <a:r>
              <a:rPr lang="en-US" sz="149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CONCLUSÃO</a:t>
            </a:r>
          </a:p>
          <a:p>
            <a:pPr algn="just">
              <a:lnSpc>
                <a:spcPts val="1188"/>
              </a:lnSpc>
            </a:pPr>
            <a:r>
              <a:rPr lang="en-US" sz="990" spc="9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Compreendemos que a atividade não apenas contribuiu para a educação patrimonial, mas também demonstrou o valor da exposição documental como uma estratégia eficaz de ensino. A exibição de documentos e filmes expandiu  a compreensão sobre memória e patrimônio. Essas ações fora da sala de aula mostraram-se fundamentais para promover uma conexão prática e profunda com a memória, estimulando uma reflexão crítica e informada sobre o passado e seu impacto no presente e futuro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790633" y="3946049"/>
            <a:ext cx="3215958" cy="23795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788"/>
              </a:lnSpc>
            </a:pPr>
            <a:r>
              <a:rPr lang="en-US" sz="149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METODOLOGIA</a:t>
            </a:r>
          </a:p>
          <a:p>
            <a:pPr algn="just">
              <a:lnSpc>
                <a:spcPts val="1188"/>
              </a:lnSpc>
            </a:pPr>
            <a:r>
              <a:rPr lang="en-US" sz="990" spc="8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O projeto, concebido no âmbito da Monitoria da Disciplina Memória e Patrimônio  monitoria, buscou explorar a historicidade e as narrativas que emergem de documentos e arquivos. A programação incluiu a abertura de uma exposição temática, seguida da exibição do curta-metragem potiguar "Codinome Breno" (2021) e do filme "O Ano em que Meus Pais Saíram de Férias" (2006). Sendo em seguida realizado um debate com os alunos no formato de cineclube, um método participativo e dialógico que promove a discussão crítica e colaborativa. Esse debate  teve como foco a análise como crimes contra a humanidade e o esquecimento de documentos, investigando as razões pelas quais certas narrativas e eventos históricos são marginalizados ou silenciados.</a:t>
            </a:r>
          </a:p>
          <a:p>
            <a:pPr algn="just">
              <a:lnSpc>
                <a:spcPts val="1308"/>
              </a:lnSpc>
            </a:pPr>
          </a:p>
        </p:txBody>
      </p:sp>
      <p:sp>
        <p:nvSpPr>
          <p:cNvPr name="TextBox 14" id="14"/>
          <p:cNvSpPr txBox="true"/>
          <p:nvPr/>
        </p:nvSpPr>
        <p:spPr>
          <a:xfrm rot="0">
            <a:off x="459106" y="5965493"/>
            <a:ext cx="6663055" cy="6568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319"/>
              </a:lnSpc>
            </a:pPr>
            <a:r>
              <a:rPr lang="en-US" sz="1099" spc="10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RESULTADOS</a:t>
            </a:r>
          </a:p>
          <a:p>
            <a:pPr algn="just">
              <a:lnSpc>
                <a:spcPts val="1319"/>
              </a:lnSpc>
            </a:pPr>
            <a:r>
              <a:rPr lang="en-US" sz="1099" spc="1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O evento atraiu cerca de 60 participantes, majoritariamente alunos da disciplina, com adesão da comunidade acadêmica e externa, graças à divulgação no portal da Sinfo e no jornal Saiba Mais. Esse engajamento contribuiu para promover a difusão do audiovisual, patrimônio documental  e revitalizar a biblioteca. 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3970" y="1317625"/>
            <a:ext cx="7553325" cy="5904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99"/>
              </a:lnSpc>
              <a:spcBef>
                <a:spcPct val="0"/>
              </a:spcBef>
            </a:pPr>
            <a:r>
              <a:rPr lang="en-US" sz="1999" spc="18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Exposição Documental e Cinema: Estratégias para a Educação Patrimonial e Reflexão Crítica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DAGN7KfxOFg</dc:identifier>
  <dcterms:modified xsi:type="dcterms:W3CDTF">2011-08-01T06:04:30Z</dcterms:modified>
  <cp:revision>1</cp:revision>
  <dc:title>template_poster.pptx</dc:title>
</cp:coreProperties>
</file>