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3" r:id="rId5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D224A-FC38-4730-AA84-90810AC8285F}" v="79" dt="2024-08-15T16:17:20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3" d="100"/>
          <a:sy n="53" d="100"/>
        </p:scale>
        <p:origin x="2748" y="10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‹#›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707241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1.png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5.png"/><Relationship Id="rId10" Type="http://schemas.openxmlformats.org/officeDocument/2006/relationships/tags" Target="../tags/tag10.xml"/><Relationship Id="rId19" Type="http://schemas.openxmlformats.org/officeDocument/2006/relationships/hyperlink" Target="https://hdl.handle.net/20.500.11959/brapci/12906" TargetMode="Externa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  <p:custDataLst>
              <p:tags r:id="rId1"/>
            </p:custDataLst>
          </p:nvPr>
        </p:nvPicPr>
        <p:blipFill>
          <a:blip r:embed="rId18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0676" y="1025426"/>
            <a:ext cx="7010400" cy="1015663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ANÁLISE DA PRODUÇÃO CIENTÍFICA SOBRE GESTÃO DE PROCESOS NO SETOR PÚBLICO: um estudo de artigos e trabalhos em eventos na BRAPCI.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377676" y="2015624"/>
            <a:ext cx="6756400" cy="521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Luciana Laura Gusmão Cordeiro, UFRN, luciana.cordeiro.110@ufrn.edu.br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164257" y="2275111"/>
            <a:ext cx="7267241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gestão de processos no setor público tem ganhado destaque crescente como uma estratégia essencial para aprimorar a eficiência e a qualidade dos serviços oferecidos à sociedade (Aganette, Maculan, Lima, 2018). Em um cenário de constantes mudanças e demandas, torna-se imperativo para as instituições públicas adotarem práticas de gestão que garantam a melhoria contínua de seus processos. A produção científica sobre esse tema reflete a importância do estudo e da aplicação de técnicas de gestão de processos no âmbito governamental. Dentre as bases de dados voltadas para a área de Ciência da Informação, a BRAPCI (Base de Dados em Ciência da Informação) memória da área da Ciência da Informação (Bufrem</a:t>
            </a:r>
            <a:r>
              <a:rPr lang="pt-BR" sz="1100" i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et al, </a:t>
            </a: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2010)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se destaca como uma fonte relevante para a análise da evolução e do estado da arte em temas relacionados à gestão de processos no setor público.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56343" y="8622435"/>
            <a:ext cx="372043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2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  <a:endParaRPr kumimoji="0" lang="pt-BR" sz="1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AGANETTE, E. C.; MACULAN, B. C. M. S.; LIMA, G. A. Bpm acadêmico: mapeamento de processos e de fluxos informacionais na eci/ufmg.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Pesquisa Brasileira em Ciência da Informação e Biblioteconomia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13, n. 1, 2018. Acesso em: 14/ago./2024. Disponível em: https://hdl.handle.net/20.500.11959/brapci/242112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AGANETTE, E. C.; TEIXEIRA, L. M. D.; AGANETTE, K. J. P. Modeling of processes in company of the public health sector: i-CISMEP, a case report.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Ágora: Arquivologia em debate, 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v. 28, n. 56, 2018.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BUFREM, L. S.; COSTA, F. D. O.; , GABRIEL JUNIOR, R. F.; PINTO, J. S. P. Modelizando práticas para a socialização de informações: a construção de saberes no ensino superior.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Perspectivas em Ciência da Informação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15, n. 2, 2010.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SANTOS, B. R. P.; DAMIAN, I. P. M. O mapeamento do conhecimento por meio da análise SWOT: estudo em uma organização pública de saúde.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Em Questão, 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v. 24, n. 3, 2018. Acesso em: 14/ago./2024. Disponível em: https://hdl.handle.net/20.500.11959/brapci/11628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SANTOS, B. R. P.; DAMIAN, I. P. M.; DENIPOTI, C. Diretrizes para gestão da informação no setor público de saúde brasileiro.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Revista Acervo (Arquivo Nacional), 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v. 26, n. 2, 2013. Acesso em: 14/ago./2024. Disponível em: https://hdl.handle.net/20.500.11959/brapci/159394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SANTOS, P. M.; ROVER, A. J. Processos de Gestão do Conhecimento fomentados pelos portais dos tribunais das 27 UFs do Brasil. </a:t>
            </a:r>
            <a:r>
              <a:rPr kumimoji="0" lang="pt-BR" sz="6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Informação &amp; Informação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v. 25, n. 4, 2020. Acesso em: 14/ago./2024. Disponível em: https://hdl.handle.net/20.500.11959/brapci/152166el em: </a:t>
            </a:r>
            <a:r>
              <a:rPr kumimoji="0" lang="pt-BR" sz="6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hlinkClick r:id="rId19"/>
              </a:rPr>
              <a:t>https://hdl.handle.net/20.500.11959/brapci/12906</a:t>
            </a:r>
            <a:endParaRPr kumimoji="0" lang="pt-BR" sz="6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sz="8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107429" y="4049762"/>
            <a:ext cx="282595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200" dirty="0">
                <a:solidFill>
                  <a:schemeClr val="tx1"/>
                </a:solidFill>
                <a:latin typeface="+mn-lt"/>
              </a:rPr>
              <a:t>Este estudo buscou analisar brevemente a produção científica sobre gestão de processos no setor público, focando em artigos e trabalhos apresentados em eventos indexados na BRAPCI.</a:t>
            </a: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103521" y="8891949"/>
            <a:ext cx="37204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amostra do presente estudo mostou-se com poucos resultados, sendo desejado que para estudos futuros sobre essa temática ampliar a busca em outras bases de dados e utilizar outros termos também. De forma geral, o diminuto número da amostra nos indica a necessidade de mais pesquisas para o campo da CI nessa temática.</a:t>
            </a: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2987749" y="3977754"/>
            <a:ext cx="4299732" cy="1554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100" dirty="0">
                <a:solidFill>
                  <a:schemeClr val="tx1"/>
                </a:solidFill>
                <a:latin typeface="+mn-lt"/>
              </a:rPr>
              <a:t>A pesquisa adotou uma abordagem documental e bibliométrica, coletando artigos e trabalhos sobre gestão de processos no setor público na BRAPCI. Dados como número de publicações, principais autores e temas recorrentes foram analisados. Para a análise de conteúdo, foram gerados gráficos usando estatística básica e uma nuvem de palavras, oferecendo uma visão clara das principais tendências e contribuições científicas na área.</a:t>
            </a: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16408" y="5308423"/>
            <a:ext cx="721509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Obteve-se 22 materiais na busca realizada com os termos “gestão de processos AND setor público”. Eliminando 1 artigo em duplicidade a amostra ficou composta por 18 artigos no período de 2008 a 2021 e 3 trabalhos em eventos do período de 2000 a 2021. Notou-se 61% da amostra concentrou-se em 2018 (5 artigos), 2015 (3 artigos) e 2013 (3 artigos), permanecendo os demais 39% pulverizado como observa-se no gráfico 01. </a:t>
            </a:r>
            <a:r>
              <a:rPr lang="pt-BR" sz="11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 períodico de maior destaque foi a revista Perspectivas em Gestão  &amp; Conhecimento com 17% das 18 publicações de artigos de acordo com a figura 01. Já no que concerne aos autores 39% se concentraram em 3 autores Aganette (11%), Santos (17%), Damian (11%) conforme figura 02.</a:t>
            </a:r>
            <a:endParaRPr kumimoji="0" lang="pt-BR" sz="11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4" name="CaixaDeTexto 25"/>
          <p:cNvSpPr txBox="1"/>
          <p:nvPr>
            <p:custDataLst>
              <p:tags r:id="rId8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0"/>
          <a:stretch>
            <a:fillRect/>
          </a:stretch>
        </p:blipFill>
        <p:spPr>
          <a:xfrm>
            <a:off x="293688" y="-54694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77C6B82E-F7D2-68D8-AD2B-3EAA5636471E}"/>
              </a:ext>
            </a:extLst>
          </p:cNvPr>
          <p:cNvGrpSpPr/>
          <p:nvPr/>
        </p:nvGrpSpPr>
        <p:grpSpPr>
          <a:xfrm>
            <a:off x="134243" y="6741916"/>
            <a:ext cx="2799145" cy="2014749"/>
            <a:chOff x="260612" y="6716709"/>
            <a:chExt cx="2799145" cy="201474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8ADA5BAA-255E-1946-EABC-843FE53E4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295612" y="6962072"/>
              <a:ext cx="2650633" cy="1583224"/>
            </a:xfrm>
            <a:prstGeom prst="rect">
              <a:avLst/>
            </a:prstGeom>
          </p:spPr>
        </p:pic>
        <p:sp>
          <p:nvSpPr>
            <p:cNvPr id="15" name="CaixaDeTexto 24">
              <a:extLst>
                <a:ext uri="{FF2B5EF4-FFF2-40B4-BE49-F238E27FC236}">
                  <a16:creationId xmlns:a16="http://schemas.microsoft.com/office/drawing/2014/main" id="{1DE76C6E-5217-75BA-F008-BE7C5A50E964}"/>
                </a:ext>
              </a:extLst>
            </p:cNvPr>
            <p:cNvSpPr txBox="1"/>
            <p:nvPr>
              <p:custDataLst>
                <p:tags r:id="rId14"/>
              </p:custDataLst>
            </p:nvPr>
          </p:nvSpPr>
          <p:spPr>
            <a:xfrm>
              <a:off x="260612" y="6716709"/>
              <a:ext cx="2799145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5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Gráfico 01: </a:t>
              </a:r>
              <a:r>
                <a:rPr kumimoji="0" lang="pt-BR" sz="105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Quantidade de artigos por ano.</a:t>
              </a:r>
            </a:p>
          </p:txBody>
        </p:sp>
        <p:sp>
          <p:nvSpPr>
            <p:cNvPr id="17" name="CaixaDeTexto 24">
              <a:extLst>
                <a:ext uri="{FF2B5EF4-FFF2-40B4-BE49-F238E27FC236}">
                  <a16:creationId xmlns:a16="http://schemas.microsoft.com/office/drawing/2014/main" id="{2FB5450B-06D7-C1FD-EED0-32CE65867361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805145" y="8477542"/>
              <a:ext cx="1710077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0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Fonte: </a:t>
              </a:r>
              <a:r>
                <a:rPr kumimoji="0" lang="pt-BR" sz="100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Elaboração própria.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1FAE075-0BCB-A8EB-2BE4-0B1C431E5CEC}"/>
              </a:ext>
            </a:extLst>
          </p:cNvPr>
          <p:cNvGrpSpPr/>
          <p:nvPr/>
        </p:nvGrpSpPr>
        <p:grpSpPr>
          <a:xfrm>
            <a:off x="2987425" y="6794677"/>
            <a:ext cx="2106205" cy="1847284"/>
            <a:chOff x="3113792" y="6583991"/>
            <a:chExt cx="2106205" cy="1847284"/>
          </a:xfrm>
        </p:grpSpPr>
        <p:pic>
          <p:nvPicPr>
            <p:cNvPr id="1028" name="Picture 4" descr="Imagem resultante">
              <a:extLst>
                <a:ext uri="{FF2B5EF4-FFF2-40B4-BE49-F238E27FC236}">
                  <a16:creationId xmlns:a16="http://schemas.microsoft.com/office/drawing/2014/main" id="{8F2C52B1-B0C0-134E-9CF9-3E527DC3DCE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856" t="38"/>
            <a:stretch/>
          </p:blipFill>
          <p:spPr bwMode="auto">
            <a:xfrm>
              <a:off x="3113792" y="7017708"/>
              <a:ext cx="2020473" cy="12010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CaixaDeTexto 24">
              <a:extLst>
                <a:ext uri="{FF2B5EF4-FFF2-40B4-BE49-F238E27FC236}">
                  <a16:creationId xmlns:a16="http://schemas.microsoft.com/office/drawing/2014/main" id="{2D9DAC66-063B-8B30-9E96-7E16A1057594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3162487" y="6583991"/>
              <a:ext cx="2057510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5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Figura 01: </a:t>
              </a:r>
              <a:r>
                <a:rPr kumimoji="0" lang="pt-BR" sz="105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Nuvem de palavras periódicos citados.</a:t>
              </a:r>
            </a:p>
          </p:txBody>
        </p:sp>
        <p:sp>
          <p:nvSpPr>
            <p:cNvPr id="18" name="CaixaDeTexto 24">
              <a:extLst>
                <a:ext uri="{FF2B5EF4-FFF2-40B4-BE49-F238E27FC236}">
                  <a16:creationId xmlns:a16="http://schemas.microsoft.com/office/drawing/2014/main" id="{47D3D918-ED0F-4F4F-9466-AA61696441C2}"/>
                </a:ext>
              </a:extLst>
            </p:cNvPr>
            <p:cNvSpPr txBox="1"/>
            <p:nvPr>
              <p:custDataLst>
                <p:tags r:id="rId13"/>
              </p:custDataLst>
            </p:nvPr>
          </p:nvSpPr>
          <p:spPr>
            <a:xfrm>
              <a:off x="3334374" y="8177359"/>
              <a:ext cx="1710077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0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Fonte: </a:t>
              </a:r>
              <a:r>
                <a:rPr kumimoji="0" lang="pt-BR" sz="100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Elaboração própria.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1AE3AF9-9ADA-FF00-13CD-6104456BCF22}"/>
              </a:ext>
            </a:extLst>
          </p:cNvPr>
          <p:cNvGrpSpPr/>
          <p:nvPr/>
        </p:nvGrpSpPr>
        <p:grpSpPr>
          <a:xfrm>
            <a:off x="5243364" y="6761060"/>
            <a:ext cx="2080844" cy="1840800"/>
            <a:chOff x="5299393" y="6593591"/>
            <a:chExt cx="2080844" cy="1840800"/>
          </a:xfrm>
        </p:grpSpPr>
        <p:pic>
          <p:nvPicPr>
            <p:cNvPr id="8" name="Picture 4" descr="Imagem resultante">
              <a:extLst>
                <a:ext uri="{FF2B5EF4-FFF2-40B4-BE49-F238E27FC236}">
                  <a16:creationId xmlns:a16="http://schemas.microsoft.com/office/drawing/2014/main" id="{A5895088-F762-AFDE-F2BF-00E3A2FC276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29" t="-2077" r="54027" b="344"/>
            <a:stretch/>
          </p:blipFill>
          <p:spPr bwMode="auto">
            <a:xfrm>
              <a:off x="5318342" y="6997090"/>
              <a:ext cx="2061895" cy="12010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CaixaDeTexto 24">
              <a:extLst>
                <a:ext uri="{FF2B5EF4-FFF2-40B4-BE49-F238E27FC236}">
                  <a16:creationId xmlns:a16="http://schemas.microsoft.com/office/drawing/2014/main" id="{4D0A1E68-CF68-C297-C50F-63B719098C01}"/>
                </a:ext>
              </a:extLst>
            </p:cNvPr>
            <p:cNvSpPr txBox="1"/>
            <p:nvPr>
              <p:custDataLst>
                <p:tags r:id="rId10"/>
              </p:custDataLst>
            </p:nvPr>
          </p:nvSpPr>
          <p:spPr>
            <a:xfrm>
              <a:off x="5299393" y="6593591"/>
              <a:ext cx="2057510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5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Figura 02: </a:t>
              </a:r>
              <a:r>
                <a:rPr kumimoji="0" lang="pt-BR" sz="105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Nuvem de palavras autores citados.</a:t>
              </a:r>
            </a:p>
          </p:txBody>
        </p:sp>
        <p:sp>
          <p:nvSpPr>
            <p:cNvPr id="19" name="CaixaDeTexto 24">
              <a:extLst>
                <a:ext uri="{FF2B5EF4-FFF2-40B4-BE49-F238E27FC236}">
                  <a16:creationId xmlns:a16="http://schemas.microsoft.com/office/drawing/2014/main" id="{6B7DAB01-96C7-852C-85B1-68C755DA527E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5464397" y="8180475"/>
              <a:ext cx="1710077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algn="ctr" defTabSz="464820">
                <a:buClrTx/>
                <a:buSzTx/>
                <a:buFontTx/>
                <a:buNone/>
                <a:defRPr/>
              </a:pPr>
              <a:r>
                <a:rPr kumimoji="0" lang="pt-BR" sz="1000" b="1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Fonte: </a:t>
              </a:r>
              <a:r>
                <a:rPr kumimoji="0" lang="pt-BR" sz="1000" kern="1200" cap="none" spc="0" normalizeH="0" baseline="0" noProof="0" dirty="0">
                  <a:solidFill>
                    <a:schemeClr val="tx1"/>
                  </a:solidFill>
                  <a:latin typeface="+mn-lt"/>
                  <a:ea typeface="Droid Sans Fallback" charset="0"/>
                  <a:cs typeface="Droid Sans Fallback" charset="0"/>
                </a:rPr>
                <a:t>Elaboração própria.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5469972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a5e2396-d13a-4da9-bca0-073503c867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A96FA171AC7B48A1E90B891719D85C" ma:contentTypeVersion="16" ma:contentTypeDescription="Create a new document." ma:contentTypeScope="" ma:versionID="4e1f71e7e4d35e135e9b6fb7adb7a984">
  <xsd:schema xmlns:xsd="http://www.w3.org/2001/XMLSchema" xmlns:xs="http://www.w3.org/2001/XMLSchema" xmlns:p="http://schemas.microsoft.com/office/2006/metadata/properties" xmlns:ns3="2a5e2396-d13a-4da9-bca0-073503c867c4" xmlns:ns4="6b4d1909-c9db-4f34-aea3-f94fdb70e0f4" targetNamespace="http://schemas.microsoft.com/office/2006/metadata/properties" ma:root="true" ma:fieldsID="19c580471ab39c25de667f712b212095" ns3:_="" ns4:_="">
    <xsd:import namespace="2a5e2396-d13a-4da9-bca0-073503c867c4"/>
    <xsd:import namespace="6b4d1909-c9db-4f34-aea3-f94fdb70e0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e2396-d13a-4da9-bca0-073503c867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d1909-c9db-4f34-aea3-f94fdb70e0f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7645FF-8649-4FBD-BCD4-36DB32311BEA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6b4d1909-c9db-4f34-aea3-f94fdb70e0f4"/>
    <ds:schemaRef ds:uri="http://purl.org/dc/terms/"/>
    <ds:schemaRef ds:uri="2a5e2396-d13a-4da9-bca0-073503c867c4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7F18928-3281-43DF-A9AA-8224D159F6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51BF24-0ADF-4422-84D9-5C588CFD9B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e2396-d13a-4da9-bca0-073503c867c4"/>
    <ds:schemaRef ds:uri="6b4d1909-c9db-4f34-aea3-f94fdb70e0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970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LUCIANA LAURA GUSMAO CORDEIRO</cp:lastModifiedBy>
  <cp:revision>39</cp:revision>
  <dcterms:created xsi:type="dcterms:W3CDTF">2015-12-02T19:07:00Z</dcterms:created>
  <dcterms:modified xsi:type="dcterms:W3CDTF">2024-08-15T16:35:32Z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  <property fmtid="{D5CDD505-2E9C-101B-9397-08002B2CF9AE}" pid="4" name="ContentTypeId">
    <vt:lpwstr>0x01010059A96FA171AC7B48A1E90B891719D85C</vt:lpwstr>
  </property>
</Properties>
</file>