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608" y="-208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 /><Relationship Id="rId13" Type="http://schemas.openxmlformats.org/officeDocument/2006/relationships/hyperlink" Target="mailto:mariaclarake@gmail.com" TargetMode="External" /><Relationship Id="rId3" Type="http://schemas.openxmlformats.org/officeDocument/2006/relationships/tags" Target="../tags/tag3.xml" /><Relationship Id="rId7" Type="http://schemas.openxmlformats.org/officeDocument/2006/relationships/tags" Target="../tags/tag7.xml" /><Relationship Id="rId12" Type="http://schemas.openxmlformats.org/officeDocument/2006/relationships/hyperlink" Target="mailto:fabriciodireito@gmail.com" TargetMode="External" /><Relationship Id="rId2" Type="http://schemas.openxmlformats.org/officeDocument/2006/relationships/tags" Target="../tags/tag2.xml" /><Relationship Id="rId1" Type="http://schemas.openxmlformats.org/officeDocument/2006/relationships/tags" Target="../tags/tag1.xml" /><Relationship Id="rId6" Type="http://schemas.openxmlformats.org/officeDocument/2006/relationships/tags" Target="../tags/tag6.xml" /><Relationship Id="rId11" Type="http://schemas.openxmlformats.org/officeDocument/2006/relationships/image" Target="../media/image1.png" /><Relationship Id="rId5" Type="http://schemas.openxmlformats.org/officeDocument/2006/relationships/tags" Target="../tags/tag5.xml" /><Relationship Id="rId15" Type="http://schemas.openxmlformats.org/officeDocument/2006/relationships/image" Target="../media/image2.png" /><Relationship Id="rId10" Type="http://schemas.openxmlformats.org/officeDocument/2006/relationships/notesSlide" Target="../notesSlides/notesSlide1.xml" /><Relationship Id="rId4" Type="http://schemas.openxmlformats.org/officeDocument/2006/relationships/tags" Target="../tags/tag4.xml" /><Relationship Id="rId9" Type="http://schemas.openxmlformats.org/officeDocument/2006/relationships/slideLayout" Target="../slideLayouts/slideLayout2.xml" /><Relationship Id="rId14" Type="http://schemas.openxmlformats.org/officeDocument/2006/relationships/hyperlink" Target="https://www.planalto.gov.br/ccivil_03/leis/l8078compilado.ht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3820" y="-4333"/>
            <a:ext cx="7560534" cy="1122955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1143" y="1652270"/>
            <a:ext cx="7010400" cy="70788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lIns="91440" tIns="45720" rIns="91440" bIns="45720" anchor="t"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Times"/>
                <a:cs typeface="Times"/>
              </a:rPr>
              <a:t>OBSOLESCÊNCIA PROGRAMADA À LUZ DA LEGISLAÇÃO CONSUMERISTA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78143" y="2318703"/>
            <a:ext cx="6756400" cy="1384995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4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Fabrício Germano Alves, Universidade Federal do Rio Grande do Norte (UFRN), </a:t>
            </a:r>
            <a:r>
              <a:rPr kumimoji="0" lang="pt-BR" sz="14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2"/>
              </a:rPr>
              <a:t>fabriciodireito@gmail.com</a:t>
            </a:r>
            <a:endParaRPr kumimoji="0" lang="pt-BR" sz="1400" kern="1200" cap="none" spc="0" normalizeH="0" baseline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noProof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Maria Clara Tavares Santana da Silveira, Universidade Federal do Rio Grande do Norte (UFRN), 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3"/>
              </a:rPr>
              <a:t>mariaclarake@gmail.com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hlinkClick r:id="rId13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ctr" defTabSz="464820">
              <a:defRPr/>
            </a:pPr>
            <a:endParaRPr lang="pt-BR" sz="140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312094" y="3364955"/>
            <a:ext cx="7010400" cy="166199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prática mercadológica da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obsolescência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programada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movimenta o mercado, uma vez que, finda a vida útil dos produtos,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 assim surge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a necessidade de trocá-los por versões supostamente melhoradas – muito embora, a própria vida útil em questão tenha sido encurtada pelas mesmas empresas que os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comercializem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.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Essa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redução é amplamente aplicada em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produtos eletrônicos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fazendo com que, após certo prazo calculado, estes apresentem defeitos que dificultam seu uso ao ponto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 os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consumidores serem induzidos a adquirirem o próximo lançamento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da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linha, isto é, aquele veiculado como mais atual, mais tecnológico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fomentando, assim, o consumismo e o descarte exacerbado de lixo eletrônico. </a:t>
            </a:r>
            <a:endParaRPr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891525" y="7861561"/>
            <a:ext cx="3371850" cy="32316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  <a:endParaRPr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cs typeface="Times New Roman"/>
              </a:rPr>
              <a:t>BRASIL. Constituição (1988). </a:t>
            </a:r>
            <a:r>
              <a:rPr lang="pt-BR" sz="1200" b="1" dirty="0">
                <a:solidFill>
                  <a:schemeClr val="tx1"/>
                </a:solidFill>
                <a:latin typeface="Calibri"/>
                <a:cs typeface="Times New Roman"/>
              </a:rPr>
              <a:t>Constituição da República Federativa do Brasil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Times New Roman"/>
              </a:rPr>
              <a:t>. Brasília, DF: Senado Federal: Centro Gráfico, 1988. </a:t>
            </a:r>
          </a:p>
          <a:p>
            <a:pPr algn="just" defTabSz="464820">
              <a:defRPr/>
            </a:pPr>
            <a:endParaRPr lang="pt-BR" sz="1200" dirty="0">
              <a:solidFill>
                <a:schemeClr val="tx1"/>
              </a:solidFill>
              <a:latin typeface="Calibri"/>
              <a:cs typeface="Times New Roman"/>
            </a:endParaRP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cs typeface="Times New Roman"/>
              </a:rPr>
              <a:t>BRASIL. </a:t>
            </a:r>
            <a:r>
              <a:rPr lang="pt-BR" sz="1200" b="1" dirty="0">
                <a:solidFill>
                  <a:schemeClr val="tx1"/>
                </a:solidFill>
                <a:latin typeface="Calibri"/>
                <a:cs typeface="Times New Roman"/>
              </a:rPr>
              <a:t>Lei n. 8078, de 11 de setembro de 1990. 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Times New Roman"/>
              </a:rPr>
              <a:t>Disponível em: 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Times New Roman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https://www.planalto.gov.br/ccivil_03/leis/l8078compilado.htm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Times New Roman"/>
              </a:rPr>
              <a:t>. Acesso em 5 ago. 2024.</a:t>
            </a:r>
            <a:endParaRPr lang="en-US" dirty="0">
              <a:solidFill>
                <a:schemeClr val="tx1"/>
              </a:solidFill>
              <a:latin typeface="Calibri"/>
              <a:cs typeface="Arial"/>
            </a:endParaRPr>
          </a:p>
          <a:p>
            <a:pPr algn="just" defTabSz="464820">
              <a:defRPr/>
            </a:pPr>
            <a:endParaRPr lang="en-US" sz="1200" dirty="0">
              <a:solidFill>
                <a:srgbClr val="000000"/>
              </a:solidFill>
              <a:latin typeface="Calibri"/>
              <a:cs typeface="Times New Roman"/>
            </a:endParaRPr>
          </a:p>
          <a:p>
            <a:pPr algn="just" defTabSz="464820">
              <a:defRPr/>
            </a:pPr>
            <a:r>
              <a:rPr lang="en-US" sz="1200" dirty="0">
                <a:solidFill>
                  <a:srgbClr val="000000"/>
                </a:solidFill>
                <a:latin typeface="Calibri"/>
                <a:cs typeface="Times New Roman"/>
              </a:rPr>
              <a:t>NUNES, Luís Antonio Rizzato. </a:t>
            </a:r>
            <a:r>
              <a:rPr lang="en-US" sz="1200" b="1" err="1">
                <a:solidFill>
                  <a:srgbClr val="000000"/>
                </a:solidFill>
                <a:latin typeface="Calibri"/>
                <a:cs typeface="Times New Roman"/>
              </a:rPr>
              <a:t>Curso</a:t>
            </a:r>
            <a:r>
              <a:rPr lang="en-US" sz="1200" b="1" dirty="0">
                <a:solidFill>
                  <a:srgbClr val="000000"/>
                </a:solidFill>
                <a:latin typeface="Calibri"/>
                <a:cs typeface="Times New Roman"/>
              </a:rPr>
              <a:t> de direito do </a:t>
            </a:r>
            <a:r>
              <a:rPr lang="en-US" sz="1200" b="1" err="1">
                <a:solidFill>
                  <a:srgbClr val="000000"/>
                </a:solidFill>
                <a:latin typeface="Calibri"/>
                <a:cs typeface="Times New Roman"/>
              </a:rPr>
              <a:t>consumidor</a:t>
            </a:r>
            <a:r>
              <a:rPr lang="en-US" sz="1200" b="1" dirty="0">
                <a:solidFill>
                  <a:srgbClr val="000000"/>
                </a:solidFill>
                <a:latin typeface="Calibri"/>
                <a:cs typeface="Times New Roman"/>
              </a:rPr>
              <a:t>. 1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Arial"/>
              </a:rPr>
              <a:t>2. ed. São Paulo: Saraiva, 2018.</a:t>
            </a:r>
            <a:r>
              <a:rPr lang="en-US" sz="1200" dirty="0">
                <a:solidFill>
                  <a:srgbClr val="000000"/>
                </a:solidFill>
                <a:latin typeface="Calibri"/>
                <a:cs typeface="Times New Roman"/>
              </a:rPr>
              <a:t> </a:t>
            </a:r>
            <a:br>
              <a:rPr lang="en-US" sz="1200" b="1" dirty="0">
                <a:latin typeface="Calibri"/>
              </a:rPr>
            </a:br>
            <a:endParaRPr lang="en-US">
              <a:cs typeface="Arial"/>
            </a:endParaRPr>
          </a:p>
          <a:p>
            <a:pPr algn="just" defTabSz="464820">
              <a:defRPr/>
            </a:pPr>
            <a:br>
              <a:rPr lang="en-US" dirty="0"/>
            </a:br>
            <a:endParaRPr lang="en-US">
              <a:cs typeface="Arial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91445" y="5017524"/>
            <a:ext cx="3427413" cy="1477328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p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resente trabalho tem o fito de averiguar o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enquadramento da prática da obsolescência programada nos termos do art. 39, incisos I, II e IV, do CDC, dada à redução proposital da vida útil dos produtos, convencionando o consumidor, assim, a </a:t>
            </a:r>
            <a:r>
              <a:rPr lang="pt-BR" sz="120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adquirir suas versões seguintes à força.  </a:t>
            </a:r>
            <a:endParaRPr lang="pt-BR" sz="1200" kern="1200" cap="none" spc="0" normalizeH="0" baseline="0" noProof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277793" y="7849211"/>
            <a:ext cx="3235618" cy="221599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Embora a obsolescência programada impulsione o mercado ao incitar o consumo e a renovação dos bens, impõe também desafios ao Direito do Consumidor e à sustentabilidade ambiental, inflando o consumismo. Assim, faz-se mister que a legislação seja reforçada para garantir a responsabilidade dos fornecedores, de modo a promover um equilíbrio entre o desenvolvimento tecnológico e a durabilidade dos produtos, com vistas a um consumo sustentável. </a:t>
            </a:r>
            <a:endParaRPr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854475" y="5034370"/>
            <a:ext cx="3398838" cy="1107996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algn="just" defTabSz="464820"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Para tanto, a metodologia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utilizada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foi de pesquisa aplicada,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com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abordagem qualitativa-indutiva sobre objeto descritivo;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partir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bibliografia, análise de doutrina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dialética legislativa.</a:t>
            </a:r>
            <a:endParaRPr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88608" y="6523502"/>
            <a:ext cx="6957223" cy="129266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Em suma, verificou-se que a ordem jurídica é nebulosa quanto ao enquadramento da prática da obsolescência programada como abusiva, bem como as instituições competentes para a fiscalização, o que ensejaria as sanções administrativas cabíveis. Não obstante, entende-se que a obsolescência programada é </a:t>
            </a:r>
            <a:r>
              <a:rPr lang="pt-BR" sz="120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aviltante não apenas contra o consumidor, como também contra toda as sociedades e ao meio ambiente,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por isso pode ser enquadrada como prática abusiva conforme o art. 39, incisos I, II e IV, do CDC.</a:t>
            </a:r>
            <a:endParaRPr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1036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mariaclarake@gmail.com</cp:lastModifiedBy>
  <cp:revision>294</cp:revision>
  <dcterms:created xsi:type="dcterms:W3CDTF">2015-12-02T19:07:00Z</dcterms:created>
  <dcterms:modified xsi:type="dcterms:W3CDTF">2024-08-15T17:14:50Z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