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99LRevw5Lt9ggJdLWR6yVYOe4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69"/>
        <p:guide pos="2292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notesMaster" Target="notesMasters/notesMaster1.xml" /><Relationship Id="rId7" Type="http://customschemas.google.com/relationships/presentationmetadata" Target="metadata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11" Type="http://schemas.openxmlformats.org/officeDocument/2006/relationships/tableStyles" Target="tableStyles.xml" /><Relationship Id="rId10" Type="http://schemas.openxmlformats.org/officeDocument/2006/relationships/theme" Target="theme/theme1.xml" /><Relationship Id="rId9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812800"/>
            <a:ext cx="2830513" cy="4005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>
            <a:spLocks noGrp="1"/>
          </p:cNvSpPr>
          <p:nvPr>
            <p:ph type="body" idx="1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" name="Google Shape;6;n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dt" idx="10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pt-BR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‹nº›</a:t>
            </a:fld>
            <a:endParaRPr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>
            <a:spLocks noGrp="1"/>
          </p:cNvSpPr>
          <p:nvPr>
            <p:ph type="sldNum" idx="12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-8890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1</a:t>
            </a:fld>
            <a:endParaRPr sz="1400"/>
          </a:p>
        </p:txBody>
      </p:sp>
      <p:sp>
        <p:nvSpPr>
          <p:cNvPr id="92" name="Google Shape;9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812800"/>
            <a:ext cx="2833688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Personalizado">
  <p:cSld name="Layout Personalizado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 b="1"/>
            </a:lvl1pPr>
            <a:lvl2pPr marL="914400" lvl="1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 b="1"/>
            </a:lvl2pPr>
            <a:lvl3pPr marL="1371600" lvl="2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 b="1"/>
            </a:lvl3pPr>
            <a:lvl4pPr marL="1828800" lvl="3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 b="1"/>
            </a:lvl4pPr>
            <a:lvl5pPr marL="2286000" lvl="4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 b="1"/>
            </a:lvl5pPr>
            <a:lvl6pPr marL="2743200" lvl="5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 b="1"/>
            </a:lvl6pPr>
            <a:lvl7pPr marL="3200400" lvl="6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 b="1"/>
            </a:lvl7pPr>
            <a:lvl8pPr marL="3657600" lvl="7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 b="1"/>
            </a:lvl8pPr>
            <a:lvl9pPr marL="4114800" lvl="8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 b="1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 b="1"/>
            </a:lvl1pPr>
            <a:lvl2pPr marL="914400" lvl="1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 b="1"/>
            </a:lvl2pPr>
            <a:lvl3pPr marL="1371600" lvl="2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 b="1"/>
            </a:lvl3pPr>
            <a:lvl4pPr marL="1828800" lvl="3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 b="1"/>
            </a:lvl4pPr>
            <a:lvl5pPr marL="2286000" lvl="4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 b="1"/>
            </a:lvl5pPr>
            <a:lvl6pPr marL="2743200" lvl="5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 b="1"/>
            </a:lvl6pPr>
            <a:lvl7pPr marL="3200400" lvl="6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 b="1"/>
            </a:lvl7pPr>
            <a:lvl8pPr marL="3657600" lvl="7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 b="1"/>
            </a:lvl8pPr>
            <a:lvl9pPr marL="4114800" lvl="8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 b="1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6557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marL="914400" lvl="1" indent="-375602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marL="1371600" lvl="2" indent="-354647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marL="1828800" lvl="3" indent="-333692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marL="2286000" lvl="4" indent="-333692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marL="2743200" lvl="5" indent="-333692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marL="3200400" lvl="6" indent="-333692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marL="3657600" lvl="7" indent="-333692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marL="4114800" lvl="8" indent="-333692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marL="914400" lvl="1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marL="1371600" lvl="2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marL="1828800" lvl="3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marL="2286000" lvl="4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marL="2743200" lvl="5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marL="3200400" lvl="6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marL="3657600" lvl="7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marL="4114800" lvl="8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>
            <a:spLocks noGrp="1"/>
          </p:cNvSpPr>
          <p:nvPr>
            <p:ph type="pic" idx="2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marL="914400" lvl="1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marL="1371600" lvl="2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marL="1828800" lvl="3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marL="2286000" lvl="4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marL="2743200" lvl="5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marL="3200400" lvl="6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marL="3657600" lvl="7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marL="4114800" lvl="8" indent="-228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dt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ft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650" algn="l" rtl="0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214" algn="l" rtl="0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sz="14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214" algn="l" rtl="0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sz="14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215" algn="l" rtl="0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sz="14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215" algn="l" rtl="0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sz="14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dt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sz="989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ft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sz="989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7" Type="http://schemas.openxmlformats.org/officeDocument/2006/relationships/hyperlink" Target="mailto:mariaclarake@gmail.com" TargetMode="External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6" Type="http://schemas.openxmlformats.org/officeDocument/2006/relationships/hyperlink" Target="mailto:fabriciodireito@gmail.com" TargetMode="External" /><Relationship Id="rId5" Type="http://schemas.openxmlformats.org/officeDocument/2006/relationships/image" Target="../media/image2.png" /><Relationship Id="rId4" Type="http://schemas.openxmlformats.org/officeDocument/2006/relationships/hyperlink" Target="https://www.planalto.gov.br/ccivil_03/leis/l8078compilado.htm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-12000" y="1652275"/>
            <a:ext cx="7571700" cy="4002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lang="pt-BR" sz="2000" b="1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Abusividade da prática do </a:t>
            </a:r>
            <a:r>
              <a:rPr lang="pt-BR" sz="2000" b="1" i="1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p</a:t>
            </a:r>
            <a:r>
              <a:rPr lang="pt-BR" sz="2000" b="1" i="1" u="none" strike="noStrike" cap="none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reço</a:t>
            </a:r>
            <a:r>
              <a:rPr lang="pt-BR" sz="2000" b="1" i="0" u="none" strike="noStrike" cap="none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pt-BR" sz="2000" b="1" i="1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i</a:t>
            </a:r>
            <a:r>
              <a:rPr lang="pt-BR" sz="2000" b="1" i="1" u="none" strike="noStrike" cap="none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n </a:t>
            </a:r>
            <a:r>
              <a:rPr lang="pt-BR" sz="2000" b="1" i="1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b</a:t>
            </a:r>
            <a:r>
              <a:rPr lang="pt-BR" sz="2000" b="1" i="1" u="none" strike="noStrike" cap="none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ox</a:t>
            </a:r>
            <a:r>
              <a:rPr lang="pt-BR" sz="2000" b="1" i="0" u="none" strike="noStrike" cap="none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 nas </a:t>
            </a:r>
            <a:r>
              <a:rPr lang="pt-BR" sz="2000" b="1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relações de consumo</a:t>
            </a:r>
            <a:endParaRPr sz="2000" b="1" i="0" u="none" strike="noStrike" cap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pt-BR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lang="pt-BR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315633" y="3040497"/>
            <a:ext cx="6853200" cy="15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sz="1200"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pt-BR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direito à informação clara e adequada é direito basilar em qualquer prática mercadológica. Contudo, com o advento da tecnologia e das plataformas de mídia social, tornou-se comum entre os fornecedores de comércio eletrônico a conduta </a:t>
            </a:r>
            <a:r>
              <a:rPr lang="pt-BR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conhecida como</a:t>
            </a:r>
            <a:r>
              <a:rPr lang="pt-BR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pt-BR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reço </a:t>
            </a:r>
            <a:r>
              <a:rPr lang="pt-BR" sz="11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pt-BR" sz="11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</a:t>
            </a:r>
            <a:r>
              <a:rPr lang="pt-BR" sz="11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pt-BR" sz="11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ox</a:t>
            </a:r>
            <a:r>
              <a:rPr lang="pt-BR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isto é, a omissão de dados relativos aos produtos comercializados, sobretudo seus valores de compra-e-venda, vindo a revelá-los somente em </a:t>
            </a:r>
            <a:r>
              <a:rPr lang="pt-BR" sz="11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chats </a:t>
            </a:r>
            <a:r>
              <a:rPr lang="pt-BR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privados das referidas plataformas a pedido do próprio consumidor. Tal </a:t>
            </a:r>
            <a:r>
              <a:rPr lang="pt-BR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prática</a:t>
            </a:r>
            <a:r>
              <a:rPr lang="pt-BR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além de transgredir o disposto no art. 6°, inciso III, do Código de Defesa do Consumidor (CDC), compromete a transparência nas relações de consumo, deixando o consumidor ainda mais vulnerável do que </a:t>
            </a:r>
            <a:r>
              <a:rPr lang="pt-BR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normalmente o é</a:t>
            </a:r>
            <a:r>
              <a:rPr lang="pt-BR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638545" y="7522645"/>
            <a:ext cx="3372000" cy="23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BRASIL. Constituição (1988). </a:t>
            </a:r>
            <a:r>
              <a:rPr lang="pt-B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Constituição da República Federativa do Brasil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Brasília, DF: Senado Federal: Centro Gráfico, 1988. ​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​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BRASIL. </a:t>
            </a:r>
            <a:r>
              <a:rPr lang="pt-B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Lei n. 8078, de 11 de setembro de 1990.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Disponível em:</a:t>
            </a:r>
            <a:r>
              <a:rPr lang="pt-BR" sz="1100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https://www.planalto.gov.br/ccivil_03/leis/l8078compilado.htm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Acesso em 8 ago. 2024.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DIAS, Lucia Ancona Lopez de Magalhães. </a:t>
            </a:r>
            <a:r>
              <a:rPr lang="pt-B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Publicidade e direito.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ed. São Paulo: Saraiva, 2018.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06488" y="4584045"/>
            <a:ext cx="3427500" cy="15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sz="160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pt-BR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presente trabalho tem a finalidade de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analisar</a:t>
            </a:r>
            <a:r>
              <a:rPr lang="pt-BR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prática do </a:t>
            </a:r>
            <a:r>
              <a:rPr lang="pt-B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preço</a:t>
            </a:r>
            <a:r>
              <a:rPr lang="pt-BR" sz="11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pt-BR" sz="11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</a:t>
            </a:r>
            <a:r>
              <a:rPr lang="pt-B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pt-BR" sz="11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ox, </a:t>
            </a:r>
            <a:r>
              <a:rPr lang="pt-BR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avaliando as consequências da sua ocorrência para a transparência nas relações de consumo. Além disso, pretende identificar, também, medidas regulatórias e de fiscalização que possam coibir essa conduta, garantindo a proteção dos direitos do consumidor no ambiente digital.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06500" y="7522655"/>
            <a:ext cx="3221400" cy="23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sz="120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síntese, a prática do </a:t>
            </a:r>
            <a:r>
              <a:rPr lang="pt-B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preço in box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ao omitir deliberadamente informações essenciais sobre o valor dos produtos, constitui, nos termos do art. 37, § 3°, do CDC, uma forma de publicidade enganosa por omissão, tornando-se, portanto, uma prática abusiva. Tal conduta não apenas viola o direito do consumidor à informação clara e adequada, mas também compromete a confiança e a transparência nas relações de consumo. Desta feita, torna-se imperativo o fortalecimento da fiscalização e da regulamentação para coibi-la e assegurar a proteção dos direitos dos consumidores no ambiente digital.</a:t>
            </a:r>
            <a:endParaRPr sz="1100"/>
          </a:p>
        </p:txBody>
      </p:sp>
      <p:sp>
        <p:nvSpPr>
          <p:cNvPr id="104" name="Google Shape;104;p1"/>
          <p:cNvSpPr txBox="1"/>
          <p:nvPr/>
        </p:nvSpPr>
        <p:spPr>
          <a:xfrm>
            <a:off x="3814838" y="4610412"/>
            <a:ext cx="33987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sz="1200"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pt-BR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tanto, a metodologia utilizada foi de pesquisa aplicada, com abordagem qualitativa sobre objeto descritivo; a partir de bibliografia, análise de doutrina e dialética legislativa.​ 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06488" y="6107749"/>
            <a:ext cx="6846000" cy="13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sz="120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Ante o exposto, observou-se que a falta de clareza e a omissão proposital de informações essenciais, como os valores de compra-e-venda dos produtos, por parte dos fornecedores nas plataformas de mídia social, acaba por colocar o consumidor em posição de desvantagem exagerada, obrigando-o a buscar tais dados essenciais em canais privados. Tal conduta desproporcional, não apenas fere o direito à informação clara e adequada conforme o disposto no art. 6°, inciso III, do CDC, mas também mina a confiança no comércio eletrônico, dado o enquadramento de prática abusiva por publicidade enganosa omissiva, prevista no art. 37, § 3°, do Código de Defesa do Consumidor. 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98;p1">
            <a:extLst>
              <a:ext uri="{FF2B5EF4-FFF2-40B4-BE49-F238E27FC236}">
                <a16:creationId xmlns:a16="http://schemas.microsoft.com/office/drawing/2014/main" id="{3E41088A-40C7-425C-6EFE-319B8503F770}"/>
              </a:ext>
            </a:extLst>
          </p:cNvPr>
          <p:cNvSpPr txBox="1"/>
          <p:nvPr/>
        </p:nvSpPr>
        <p:spPr>
          <a:xfrm>
            <a:off x="412433" y="2105660"/>
            <a:ext cx="675640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Fabrício Germano Alves, Universidade Federal do Rio Grande do Norte (UFRN), </a:t>
            </a:r>
            <a:r>
              <a:rPr lang="pt-BR" sz="1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fabriciodireito@gmail.com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Maria Clara Tavares Santana da Silveira, Universidade Federal do Rio Grande do Norte (UFRN), </a:t>
            </a:r>
            <a:r>
              <a:rPr lang="pt-BR" sz="1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mariaclarake@gmail.com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Personalizar</PresentationFormat>
  <Slides>1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ASSTEC</dc:creator>
  <cp:lastModifiedBy>mariaclarake@gmail.com</cp:lastModifiedBy>
  <cp:revision>1</cp:revision>
  <dcterms:created xsi:type="dcterms:W3CDTF">2015-12-02T19:07:00Z</dcterms:created>
  <dcterms:modified xsi:type="dcterms:W3CDTF">2024-08-15T17:23:31Z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