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EA003F-E2FB-4923-828A-7AA9204D7DCA}" v="1540" dt="2024-08-15T01:27:29.138"/>
    <p1510:client id="{72BD47B6-E1B6-4DF6-A8E0-828E05A42D25}" v="8" dt="2024-08-14T20:28:31.701"/>
    <p1510:client id="{7B3C34FD-763C-45A2-AAC6-C35E5D80CDD5}" v="312" dt="2024-08-15T01:26:16.755"/>
    <p1510:client id="{7E9130D4-F170-4F09-BC15-1C6C72C42774}" v="1366" dt="2024-08-15T00:59:37.098"/>
    <p1510:client id="{94239CE0-3D9C-334A-B7BB-1294C8AB31FE}" v="20" dt="2024-08-15T00:40:47.144"/>
    <p1510:client id="{B928EABA-CE80-4298-84C8-74D3EE0F5DE1}" v="7" dt="2024-08-14T19:59:05.700"/>
    <p1510:client id="{EDC1FECB-B7A6-4C3B-BA0C-A594CB8158A4}" v="895" dt="2024-08-14T20:26:00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202" y="102"/>
      </p:cViewPr>
      <p:guideLst>
        <p:guide orient="horz" pos="3069"/>
        <p:guide pos="2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hellendayane.direito@gmail.com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hyperlink" Target="mailto:andreza190201@gmail.com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5" Type="http://schemas.openxmlformats.org/officeDocument/2006/relationships/image" Target="../media/image3.jpeg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23538" y="-8917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727" y="1237983"/>
            <a:ext cx="7567695" cy="40011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t-BR" altLang="pt-BR" sz="2000" b="1">
                <a:solidFill>
                  <a:schemeClr val="tx1"/>
                </a:solidFill>
                <a:latin typeface="Times"/>
                <a:cs typeface="Times"/>
              </a:rPr>
              <a:t>S</a:t>
            </a:r>
            <a:r>
              <a:rPr lang="pt-BR" altLang="pt-BR" b="1">
                <a:solidFill>
                  <a:schemeClr val="tx1"/>
                </a:solidFill>
                <a:latin typeface="Times"/>
                <a:cs typeface="Times"/>
              </a:rPr>
              <a:t>uperendividamento e a tutela do consumidor na oferta de crédito</a:t>
            </a:r>
            <a:endParaRPr lang="pt-BR" altLang="pt-BR" b="1">
              <a:solidFill>
                <a:schemeClr val="tx1"/>
              </a:solidFill>
              <a:latin typeface="Times" pitchFamily="18" charset="0"/>
              <a:cs typeface="Times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84436" y="1635327"/>
            <a:ext cx="6784418" cy="123110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  <a:sym typeface="+mn-ea"/>
              </a:rPr>
              <a:t>Andreza Monteiro Dantas,</a:t>
            </a:r>
            <a:r>
              <a:rPr lang="pt-BR" sz="1200" noProof="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  <a:sym typeface="+mn-ea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  <a:sym typeface="+mn-ea"/>
              </a:rPr>
              <a:t>UNINASSAU</a:t>
            </a:r>
            <a:r>
              <a:rPr lang="pt-BR" sz="1200" noProof="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  <a:sym typeface="+mn-ea"/>
              </a:rPr>
              <a:t>, </a:t>
            </a:r>
            <a:r>
              <a:rPr lang="pt-BR" sz="1200" dirty="0">
                <a:solidFill>
                  <a:schemeClr val="tx1"/>
                </a:solidFill>
                <a:latin typeface="Calibri"/>
                <a:ea typeface="Droid Sans Fallback" charset="0"/>
                <a:cs typeface="Times New Roman"/>
                <a:sym typeface="+mn-ea"/>
              </a:rPr>
              <a:t> 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  <a:sym typeface="+mn-ea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andreza190201@gmail.com</a:t>
            </a:r>
            <a:endParaRPr lang="pt-BR" sz="1200" dirty="0">
              <a:solidFill>
                <a:schemeClr val="tx1"/>
              </a:solidFill>
              <a:latin typeface="Calibri"/>
              <a:cs typeface="Arial"/>
            </a:endParaRPr>
          </a:p>
          <a:p>
            <a:pPr algn="ctr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Fabrício Germano Alves, UFRN, fabriciodireito@gmail.com</a:t>
            </a:r>
          </a:p>
          <a:p>
            <a:pPr algn="ctr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Hellen Dayane Dias Souza, UFRN, 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hellendayane.direito@gmail.com</a:t>
            </a:r>
            <a:endParaRPr lang="pt-BR" sz="1200">
              <a:solidFill>
                <a:schemeClr val="tx1"/>
              </a:solidFill>
              <a:latin typeface="Calibri"/>
              <a:cs typeface="Arial"/>
            </a:endParaRPr>
          </a:p>
          <a:p>
            <a:pPr algn="ctr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Luize Santana de Melo, UNINASSAU, luizesantanamelo@gmail.com</a:t>
            </a:r>
          </a:p>
          <a:p>
            <a:pPr algn="ctr" defTabSz="464820">
              <a:defRPr/>
            </a:pPr>
            <a:endParaRPr lang="pt-BR" sz="1200">
              <a:solidFill>
                <a:schemeClr val="tx1"/>
              </a:solidFill>
              <a:latin typeface="Calibri Light"/>
              <a:ea typeface="Droid Sans Fallback" charset="0"/>
              <a:cs typeface="Arial"/>
            </a:endParaRPr>
          </a:p>
          <a:p>
            <a:pPr algn="ctr" defTabSz="464820">
              <a:defRPr/>
            </a:pPr>
            <a:endParaRPr lang="pt-BR" sz="140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2"/>
            </p:custDataLst>
          </p:nvPr>
        </p:nvSpPr>
        <p:spPr>
          <a:xfrm>
            <a:off x="3876185" y="7808388"/>
            <a:ext cx="3324004" cy="21390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endParaRPr lang="pt-BR" sz="1400" kern="1200" cap="none" spc="0" normalizeH="0" baseline="0" noProof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1400" kern="1200" cap="none" spc="0" normalizeH="0" baseline="0" noProof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10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BRASIL. Constituição (1988). </a:t>
            </a:r>
            <a:r>
              <a:rPr lang="pt-BR" sz="1100" b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Constituição da República Federativa do Brasil</a:t>
            </a:r>
            <a:r>
              <a:rPr lang="pt-BR" sz="110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. Brasília, DF: Senado Federal: Centro Gráfico, 1988. </a:t>
            </a:r>
            <a:endParaRPr lang="pt-BR">
              <a:solidFill>
                <a:schemeClr val="tx1"/>
              </a:solidFill>
            </a:endParaRPr>
          </a:p>
          <a:p>
            <a:pPr algn="just" defTabSz="464820">
              <a:defRPr/>
            </a:pPr>
            <a:endParaRPr lang="pt-BR" sz="140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100">
                <a:solidFill>
                  <a:schemeClr val="tx1"/>
                </a:solidFill>
                <a:latin typeface="Calibri"/>
                <a:cs typeface="Arial"/>
              </a:rPr>
              <a:t>BRASIL. </a:t>
            </a:r>
            <a:r>
              <a:rPr lang="pt-BR" sz="1100" b="1">
                <a:solidFill>
                  <a:schemeClr val="tx1"/>
                </a:solidFill>
                <a:latin typeface="Calibri"/>
                <a:cs typeface="Arial"/>
              </a:rPr>
              <a:t>Lei nº 14.181, de 1º de julho de 2021.</a:t>
            </a:r>
            <a:r>
              <a:rPr lang="pt-BR" sz="1100">
                <a:solidFill>
                  <a:schemeClr val="tx1"/>
                </a:solidFill>
                <a:latin typeface="Calibri"/>
                <a:cs typeface="Arial"/>
              </a:rPr>
              <a:t> Altera o Código de Defesa do Consumidor para dispor sobre a prevenção e o tratamento do superendividamento. Diário Oficial da União: Brasília, DF, 02 jul. 2021. </a:t>
            </a:r>
          </a:p>
          <a:p>
            <a:pPr algn="just" defTabSz="464820">
              <a:defRPr/>
            </a:pPr>
            <a:endParaRPr lang="pt-BR" sz="140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3"/>
            </p:custDataLst>
          </p:nvPr>
        </p:nvSpPr>
        <p:spPr>
          <a:xfrm>
            <a:off x="496182" y="7803661"/>
            <a:ext cx="3261513" cy="178510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200">
                <a:solidFill>
                  <a:schemeClr val="tx1"/>
                </a:solidFill>
                <a:latin typeface="Calibri"/>
                <a:ea typeface="Droid Sans Fallback" charset="0"/>
                <a:cs typeface="Arial"/>
              </a:rPr>
              <a:t>Conclui-se que a Lei nº 14.181/2021 avançou na proteção dos consumidores ao exigir a avaliação financeira prévia antes da oferta de crédito para prevenir o superendividamento. Sua eficácia, porém, depende da aplicação rigorosa e da conscientização dos consumidores, além de mudanças nas práticas de crédito e na educação financeira.</a:t>
            </a:r>
            <a:endParaRPr lang="pt-BR" sz="120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CaixaDeTexto 19"/>
          <p:cNvSpPr txBox="1"/>
          <p:nvPr>
            <p:custDataLst>
              <p:tags r:id="rId5"/>
            </p:custDataLst>
          </p:nvPr>
        </p:nvSpPr>
        <p:spPr>
          <a:xfrm>
            <a:off x="478304" y="4013277"/>
            <a:ext cx="3293979" cy="166133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  <a:endParaRPr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ea typeface="Droid Sans Fallback" charset="0"/>
                <a:cs typeface="Arial"/>
              </a:rPr>
              <a:t>O estudo busca identificar os limites da ofe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rta de crédito sem avaliação da situação financeira do consumidor, com o objetivo de compreender até que ponto é possível conceder crédito de forma responsável, sem expor os consumidores a riscos excessivos devido à falta de análise de sua capacidade financeira.</a:t>
            </a:r>
            <a:endParaRPr lang="pt-BR" sz="12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8" name="CaixaDeTexto 24"/>
          <p:cNvSpPr txBox="1"/>
          <p:nvPr>
            <p:custDataLst>
              <p:tags r:id="rId6"/>
            </p:custDataLst>
          </p:nvPr>
        </p:nvSpPr>
        <p:spPr>
          <a:xfrm>
            <a:off x="477593" y="5660633"/>
            <a:ext cx="3264634" cy="25960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Portanto, verifica-se uma obscuridade no ordenamento jurídico quanto à consulta a serviços de proteção ao crédito e à avaliação econômica do consumidor, pois o fornecedor não é obrigado a realizá-la, apenas a não afirmar que não a fará. Essa omissão pode violar direitos fundamentais do consumidor, como o direito à informação clara, à proteção contra práticas abusivas e ao equilíbrio nas relações de consumo, podendo gerar reparação civil.</a:t>
            </a:r>
            <a:endParaRPr lang="pt-BR" sz="12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just" defTabSz="464820">
              <a:defRPr/>
            </a:pPr>
            <a:endParaRPr lang="pt-BR" sz="1400">
              <a:solidFill>
                <a:schemeClr val="tx1"/>
              </a:solidFill>
              <a:latin typeface="Calibri"/>
              <a:ea typeface="Calibri"/>
              <a:cs typeface="Arial"/>
            </a:endParaRPr>
          </a:p>
          <a:p>
            <a:pPr algn="just" defTabSz="464820">
              <a:defRPr/>
            </a:pPr>
            <a:endParaRPr lang="pt-BR" sz="1400">
              <a:solidFill>
                <a:schemeClr val="tx1"/>
              </a:solidFill>
              <a:latin typeface="Droid Sans Fallback"/>
              <a:ea typeface="Calibri"/>
              <a:cs typeface="Calibri"/>
            </a:endParaRPr>
          </a:p>
        </p:txBody>
      </p:sp>
      <p:sp>
        <p:nvSpPr>
          <p:cNvPr id="2" name="CaixaDeTexto 18"/>
          <p:cNvSpPr txBox="1"/>
          <p:nvPr>
            <p:custDataLst>
              <p:tags r:id="rId7"/>
            </p:custDataLst>
          </p:nvPr>
        </p:nvSpPr>
        <p:spPr>
          <a:xfrm>
            <a:off x="474361" y="2591775"/>
            <a:ext cx="6664950" cy="1446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 defTabSz="464820"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  <a:r>
              <a:rPr lang="pt-BR" sz="1400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endParaRPr kumimoji="0"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Calibri"/>
              </a:rPr>
              <a:t>A Lei nº 14.181/2021 modificou o Código de Defesa do Consumidor 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c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Calibri"/>
              </a:rPr>
              <a:t>om o objetivo de melhorar a concessão do crédito ao consumidor e estabelecer diretrizes para a prevenção e o tratamento do superendividamento. A oferta de crédito tem sido feita de maneira indiscriminada pelos fornecedores e causou um aumento nos casos de superendividamento dos consumidores. Sendo assim, questiona-se se a lei instituiu algum limite para a oferta de crédito, especialmente relacionado a avaliação da situação financeira do consumidor.</a:t>
            </a:r>
          </a:p>
        </p:txBody>
      </p:sp>
      <p:sp>
        <p:nvSpPr>
          <p:cNvPr id="23" name="CaixaDeTexto 23"/>
          <p:cNvSpPr txBox="1"/>
          <p:nvPr>
            <p:custDataLst>
              <p:tags r:id="rId8"/>
            </p:custDataLst>
          </p:nvPr>
        </p:nvSpPr>
        <p:spPr>
          <a:xfrm>
            <a:off x="3815189" y="3999626"/>
            <a:ext cx="3382889" cy="126188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presente estudo possui natureza aplicada, com abordagem qualitativa e procedimento técnico bibliográfico e documental, a mediante análise da legislação e da jurisprudência a respeito da temática.  </a:t>
            </a:r>
            <a:endParaRPr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8" name="Imagem 7" descr="Comissão vai pedir punição de bancos acusados de fraude em crédito  consignado | ASMETRO-SI">
            <a:extLst>
              <a:ext uri="{FF2B5EF4-FFF2-40B4-BE49-F238E27FC236}">
                <a16:creationId xmlns:a16="http://schemas.microsoft.com/office/drawing/2014/main" id="{22981AB0-31C8-6B7E-1EFC-1651B40127E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67060" y="5285539"/>
            <a:ext cx="3325486" cy="24782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441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Droid Sans Fallback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hellendayane.insigne@outlook.com</cp:lastModifiedBy>
  <cp:revision>85</cp:revision>
  <dcterms:created xsi:type="dcterms:W3CDTF">2015-12-02T19:07:00Z</dcterms:created>
  <dcterms:modified xsi:type="dcterms:W3CDTF">2024-08-15T01:31:56Z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