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7559675" cy="10691813"/>
  <p:notesSz cx="6858000" cy="9144000"/>
  <p:defaultTextStyle>
    <a:defPPr>
      <a:defRPr lang="en-GB"/>
    </a:defPPr>
    <a:lvl1pPr marL="0" lvl="0" indent="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1pPr>
    <a:lvl2pPr marL="768350" lvl="1" indent="-295275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2pPr>
    <a:lvl3pPr marL="1181100" lvl="2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3pPr>
    <a:lvl4pPr marL="1654175" lvl="3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4pPr>
    <a:lvl5pPr marL="2127250" lvl="4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5pPr>
    <a:lvl6pPr marL="2286000" lvl="5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6pPr>
    <a:lvl7pPr marL="2743200" lvl="6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7pPr>
    <a:lvl8pPr marL="3200400" lvl="7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8pPr>
    <a:lvl9pPr marL="3657600" lvl="8" indent="-234950" algn="l" defTabSz="46355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bg1"/>
        </a:solidFill>
        <a:latin typeface="Arial" panose="020B0604020202020204" pitchFamily="34" charset="0"/>
        <a:ea typeface="Droid Sans Fallback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9" userDrawn="1">
          <p15:clr>
            <a:srgbClr val="A4A3A4"/>
          </p15:clr>
        </p15:guide>
        <p15:guide id="2" pos="22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94F"/>
    <a:srgbClr val="262626"/>
    <a:srgbClr val="34C75B"/>
    <a:srgbClr val="A65E52"/>
    <a:srgbClr val="6B0B0C"/>
    <a:srgbClr val="B51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734" y="48"/>
      </p:cViewPr>
      <p:guideLst>
        <p:guide orient="horz" pos="3069"/>
        <p:guide pos="229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/>
          <p:nvPr/>
        </p:nvSpPr>
        <p:spPr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</a:ln>
        </p:spPr>
        <p:txBody>
          <a:bodyPr wrap="none" anchor="ctr" anchorCtr="0"/>
          <a:lstStyle/>
          <a:p>
            <a:pPr lvl="0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pt-BR" altLang="pt-BR" dirty="0"/>
          </a:p>
        </p:txBody>
      </p:sp>
      <p:sp>
        <p:nvSpPr>
          <p:cNvPr id="2051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2362200" y="812800"/>
            <a:ext cx="2830513" cy="4005263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46355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defTabSz="464820" eaLnBrk="1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46482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/>
          <a:lstStyle>
            <a:lvl1pPr algn="r" defTabSz="464820" eaLnBrk="1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r" defTabSz="46482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>
            <a:lvl1pPr defTabSz="464820" eaLnBrk="1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46482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/>
          <a:lstStyle/>
          <a:p>
            <a:pPr lvl="0" algn="r" defTabSz="463550" eaLnBrk="1">
              <a:lnSpc>
                <a:spcPct val="93000"/>
              </a:lnSpc>
              <a:buSzPct val="100000"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pt-BR" sz="1400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</a:rPr>
              <a:t>‹nº›</a:t>
            </a:fld>
            <a:endParaRPr lang="pt-BR" altLang="pt-BR" sz="1400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635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68350" indent="-295275" algn="l" defTabSz="4635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81100" indent="-234950" algn="l" defTabSz="4635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54175" indent="-234950" algn="l" defTabSz="4635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127250" indent="-234950" algn="l" defTabSz="46355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364105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6pPr>
    <a:lvl7pPr marL="2837180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7pPr>
    <a:lvl8pPr marL="3310255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8pPr>
    <a:lvl9pPr marL="3782695" algn="l" defTabSz="945515" rtl="0" eaLnBrk="1" latinLnBrk="0" hangingPunct="1">
      <a:defRPr sz="12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463550" eaLnBrk="1">
              <a:lnSpc>
                <a:spcPct val="93000"/>
              </a:lnSpc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pt-BR" altLang="pt-BR" sz="1400" dirty="0">
                <a:ea typeface="DejaVu Sans"/>
              </a:rPr>
              <a:t>1</a:t>
            </a:fld>
            <a:endParaRPr lang="pt-BR" altLang="pt-BR" sz="1400" dirty="0">
              <a:ea typeface="DejaVu Sans"/>
            </a:endParaRPr>
          </a:p>
        </p:txBody>
      </p:sp>
      <p:sp>
        <p:nvSpPr>
          <p:cNvPr id="409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362200" y="812800"/>
            <a:ext cx="2833688" cy="4008438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100" name="Text Box 2"/>
          <p:cNvSpPr txBox="1"/>
          <p:nvPr/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lvl="0"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5650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7585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389" y="426595"/>
            <a:ext cx="6800136" cy="17804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5650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75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5650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7585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5"/>
            </a:lvl3pPr>
            <a:lvl4pPr>
              <a:defRPr sz="1655"/>
            </a:lvl4pPr>
            <a:lvl5pPr>
              <a:defRPr sz="1655"/>
            </a:lvl5pPr>
            <a:lvl6pPr>
              <a:defRPr sz="1655"/>
            </a:lvl6pPr>
            <a:lvl7pPr>
              <a:defRPr sz="1655"/>
            </a:lvl7pPr>
            <a:lvl8pPr>
              <a:defRPr sz="1655"/>
            </a:lvl8pPr>
            <a:lvl9pPr>
              <a:defRPr sz="165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5650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7585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pPr marL="0" marR="0" lvl="0" indent="0" algn="l" defTabSz="755650" rtl="0" eaLnBrk="0" fontAlgn="base" latinLnBrk="0" hangingPunct="0">
              <a:lnSpc>
                <a:spcPct val="90000"/>
              </a:lnSpc>
              <a:spcBef>
                <a:spcPts val="825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pt-BR" sz="26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5650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7585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519113" y="569913"/>
            <a:ext cx="6521450" cy="2065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pt-BR" altLang="pt-BR" dirty="0"/>
              <a:t>Clique para editar o título mestre</a:t>
            </a:r>
            <a:endParaRPr lang="en-US" altLang="pt-BR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21450" cy="678338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pt-BR" altLang="pt-BR" dirty="0"/>
              <a:t>Clique para editar 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  <a:endParaRPr lang="en-US" alt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64820" eaLnBrk="0" hangingPunct="0">
              <a:defRPr sz="990">
                <a:solidFill>
                  <a:schemeClr val="tx1">
                    <a:tint val="75000"/>
                  </a:schemeClr>
                </a:solidFill>
                <a:ea typeface="Droid Sans Fallback" charset="0"/>
                <a:cs typeface="Droid Sans Fallback" charset="0"/>
              </a:defRPr>
            </a:lvl1pPr>
          </a:lstStyle>
          <a:p>
            <a:pPr marL="0" marR="0" lvl="0" indent="0" algn="l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64820" eaLnBrk="0" hangingPunct="0">
              <a:defRPr sz="990">
                <a:solidFill>
                  <a:schemeClr val="tx1">
                    <a:tint val="75000"/>
                  </a:schemeClr>
                </a:solidFill>
                <a:ea typeface="Droid Sans Fallback" charset="0"/>
                <a:cs typeface="Droid Sans Fallback" charset="0"/>
              </a:defRPr>
            </a:lvl1pPr>
          </a:lstStyle>
          <a:p>
            <a:pPr marL="0" marR="0" lvl="0" indent="0" algn="ctr" defTabSz="46482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99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pt-BR" altLang="pt-BR" dirty="0">
                <a:latin typeface="Arial" panose="020B0604020202020204" pitchFamily="34" charset="0"/>
              </a:rPr>
              <a:t>‹nº›</a:t>
            </a:fld>
            <a:endParaRPr lang="pt-BR" altLang="pt-B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9230" indent="-189230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5650" rtl="0" eaLnBrk="0" fontAlgn="base" hangingPunct="0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5650" rtl="0" eaLnBrk="0" fontAlgn="base" hangingPunct="0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5650" rtl="0" eaLnBrk="0" fontAlgn="base" hangingPunct="0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530" indent="-189230" algn="l" defTabSz="755650" rtl="0" eaLnBrk="0" fontAlgn="base" hangingPunct="0">
        <a:lnSpc>
          <a:spcPct val="90000"/>
        </a:lnSpc>
        <a:spcBef>
          <a:spcPts val="41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4640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2465" indent="-189230" algn="l" defTabSz="75565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565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8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5650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hyperlink" Target="https://portal.febab.org.br/anais/article/view/1271/1272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hyperlink" Target="http://www.ifla.org.sg/VII/s8/unesco/por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12065" y="3810"/>
            <a:ext cx="7571740" cy="10697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CaixaDeTexto 3"/>
          <p:cNvSpPr txBox="1"/>
          <p:nvPr/>
        </p:nvSpPr>
        <p:spPr>
          <a:xfrm>
            <a:off x="268605" y="1238682"/>
            <a:ext cx="7010400" cy="6463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>
                <a:solidFill>
                  <a:schemeClr val="tx1"/>
                </a:solidFill>
                <a:latin typeface="Times" pitchFamily="18" charset="0"/>
              </a:rPr>
              <a:t>INCLUSÃO INFORMACIONAL PARA IDOSOS: o papel das bibliotecas públicas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8298" y="1798930"/>
            <a:ext cx="67564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64820">
              <a:buClrTx/>
              <a:buSzTx/>
              <a:buFontTx/>
              <a:buNone/>
              <a:defRPr/>
            </a:pPr>
            <a:r>
              <a:rPr lang="pt-BR" sz="140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  <a:sym typeface="+mn-ea"/>
              </a:rPr>
              <a:t>Mylla Monaliza Lima da Silva, Universidade Federal do Rio Grande do Norte</a:t>
            </a:r>
            <a:r>
              <a:rPr lang="pt-BR" sz="140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  <a:sym typeface="+mn-ea"/>
              </a:rPr>
              <a:t>, mylla.silva.701@ufrn.edu.br</a:t>
            </a:r>
            <a:endParaRPr kumimoji="0" lang="pt-BR" sz="1400" kern="1200" cap="none" spc="0" normalizeH="0" baseline="0" noProof="0" dirty="0">
              <a:solidFill>
                <a:schemeClr val="tx1"/>
              </a:solidFill>
              <a:latin typeface="+mn-lt"/>
              <a:ea typeface="Droid Sans Fallback" charset="0"/>
              <a:cs typeface="Droid Sans Fallback" charset="0"/>
            </a:endParaRPr>
          </a:p>
          <a:p>
            <a:pPr marR="0" algn="ctr" defTabSz="464820">
              <a:buClrTx/>
              <a:buSzTx/>
              <a:buFontTx/>
              <a:buNone/>
              <a:defRPr/>
            </a:pPr>
            <a:endParaRPr kumimoji="0" lang="pt-BR" sz="1400" kern="1200" cap="none" spc="0" normalizeH="0" baseline="0" noProof="0" dirty="0">
              <a:solidFill>
                <a:schemeClr val="tx1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89413" y="4256088"/>
            <a:ext cx="2649538" cy="40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464820">
              <a:buClrTx/>
              <a:buSzTx/>
              <a:buFontTx/>
              <a:buNone/>
              <a:defRPr/>
            </a:pPr>
            <a:r>
              <a:rPr kumimoji="0" lang="pt-BR" kern="1200" cap="none" spc="0" normalizeH="0" baseline="0" noProof="0" dirty="0">
                <a:latin typeface="+mn-lt"/>
                <a:ea typeface="Droid Sans Fallback" charset="0"/>
                <a:cs typeface="Droid Sans Fallback" charset="0"/>
              </a:rPr>
              <a:t>Imagem </a:t>
            </a:r>
            <a:r>
              <a:rPr kumimoji="0" lang="pt-BR" sz="1200" kern="1200" cap="none" spc="0" normalizeH="0" baseline="0" noProof="0" dirty="0">
                <a:latin typeface="+mn-lt"/>
                <a:ea typeface="Droid Sans Fallback" charset="0"/>
                <a:cs typeface="Droid Sans Fallback" charset="0"/>
              </a:rPr>
              <a:t>(caso seja oportuno)</a:t>
            </a:r>
            <a:endParaRPr kumimoji="0" lang="pt-BR" kern="1200" cap="none" spc="0" normalizeH="0" baseline="0" noProof="0" dirty="0"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2" name="CaixaDeTexto 18"/>
          <p:cNvSpPr txBox="1"/>
          <p:nvPr>
            <p:custDataLst>
              <p:tags r:id="rId2"/>
            </p:custDataLst>
          </p:nvPr>
        </p:nvSpPr>
        <p:spPr>
          <a:xfrm>
            <a:off x="296674" y="2249562"/>
            <a:ext cx="6853238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INTRODUÇÃO</a:t>
            </a: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Com o envelhecimento da população, cresce a necessidade de políticas e serviços que garantam a inclusão informacional dos idosos. O Estatuto da Pessoa Idosa destaca a obrigação de assegurar a eles direitos fundamentais como educação, cultura e lazer. Nesse cenário, bibliotecas públicas e museus são essenciais para facilitar o acesso à informação e promover a inclusão de Pessoas Idosas.</a:t>
            </a:r>
          </a:p>
        </p:txBody>
      </p:sp>
      <p:sp>
        <p:nvSpPr>
          <p:cNvPr id="4" name="CaixaDeTexto 20"/>
          <p:cNvSpPr txBox="1"/>
          <p:nvPr>
            <p:custDataLst>
              <p:tags r:id="rId3"/>
            </p:custDataLst>
          </p:nvPr>
        </p:nvSpPr>
        <p:spPr>
          <a:xfrm>
            <a:off x="314623" y="9016524"/>
            <a:ext cx="6753764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REFERÊNCIAS</a:t>
            </a:r>
            <a:endParaRPr kumimoji="0" lang="pt-BR" sz="1600" kern="1200" cap="none" spc="0" normalizeH="0" baseline="0" noProof="0" dirty="0">
              <a:solidFill>
                <a:schemeClr val="tx1"/>
              </a:solidFill>
              <a:latin typeface="+mn-lt"/>
              <a:ea typeface="Droid Sans Fallback" charset="0"/>
              <a:cs typeface="Droid Sans Fallback" charset="0"/>
            </a:endParaRP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lang="pt-BR" sz="1100" dirty="0">
                <a:solidFill>
                  <a:schemeClr val="tx1"/>
                </a:solidFill>
              </a:rPr>
              <a:t>BEZERRA, Fabíola M. P. </a:t>
            </a:r>
            <a:r>
              <a:rPr lang="pt-BR" sz="1100" b="1" dirty="0">
                <a:solidFill>
                  <a:schemeClr val="tx1"/>
                </a:solidFill>
              </a:rPr>
              <a:t>A biblioteca pública e a </a:t>
            </a:r>
            <a:r>
              <a:rPr lang="pt-BR" sz="1100" b="1" dirty="0" err="1">
                <a:solidFill>
                  <a:schemeClr val="tx1"/>
                </a:solidFill>
              </a:rPr>
              <a:t>infoinclusão</a:t>
            </a:r>
            <a:r>
              <a:rPr lang="pt-BR" sz="1100" dirty="0">
                <a:solidFill>
                  <a:schemeClr val="tx1"/>
                </a:solidFill>
              </a:rPr>
              <a:t>: democratização da informação para usuários idosos. Disponível em: </a:t>
            </a:r>
            <a:r>
              <a:rPr lang="pt-BR" sz="1100" dirty="0">
                <a:solidFill>
                  <a:schemeClr val="tx1"/>
                </a:solidFill>
                <a:hlinkClick r:id="rId13"/>
              </a:rPr>
              <a:t>https://portal.febab.org.br/anais/</a:t>
            </a:r>
            <a:r>
              <a:rPr lang="pt-BR" sz="1100" dirty="0" err="1">
                <a:solidFill>
                  <a:schemeClr val="tx1"/>
                </a:solidFill>
                <a:hlinkClick r:id="rId13"/>
              </a:rPr>
              <a:t>article</a:t>
            </a:r>
            <a:r>
              <a:rPr lang="pt-BR" sz="1100" dirty="0">
                <a:solidFill>
                  <a:schemeClr val="tx1"/>
                </a:solidFill>
                <a:hlinkClick r:id="rId13"/>
              </a:rPr>
              <a:t>/</a:t>
            </a:r>
            <a:r>
              <a:rPr lang="pt-BR" sz="1100" dirty="0" err="1">
                <a:solidFill>
                  <a:schemeClr val="tx1"/>
                </a:solidFill>
                <a:hlinkClick r:id="rId13"/>
              </a:rPr>
              <a:t>view</a:t>
            </a:r>
            <a:r>
              <a:rPr lang="pt-BR" sz="1100" dirty="0">
                <a:solidFill>
                  <a:schemeClr val="tx1"/>
                </a:solidFill>
                <a:hlinkClick r:id="rId13"/>
              </a:rPr>
              <a:t>/1271/1272</a:t>
            </a:r>
            <a:r>
              <a:rPr lang="pt-BR" sz="1100" dirty="0">
                <a:solidFill>
                  <a:schemeClr val="tx1"/>
                </a:solidFill>
              </a:rPr>
              <a:t>. Acesso em: 10 mai. 2024. </a:t>
            </a: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lang="pt-BR" sz="1100" b="1" dirty="0">
                <a:solidFill>
                  <a:schemeClr val="tx1"/>
                </a:solidFill>
              </a:rPr>
              <a:t>UNESCO. Manifesto da UNESCO sobre bibliotecas públicas</a:t>
            </a:r>
            <a:r>
              <a:rPr lang="pt-BR" sz="1100" dirty="0">
                <a:solidFill>
                  <a:schemeClr val="tx1"/>
                </a:solidFill>
              </a:rPr>
              <a:t>. 1994. Disponível em: </a:t>
            </a:r>
            <a:r>
              <a:rPr lang="pt-BR" sz="1100" dirty="0">
                <a:solidFill>
                  <a:schemeClr val="tx1"/>
                </a:solidFill>
                <a:hlinkClick r:id="rId14"/>
              </a:rPr>
              <a:t>http://www.ifla.org.sg/VII/s8/unesco/port.htm</a:t>
            </a:r>
            <a:r>
              <a:rPr lang="pt-BR" sz="1100" dirty="0">
                <a:solidFill>
                  <a:schemeClr val="tx1"/>
                </a:solidFill>
              </a:rPr>
              <a:t> Acesso em: 02 mai. 2024</a:t>
            </a:r>
            <a:endParaRPr kumimoji="0" lang="pt-BR" sz="1100" kern="1200" cap="none" spc="0" normalizeH="0" baseline="0" noProof="0" dirty="0">
              <a:solidFill>
                <a:schemeClr val="tx1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5" name="CaixaDeTexto 19"/>
          <p:cNvSpPr txBox="1"/>
          <p:nvPr>
            <p:custDataLst>
              <p:tags r:id="rId4"/>
            </p:custDataLst>
          </p:nvPr>
        </p:nvSpPr>
        <p:spPr>
          <a:xfrm>
            <a:off x="316769" y="3945520"/>
            <a:ext cx="342741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OBJETIVOS</a:t>
            </a: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Identificar as dificuldades enfrentadas pelos idosos no acesso à informação; </a:t>
            </a:r>
            <a:r>
              <a:rPr lang="pt-BR" sz="160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Verificar o papel das novas tecnologias na inclusão informacional dos idosos; </a:t>
            </a:r>
            <a:endParaRPr kumimoji="0" lang="pt-BR" sz="1600" kern="1200" cap="none" spc="0" normalizeH="0" baseline="0" noProof="0" dirty="0">
              <a:solidFill>
                <a:schemeClr val="tx1"/>
              </a:solidFill>
              <a:latin typeface="+mn-lt"/>
              <a:ea typeface="Droid Sans Fallback" charset="0"/>
              <a:cs typeface="Droid Sans Fallback" charset="0"/>
            </a:endParaRPr>
          </a:p>
        </p:txBody>
      </p:sp>
      <p:sp>
        <p:nvSpPr>
          <p:cNvPr id="10" name="CaixaDeTexto 20"/>
          <p:cNvSpPr txBox="1"/>
          <p:nvPr>
            <p:custDataLst>
              <p:tags r:id="rId5"/>
            </p:custDataLst>
          </p:nvPr>
        </p:nvSpPr>
        <p:spPr>
          <a:xfrm>
            <a:off x="3841437" y="7592670"/>
            <a:ext cx="33197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CONCLUSÃO</a:t>
            </a: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O estudo destaca a necessidade de políticas públicas e investimentos em recursos educacionais e tecnologias adaptadas para a inclusão informacional de idosos.</a:t>
            </a:r>
          </a:p>
        </p:txBody>
      </p:sp>
      <p:sp>
        <p:nvSpPr>
          <p:cNvPr id="23" name="CaixaDeTexto 23"/>
          <p:cNvSpPr txBox="1"/>
          <p:nvPr>
            <p:custDataLst>
              <p:tags r:id="rId6"/>
            </p:custDataLst>
          </p:nvPr>
        </p:nvSpPr>
        <p:spPr>
          <a:xfrm>
            <a:off x="3814763" y="3889276"/>
            <a:ext cx="33988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METODOLOGIA</a:t>
            </a: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A pesquisa utilizou uma abordagem exploratória, incluindo revisão bibliográfica, análise de dados, estudos de caso de bibliotecas com atividades para pessoas idosas.</a:t>
            </a:r>
          </a:p>
        </p:txBody>
      </p:sp>
      <p:sp>
        <p:nvSpPr>
          <p:cNvPr id="28" name="CaixaDeTexto 24"/>
          <p:cNvSpPr txBox="1"/>
          <p:nvPr>
            <p:custDataLst>
              <p:tags r:id="rId7"/>
            </p:custDataLst>
          </p:nvPr>
        </p:nvSpPr>
        <p:spPr>
          <a:xfrm>
            <a:off x="369274" y="5204792"/>
            <a:ext cx="67806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RESULTADOS</a:t>
            </a:r>
          </a:p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Os resultados revelaram uma lacuna significativa nos serviços informacionais para idosos em bibliotecas públicas. Dificuldades tecno</a:t>
            </a:r>
            <a:r>
              <a:rPr lang="pt-BR" sz="160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lógicas </a:t>
            </a: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e falta de programas específicos acabam limitando a inclusão. Já as iniciativas digitais e</a:t>
            </a:r>
            <a:r>
              <a:rPr lang="pt-BR" sz="160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 </a:t>
            </a:r>
            <a:r>
              <a:rPr lang="pt-BR" sz="1600" dirty="0">
                <a:latin typeface="+mn-lt"/>
                <a:ea typeface="Droid Sans Fallback" charset="0"/>
                <a:cs typeface="Droid Sans Fallback" charset="0"/>
              </a:rPr>
              <a:t>adapta</a:t>
            </a:r>
            <a:endParaRPr kumimoji="0" lang="pt-BR" sz="1600" kern="1200" cap="none" spc="0" normalizeH="0" baseline="0" noProof="0" dirty="0">
              <a:latin typeface="+mn-lt"/>
              <a:ea typeface="Droid Sans Fallback" charset="0"/>
              <a:cs typeface="Droid Sans Fallback" charset="0"/>
            </a:endParaRPr>
          </a:p>
        </p:txBody>
      </p:sp>
      <p:pic>
        <p:nvPicPr>
          <p:cNvPr id="3087" name="Imagem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93688" y="117475"/>
            <a:ext cx="3005137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CaixaDeTexto 23">
            <a:extLst>
              <a:ext uri="{FF2B5EF4-FFF2-40B4-BE49-F238E27FC236}">
                <a16:creationId xmlns:a16="http://schemas.microsoft.com/office/drawing/2014/main" id="{5D8C39CD-7D3C-67A9-91E4-8E866F2D5A1D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814763" y="6152510"/>
            <a:ext cx="3289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lang="pt-BR" sz="160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e outras a</a:t>
            </a:r>
            <a:r>
              <a:rPr kumimoji="0" lang="pt-BR" sz="1600" kern="1200" cap="none" spc="0" normalizeH="0" baseline="0" noProof="0" dirty="0" err="1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daptações</a:t>
            </a:r>
            <a:r>
              <a:rPr kumimoji="0" lang="pt-BR" sz="16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 trazem qualidade para saúde mental e socialização, reforçando a importância de ações proativas, como cursos de alfabetização digital e clubes de leitura online.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6D4801B-F816-EED3-1E5B-3F086D582EC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0478" t="40300" r="7519" b="27248"/>
          <a:stretch/>
        </p:blipFill>
        <p:spPr>
          <a:xfrm>
            <a:off x="437799" y="6770107"/>
            <a:ext cx="3289935" cy="188816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C8C122-0E83-63FD-22F4-1D8346948A48}"/>
              </a:ext>
            </a:extLst>
          </p:cNvPr>
          <p:cNvSpPr txBox="1"/>
          <p:nvPr/>
        </p:nvSpPr>
        <p:spPr>
          <a:xfrm>
            <a:off x="348297" y="8679760"/>
            <a:ext cx="3379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b="1" dirty="0">
                <a:solidFill>
                  <a:schemeClr val="tx1"/>
                </a:solidFill>
              </a:rPr>
              <a:t>Fonte</a:t>
            </a:r>
            <a:r>
              <a:rPr lang="pt-BR" sz="800" dirty="0">
                <a:solidFill>
                  <a:schemeClr val="tx1"/>
                </a:solidFill>
              </a:rPr>
              <a:t>: http://www.cultura.mt.gov.br/-/7591018-biblioteca-estevao-de-mendonca-oferece-curso-deredes-sociais-para-aterceira-idade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35C364F-2BDA-C5FA-66C7-ABB6FF40DF38}"/>
              </a:ext>
            </a:extLst>
          </p:cNvPr>
          <p:cNvSpPr txBox="1"/>
          <p:nvPr/>
        </p:nvSpPr>
        <p:spPr>
          <a:xfrm>
            <a:off x="369274" y="6313948"/>
            <a:ext cx="33584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464820">
              <a:buClrTx/>
              <a:buSzTx/>
              <a:buFontTx/>
              <a:buNone/>
              <a:defRPr/>
            </a:pPr>
            <a:r>
              <a:rPr kumimoji="0" lang="pt-BR" sz="1000" b="1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Figura: </a:t>
            </a:r>
            <a:r>
              <a:rPr kumimoji="0" lang="pt-BR" sz="1000" kern="1200" cap="none" spc="0" normalizeH="0" baseline="0" noProof="0" dirty="0">
                <a:solidFill>
                  <a:schemeClr val="tx1"/>
                </a:solidFill>
                <a:latin typeface="+mn-lt"/>
                <a:ea typeface="Droid Sans Fallback" charset="0"/>
                <a:cs typeface="Droid Sans Fallback" charset="0"/>
              </a:rPr>
              <a:t>Curso de redes sociais para terceira idade em Biblioteca Pública Estadual Estevão de Mendonça (MT)</a:t>
            </a:r>
          </a:p>
        </p:txBody>
      </p:sp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371</Words>
  <Application>Microsoft Office PowerPoint</Application>
  <PresentationFormat>Personalizar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DejaVu Sans</vt:lpstr>
      <vt:lpstr>Times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 SEMINARIO DE PESQUISA DO CCSA</dc:title>
  <dc:creator>ASSTEC</dc:creator>
  <cp:lastModifiedBy>Roberta Cavalcante</cp:lastModifiedBy>
  <cp:revision>36</cp:revision>
  <dcterms:created xsi:type="dcterms:W3CDTF">2015-12-02T19:07:00Z</dcterms:created>
  <dcterms:modified xsi:type="dcterms:W3CDTF">2024-08-15T17:56:32Z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0D36887F5AA949D99BC3C0B81F2CE5F2_13</vt:lpwstr>
  </property>
  <property fmtid="{D5CDD505-2E9C-101B-9397-08002B2CF9AE}" pid="3" name="KSOProductBuildVer">
    <vt:lpwstr>1046-12.2.0.17119</vt:lpwstr>
  </property>
</Properties>
</file>