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notesMasterIdLst>
    <p:notesMasterId r:id="rId7"/>
  </p:notesMasterIdLst>
  <p:sldIdLst>
    <p:sldId id="256" r:id="rId6"/>
  </p:sldIdLst>
  <p:sldSz cx="7543800" cy="10668000"/>
  <p:notesSz cx="6858000" cy="9144000"/>
  <p:embeddedFontLst>
    <p:embeddedFont>
      <p:font typeface="TT Rounds Condensed Bold" charset="1" panose="02000806030000020003"/>
      <p:regular r:id="rId10"/>
    </p:embeddedFont>
    <p:embeddedFont>
      <p:font typeface="TT Rounds Condensed" charset="1" panose="02000506030000020003"/>
      <p:regular r:id="rId11"/>
    </p:embeddedFont>
    <p:embeddedFont>
      <p:font typeface="Arimo Bold" charset="1" panose="020B0704020202020204"/>
      <p:regular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11" Target="fonts/font11.fntdata" Type="http://schemas.openxmlformats.org/officeDocument/2006/relationships/font"/><Relationship Id="rId12" Target="fonts/font12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notesMasters/notesMaster1.xml" Type="http://schemas.openxmlformats.org/officeDocument/2006/relationships/notesMaster"/><Relationship Id="rId8" Target="theme/theme2.xml" Type="http://schemas.openxmlformats.org/officeDocument/2006/relationships/theme"/><Relationship Id="rId9" Target="notesSlides/notesSlide1.xml" Type="http://schemas.openxmlformats.org/officeDocument/2006/relationships/notesSlide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268E1E-0E44-426D-905E-8AD9B19D2182}" type="datetimeFigureOut">
              <a:rPr lang="cs-CZ" smtClean="0"/>
              <a:t>1.7.2013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B2431-D351-4C6E-A3CF-9DFAC0E3E0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8889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notesSlide1.xml><?xml version="1.0" encoding="utf-8"?>
<p:notes xmlns:p="http://schemas.openxmlformats.org/presentationml/2006/main">
  <p:cSld>
    <p:spTree xmlns:a="http://schemas.openxmlformats.org/drawingml/2006/main" xmlns:r="http://schemas.openxmlformats.org/officeDocument/2006/relationships"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/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 id="{B7268E1E-0E44-426D-905E-8AD9B19D2182}" type="datetimeFigureOut">
              <a:rPr lang="cs-CZ" smtClean="0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/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>null</a:t>
            </a:r>
            <a:endParaRPr 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/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 id="{871B2431-D351-4C6E-A3CF-9DFAC0E3E050}" type="slidenum">
              <a:rPr lang="cs-CZ" smtClean="0"/>
              <a:t>‹#›</a:t>
            </a:r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png" Type="http://schemas.openxmlformats.org/officeDocument/2006/relationships/image"/><Relationship Id="rId4" Target="../media/image2.png" Type="http://schemas.openxmlformats.org/officeDocument/2006/relationships/image"/><Relationship Id="rId5" Target="../media/image3.jpe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39688" y="0"/>
            <a:ext cx="7571740" cy="10697210"/>
          </a:xfrm>
          <a:custGeom>
            <a:avLst/>
            <a:gdLst/>
            <a:ahLst/>
            <a:cxnLst/>
            <a:rect r="r" b="b" t="t" l="l"/>
            <a:pathLst>
              <a:path h="10697210" w="7571740">
                <a:moveTo>
                  <a:pt x="0" y="0"/>
                </a:moveTo>
                <a:lnTo>
                  <a:pt x="7571740" y="0"/>
                </a:lnTo>
                <a:lnTo>
                  <a:pt x="7571740" y="10697210"/>
                </a:lnTo>
                <a:lnTo>
                  <a:pt x="0" y="1069721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1" t="0" r="-1" b="0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414655" y="5466715"/>
            <a:ext cx="6663055" cy="9429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1788"/>
              </a:lnSpc>
            </a:pPr>
            <a:r>
              <a:rPr lang="en-US" sz="1490" spc="13">
                <a:solidFill>
                  <a:srgbClr val="000000"/>
                </a:solidFill>
                <a:latin typeface="TT Rounds Condensed Bold"/>
                <a:ea typeface="TT Rounds Condensed Bold"/>
                <a:cs typeface="TT Rounds Condensed Bold"/>
                <a:sym typeface="TT Rounds Condensed Bold"/>
              </a:rPr>
              <a:t>RESULTADOS</a:t>
            </a:r>
          </a:p>
          <a:p>
            <a:pPr algn="just">
              <a:lnSpc>
                <a:spcPts val="1428"/>
              </a:lnSpc>
            </a:pPr>
            <a:r>
              <a:rPr lang="en-US" sz="1190" spc="1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O direito à dignidade infantil assegura que todas as crianças sejam tratadas com respeito, cuidado e proteção, como previsto na Constituição e no Estatuto da Criança e do Adolescente (ECA), garantindo seu desenvolvimento integral. Além disso, o direito à imagem, conforme o Código Civil e o ECA, exige </a:t>
            </a:r>
            <a:r>
              <a:rPr lang="en-US" sz="1190" spc="11">
                <a:solidFill>
                  <a:srgbClr val="FFFFFF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consentimento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716915" y="7584758"/>
            <a:ext cx="2465070" cy="3149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39"/>
              </a:lnSpc>
            </a:pPr>
            <a:r>
              <a:rPr lang="en-US" sz="1200" spc="11">
                <a:solidFill>
                  <a:srgbClr val="FFFFFF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Imagem (caso seja oportuno)</a:t>
            </a:r>
          </a:p>
        </p:txBody>
      </p:sp>
      <p:sp>
        <p:nvSpPr>
          <p:cNvPr name="Freeform 5" id="5"/>
          <p:cNvSpPr/>
          <p:nvPr/>
        </p:nvSpPr>
        <p:spPr>
          <a:xfrm flipH="false" flipV="false" rot="0">
            <a:off x="293688" y="117475"/>
            <a:ext cx="3005137" cy="1200150"/>
          </a:xfrm>
          <a:custGeom>
            <a:avLst/>
            <a:gdLst/>
            <a:ahLst/>
            <a:cxnLst/>
            <a:rect r="r" b="b" t="t" l="l"/>
            <a:pathLst>
              <a:path h="1200150" w="3005137">
                <a:moveTo>
                  <a:pt x="0" y="0"/>
                </a:moveTo>
                <a:lnTo>
                  <a:pt x="3005137" y="0"/>
                </a:lnTo>
                <a:lnTo>
                  <a:pt x="3005137" y="1200150"/>
                </a:lnTo>
                <a:lnTo>
                  <a:pt x="0" y="120015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14" r="0" b="-14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390525" y="6297295"/>
            <a:ext cx="3313431" cy="1873627"/>
          </a:xfrm>
          <a:custGeom>
            <a:avLst/>
            <a:gdLst/>
            <a:ahLst/>
            <a:cxnLst/>
            <a:rect r="r" b="b" t="t" l="l"/>
            <a:pathLst>
              <a:path h="1873627" w="3313431">
                <a:moveTo>
                  <a:pt x="0" y="0"/>
                </a:moveTo>
                <a:lnTo>
                  <a:pt x="3313431" y="0"/>
                </a:lnTo>
                <a:lnTo>
                  <a:pt x="3313431" y="1873627"/>
                </a:lnTo>
                <a:lnTo>
                  <a:pt x="0" y="187362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-527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4280853" y="4301808"/>
            <a:ext cx="2466658" cy="3149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39"/>
              </a:lnSpc>
            </a:pPr>
            <a:r>
              <a:rPr lang="en-US" sz="1200" spc="11">
                <a:solidFill>
                  <a:srgbClr val="FFFFFF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Imagem (caso seja oportuno)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373063" y="2727643"/>
            <a:ext cx="6670358" cy="11239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1788"/>
              </a:lnSpc>
            </a:pPr>
            <a:r>
              <a:rPr lang="en-US" sz="1490" spc="13">
                <a:solidFill>
                  <a:srgbClr val="000000"/>
                </a:solidFill>
                <a:latin typeface="TT Rounds Condensed Bold"/>
                <a:ea typeface="TT Rounds Condensed Bold"/>
                <a:cs typeface="TT Rounds Condensed Bold"/>
                <a:sym typeface="TT Rounds Condensed Bold"/>
              </a:rPr>
              <a:t>INTRODUÇÃO</a:t>
            </a:r>
          </a:p>
          <a:p>
            <a:pPr algn="just">
              <a:lnSpc>
                <a:spcPts val="1428"/>
              </a:lnSpc>
            </a:pPr>
            <a:r>
              <a:rPr lang="en-US" sz="1190" spc="1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O avanço da tecnologia e das redes sociais expôs a privacidade das pessoas, especialmente das crianças, a riscos de ataques e ofensas. Um exemplo disso é a filha da influencer Viih Tube, que, mesmo sendo bebê, sofreu ataques que afetaram sua dignidade. A mãe busca formas de proteger sua filha. O artigo discute os direitos das crianças à imagem e dignidade nas redes sociais e como esses direitos podem ser violados, usando o caso da filha da influencer como exemplo.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3769360" y="8416290"/>
            <a:ext cx="3188970" cy="18288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1788"/>
              </a:lnSpc>
            </a:pPr>
            <a:r>
              <a:rPr lang="en-US" sz="1490" spc="13">
                <a:solidFill>
                  <a:srgbClr val="000000"/>
                </a:solidFill>
                <a:latin typeface="TT Rounds Condensed Bold"/>
                <a:ea typeface="TT Rounds Condensed Bold"/>
                <a:cs typeface="TT Rounds Condensed Bold"/>
                <a:sym typeface="TT Rounds Condensed Bold"/>
              </a:rPr>
              <a:t>REFERÊNCIAS </a:t>
            </a:r>
            <a:r>
              <a:rPr lang="en-US" sz="1490" spc="13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(principais)</a:t>
            </a:r>
          </a:p>
          <a:p>
            <a:pPr algn="just">
              <a:lnSpc>
                <a:spcPts val="1428"/>
              </a:lnSpc>
            </a:pPr>
            <a:r>
              <a:rPr lang="en-US" sz="1190" spc="1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BRASIL. Lei 8.069, de 13 de julho de 1990. Dispõe sobre o Estatuto da Criança e do Adolescente e dá outras providências. Diário Oficial da União, Brasília, 16 jul. 1990. </a:t>
            </a:r>
          </a:p>
          <a:p>
            <a:pPr algn="just">
              <a:lnSpc>
                <a:spcPts val="1428"/>
              </a:lnSpc>
            </a:pPr>
            <a:r>
              <a:rPr lang="en-US" sz="1190" spc="1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FARIAS, Cristiano C. ROSENVALD, Nelson. </a:t>
            </a:r>
            <a:r>
              <a:rPr lang="en-US" sz="1190" spc="10">
                <a:solidFill>
                  <a:srgbClr val="000000"/>
                </a:solidFill>
                <a:latin typeface="TT Rounds Condensed Bold"/>
                <a:ea typeface="TT Rounds Condensed Bold"/>
                <a:cs typeface="TT Rounds Condensed Bold"/>
                <a:sym typeface="TT Rounds Condensed Bold"/>
              </a:rPr>
              <a:t>Curso de Direito Civil: </a:t>
            </a:r>
            <a:r>
              <a:rPr lang="en-US" sz="1190" spc="1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Parte Geral e LINDB - vol.1. 21a Edição. Salvador: Ed. Juspodivm, 2023.</a:t>
            </a:r>
          </a:p>
          <a:p>
            <a:pPr algn="just">
              <a:lnSpc>
                <a:spcPts val="1320"/>
              </a:lnSpc>
            </a:pPr>
          </a:p>
          <a:p>
            <a:pPr algn="just">
              <a:lnSpc>
                <a:spcPts val="1428"/>
              </a:lnSpc>
            </a:pPr>
          </a:p>
        </p:txBody>
      </p:sp>
      <p:sp>
        <p:nvSpPr>
          <p:cNvPr name="TextBox 10" id="10"/>
          <p:cNvSpPr txBox="true"/>
          <p:nvPr/>
        </p:nvSpPr>
        <p:spPr>
          <a:xfrm rot="0">
            <a:off x="390525" y="4084955"/>
            <a:ext cx="3244533" cy="13049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1788"/>
              </a:lnSpc>
            </a:pPr>
            <a:r>
              <a:rPr lang="en-US" sz="1490" spc="13">
                <a:solidFill>
                  <a:srgbClr val="000000"/>
                </a:solidFill>
                <a:latin typeface="TT Rounds Condensed Bold"/>
                <a:ea typeface="TT Rounds Condensed Bold"/>
                <a:cs typeface="TT Rounds Condensed Bold"/>
                <a:sym typeface="TT Rounds Condensed Bold"/>
              </a:rPr>
              <a:t>OBJETIVOS</a:t>
            </a:r>
          </a:p>
          <a:p>
            <a:pPr algn="just">
              <a:lnSpc>
                <a:spcPts val="1428"/>
              </a:lnSpc>
            </a:pPr>
            <a:r>
              <a:rPr lang="en-US" sz="1190" spc="1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E</a:t>
            </a:r>
            <a:r>
              <a:rPr lang="en-US" sz="1190" spc="1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videnciar como os direitos da criança são afetados pela superexposição nas redes sociais. E definir o direito à imagem e à dignidade da criança conforme a legislação e doutrina. Assim, analisar as violações dos direitos da criança no ambiente digital.</a:t>
            </a:r>
          </a:p>
          <a:p>
            <a:pPr algn="just">
              <a:lnSpc>
                <a:spcPts val="1428"/>
              </a:lnSpc>
            </a:pPr>
          </a:p>
        </p:txBody>
      </p:sp>
      <p:sp>
        <p:nvSpPr>
          <p:cNvPr name="TextBox 11" id="11"/>
          <p:cNvSpPr txBox="true"/>
          <p:nvPr/>
        </p:nvSpPr>
        <p:spPr>
          <a:xfrm rot="0">
            <a:off x="3866675" y="6287770"/>
            <a:ext cx="3225165" cy="1276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1428"/>
              </a:lnSpc>
            </a:pPr>
            <a:r>
              <a:rPr lang="en-US" sz="1190" spc="1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consentimento para o uso da imagem de uma pessoa, especialmente crianças, protegendo sua integridade física, psíquica e moral. O debate se concentra em como diferenciar a exposição respeitosa de uma criança na internet de uma exposição vexatória, considerando sua incapacidade de consentir plenamente.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415290" y="8343900"/>
            <a:ext cx="3038475" cy="1666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1788"/>
              </a:lnSpc>
            </a:pPr>
            <a:r>
              <a:rPr lang="en-US" sz="1490" spc="13">
                <a:solidFill>
                  <a:srgbClr val="000000"/>
                </a:solidFill>
                <a:latin typeface="TT Rounds Condensed Bold"/>
                <a:ea typeface="TT Rounds Condensed Bold"/>
                <a:cs typeface="TT Rounds Condensed Bold"/>
                <a:sym typeface="TT Rounds Condensed Bold"/>
              </a:rPr>
              <a:t>CONCLUSÃO</a:t>
            </a:r>
          </a:p>
          <a:p>
            <a:pPr algn="just">
              <a:lnSpc>
                <a:spcPts val="1428"/>
              </a:lnSpc>
            </a:pPr>
            <a:r>
              <a:rPr lang="en-US" sz="1190" spc="1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Frente à posição de extrema vulnerabilidade da criança na internet, é imprescindível que os pais acompanhem de perto a sua interação no meio digital e intervenham imediatamente quando ataques à sua integridade sejam realizados, buscando os meios jurídicos e extrajurídicos adequados para resguardar a criança desse tipo de exposição vexatória.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3871278" y="4097338"/>
            <a:ext cx="3215958" cy="14954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1788"/>
              </a:lnSpc>
            </a:pPr>
            <a:r>
              <a:rPr lang="en-US" sz="1490" spc="13">
                <a:solidFill>
                  <a:srgbClr val="000000"/>
                </a:solidFill>
                <a:latin typeface="TT Rounds Condensed Bold"/>
                <a:ea typeface="TT Rounds Condensed Bold"/>
                <a:cs typeface="TT Rounds Condensed Bold"/>
                <a:sym typeface="TT Rounds Condensed Bold"/>
              </a:rPr>
              <a:t>METODOLOGIA</a:t>
            </a:r>
          </a:p>
          <a:p>
            <a:pPr algn="just">
              <a:lnSpc>
                <a:spcPts val="1428"/>
              </a:lnSpc>
            </a:pPr>
            <a:r>
              <a:rPr lang="en-US" sz="1190" spc="1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A </a:t>
            </a:r>
            <a:r>
              <a:rPr lang="en-US" sz="1190" spc="1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qualitativa, focando na análise de jurisprudências, códigos de lei e doutrinas. Essa estratégia permitiu uma compreensão mais profunda e contextualizada do fenômeno, garantindo uma análise robusta e completa dos resultados.</a:t>
            </a:r>
          </a:p>
          <a:p>
            <a:pPr algn="just">
              <a:lnSpc>
                <a:spcPts val="1547"/>
              </a:lnSpc>
            </a:pPr>
          </a:p>
        </p:txBody>
      </p:sp>
      <p:sp>
        <p:nvSpPr>
          <p:cNvPr name="TextBox 14" id="14"/>
          <p:cNvSpPr txBox="true"/>
          <p:nvPr/>
        </p:nvSpPr>
        <p:spPr>
          <a:xfrm rot="0">
            <a:off x="584518" y="1537018"/>
            <a:ext cx="6573520" cy="619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00"/>
              </a:lnSpc>
            </a:pPr>
            <a:r>
              <a:rPr lang="en-US" sz="2000" spc="18">
                <a:solidFill>
                  <a:srgbClr val="000000"/>
                </a:solidFill>
                <a:latin typeface="Arimo Bold"/>
                <a:ea typeface="Arimo Bold"/>
                <a:cs typeface="Arimo Bold"/>
                <a:sym typeface="Arimo Bold"/>
              </a:rPr>
              <a:t>O DIREITO À IMAGEM E À DIGNIDADE DA CRIANÇA: Uma análise do caso de Vitória do Felice (VIIH TUBE)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503873" y="2151380"/>
            <a:ext cx="6573520" cy="5429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39"/>
              </a:lnSpc>
            </a:pPr>
            <a:r>
              <a:rPr lang="en-US" sz="1200" spc="1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Grazielly Pereira Dantas Feitosa e Sofia Dantas de Aquino</a:t>
            </a:r>
            <a:r>
              <a:rPr lang="en-US" sz="1200" spc="1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, UFRN, sofia.aquino.profissional@gmail.com, grazielly.feitosa.709@ufrn.edu.br</a:t>
            </a:r>
          </a:p>
          <a:p>
            <a:pPr algn="ctr">
              <a:lnSpc>
                <a:spcPts val="1439"/>
              </a:lnSpc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DAGNr6cA_PU</dc:identifier>
  <dcterms:modified xsi:type="dcterms:W3CDTF">2011-08-01T06:04:30Z</dcterms:modified>
  <cp:revision>1</cp:revision>
  <dc:title>Pôster CCSA</dc:title>
</cp:coreProperties>
</file>