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4FC6D-5EA4-2D88-D169-B6F5D22F59C3}" v="686" dt="2024-08-15T06:37:33.681"/>
    <p1510:client id="{29FD5748-F885-73C8-BADB-B60C12F8D1A7}" v="5" dt="2024-08-14T14:36:34.594"/>
    <p1510:client id="{A72B959A-2B84-7B58-187C-D5B645B706E4}" v="84" dt="2024-08-15T21:56:35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608" y="-208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‹#›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1143" y="1652270"/>
            <a:ext cx="7010400" cy="461665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lIns="91440" tIns="45720" rIns="91440" bIns="45720" anchor="t">
            <a:spAutoFit/>
          </a:bodyPr>
          <a:lstStyle/>
          <a:p>
            <a:pPr algn="ctr"/>
            <a:r>
              <a:rPr lang="pt-BR" sz="1200" b="1" dirty="0">
                <a:solidFill>
                  <a:schemeClr val="tx1"/>
                </a:solidFill>
                <a:latin typeface="Arial"/>
                <a:cs typeface="Arial"/>
              </a:rPr>
              <a:t>MERCADO TERRITORIAL NA AGRICULTURA FAMILIAR: pesquisa-ação na cadeia da castanha de caju.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12433" y="2105660"/>
            <a:ext cx="6756400" cy="738664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 algn="ctr" defTabSz="464820">
              <a:defRPr/>
            </a:pP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BEZERRA;  Lucas Augusto Gonzaga,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 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UFRN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, 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lucasagusto345@gmail.com </a:t>
            </a:r>
            <a:endParaRPr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ctr" defTabSz="464820">
              <a:defRPr/>
            </a:pPr>
            <a:endParaRPr lang="pt-BR" sz="140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72887" y="2437448"/>
            <a:ext cx="6853238" cy="1600438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Calibri"/>
                <a:ea typeface="Droid Sans Fallback" charset="0"/>
                <a:cs typeface="Droid Sans Fallback" charset="0"/>
              </a:rPr>
              <a:t>INTRODUÇÃO</a:t>
            </a:r>
            <a:endParaRPr lang="pt-BR" sz="1400" b="1" kern="1200" cap="none" spc="0" normalizeH="0" baseline="0" noProof="0" dirty="0">
              <a:solidFill>
                <a:schemeClr val="tx1"/>
              </a:solidFill>
              <a:latin typeface="Calibri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latin typeface="Calibri"/>
                <a:cs typeface="Arial"/>
              </a:rPr>
              <a:t>Segundo Chiavenato (2014), a administração eficiente envolve o planejamento e a organização de recursos, com o intuito de alcançar resultados desejados de maneira eficaz. Aplicando essa perspectiva ao contexto de Mendonça do Amarelão, a administração pode ajudar a identificar e solucionar </a:t>
            </a:r>
            <a:r>
              <a:rPr lang="pt-BR" sz="1400" dirty="0">
                <a:solidFill>
                  <a:schemeClr val="tx1"/>
                </a:solidFill>
                <a:latin typeface="Arial"/>
                <a:cs typeface="Arial"/>
              </a:rPr>
              <a:t>restrições</a:t>
            </a:r>
            <a:r>
              <a:rPr lang="pt-BR" sz="1400" dirty="0">
                <a:solidFill>
                  <a:schemeClr val="tx1"/>
                </a:solidFill>
                <a:latin typeface="Calibri"/>
                <a:cs typeface="Arial"/>
              </a:rPr>
              <a:t> na produção da castanha de caju, melhorar a gestão de recursos naturais e humanos, e promover práticas mais sustentáveis que possam garantir a continuidade e o crescimento da atividade.</a:t>
            </a:r>
            <a:endParaRPr lang="pt-BR" sz="1400">
              <a:solidFill>
                <a:schemeClr val="tx1"/>
              </a:solidFill>
              <a:latin typeface="Calibri"/>
              <a:cs typeface="Arial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776827" y="8293203"/>
            <a:ext cx="3371850" cy="172354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r>
              <a:rPr kumimoji="0" lang="pt-BR" sz="14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(principais)</a:t>
            </a:r>
            <a:endParaRPr lang="pt-BR" sz="1400" kern="1200" cap="none" spc="0" normalizeH="0" baseline="0" noProof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Calibri"/>
                <a:cs typeface="Arial"/>
              </a:rPr>
              <a:t>LOPES, S. C. D. </a:t>
            </a:r>
            <a:r>
              <a:rPr lang="pt-BR" sz="1200" b="1" dirty="0">
                <a:solidFill>
                  <a:schemeClr val="tx1"/>
                </a:solidFill>
                <a:latin typeface="Calibri"/>
                <a:cs typeface="Arial"/>
              </a:rPr>
              <a:t>Efeitos do beneficiamento artesanal da castanha de caju: condições de vida e de trabalho no território indígena Mendonça do Amarelão</a:t>
            </a:r>
            <a:r>
              <a:rPr lang="pt-BR" sz="1200" dirty="0">
                <a:solidFill>
                  <a:schemeClr val="tx1"/>
                </a:solidFill>
                <a:latin typeface="Calibri"/>
                <a:cs typeface="Arial"/>
              </a:rPr>
              <a:t>. 2022. UFRN, Macaíba, 2022.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Arial"/>
                <a:cs typeface="Arial"/>
              </a:rPr>
              <a:t>CHIAVENATO, Idalberto. </a:t>
            </a:r>
            <a:r>
              <a:rPr lang="pt-BR" sz="1100" b="1" dirty="0">
                <a:solidFill>
                  <a:schemeClr val="tx1"/>
                </a:solidFill>
                <a:latin typeface="Arial"/>
                <a:cs typeface="Arial"/>
              </a:rPr>
              <a:t>Introdução à teoria geral da administração: uma visão abrangente da moderna administração das organizações</a:t>
            </a:r>
            <a:r>
              <a:rPr lang="pt-BR" sz="1100" dirty="0">
                <a:solidFill>
                  <a:schemeClr val="tx1"/>
                </a:solidFill>
                <a:latin typeface="Arial"/>
                <a:cs typeface="Arial"/>
              </a:rPr>
              <a:t>. 9. ed. Rio de Janeiro: Elsevier, 2014.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72878" y="3969385"/>
            <a:ext cx="3427413" cy="1815882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Calibri"/>
                <a:ea typeface="Droid Sans Fallback" charset="0"/>
                <a:cs typeface="Droid Sans Fallback" charset="0"/>
              </a:rPr>
              <a:t>OBJETIVOS</a:t>
            </a:r>
            <a:endParaRPr lang="pt-BR" sz="1400" b="1" kern="1200" cap="none" spc="0" normalizeH="0" baseline="0" noProof="0">
              <a:solidFill>
                <a:schemeClr val="tx1"/>
              </a:solidFill>
              <a:latin typeface="Calibri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latin typeface="Calibri"/>
                <a:cs typeface="Arial"/>
              </a:rPr>
              <a:t>Suscitar a compreensão da tecnologia artesanal de beneficiamento de castanha de caju na agricultura familiar, possibilitando o aprofundamento teórico-empírico dos processos produtivos e das consequências dessa prática para a saúde humana e para o ecossistema.</a:t>
            </a:r>
            <a:endParaRPr lang="pt-BR" sz="1400">
              <a:solidFill>
                <a:schemeClr val="tx1"/>
              </a:solidFill>
              <a:latin typeface="Calibri"/>
              <a:cs typeface="Calibri Light"/>
            </a:endParaRP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272594" y="8443436"/>
            <a:ext cx="3221355" cy="160043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  <a:endParaRPr lang="pt-BR" sz="1400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latin typeface="Calibri"/>
                <a:cs typeface="Arial"/>
              </a:rPr>
              <a:t>Diante dos desafios e oportunidades apresentados, é urgente que instituições de pesquisa, governos e empresas invistam em projetos que promovam a sustentabilidade na produção de castanha de caju. </a:t>
            </a:r>
            <a:endParaRPr lang="pt-BR" sz="1400">
              <a:solidFill>
                <a:schemeClr val="tx1"/>
              </a:solidFill>
              <a:latin typeface="Calibri"/>
              <a:cs typeface="Arial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744903" y="3973036"/>
            <a:ext cx="3390098" cy="20313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  <a:endParaRPr lang="pt-BR" sz="1400" b="1" kern="1200" cap="none" spc="0" normalizeH="0" baseline="0" noProof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latin typeface="Calibri"/>
                <a:ea typeface="Droid Sans Fallback" charset="0"/>
                <a:cs typeface="Arial"/>
              </a:rPr>
              <a:t>A pesquisa é de cunho interpretativo com viés epistemológico centrado no interesse emancipatória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Arial"/>
              </a:rPr>
              <a:t> sobre o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mercado de </a:t>
            </a:r>
            <a:r>
              <a:rPr lang="pt-BR" sz="1400" dirty="0">
                <a:solidFill>
                  <a:schemeClr val="tx1"/>
                </a:solidFill>
                <a:latin typeface="Calibri"/>
                <a:ea typeface="Droid Sans Fallback" charset="0"/>
                <a:cs typeface="Arial"/>
              </a:rPr>
              <a:t>beneficiamento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 da castanha de caju na comunidade de Mendonça do Amarelão, através de revisão bibliográfica e coleta de dados sobre os processos e a produção da castanha.</a:t>
            </a:r>
            <a:endParaRPr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254873" y="5779863"/>
            <a:ext cx="6845935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  <a:endParaRPr lang="pt-BR" sz="1400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latin typeface="Calibri"/>
                <a:cs typeface="Calibri"/>
              </a:rPr>
              <a:t>O beneficiamento da castanha de caju no Amarelão é uma história de adaptação, resiliência e inovação. As práticas tradicionais dessa comunidade podem inspirar outras regiões a desenvolverem sistemas de produção mais sustentáveis e eficientes, contribuindo para a preservação do meio ambiente e o desenvolvimento socioeconômico local.</a:t>
            </a:r>
          </a:p>
          <a:p>
            <a:pPr algn="just" defTabSz="464820">
              <a:defRPr/>
            </a:pPr>
            <a:endParaRPr lang="pt-BR" sz="1400" dirty="0">
              <a:solidFill>
                <a:schemeClr val="tx1"/>
              </a:solidFill>
              <a:latin typeface="Calibri"/>
              <a:cs typeface="Arial"/>
            </a:endParaRPr>
          </a:p>
        </p:txBody>
      </p:sp>
      <p:sp>
        <p:nvSpPr>
          <p:cNvPr id="34" name="CaixaDeTexto 25"/>
          <p:cNvSpPr txBox="1"/>
          <p:nvPr>
            <p:custDataLst>
              <p:tags r:id="rId8"/>
            </p:custDataLst>
          </p:nvPr>
        </p:nvSpPr>
        <p:spPr>
          <a:xfrm>
            <a:off x="683895" y="7165340"/>
            <a:ext cx="2559685" cy="31051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5" descr="A diagram of a yellow diamond with white text">
            <a:extLst>
              <a:ext uri="{FF2B5EF4-FFF2-40B4-BE49-F238E27FC236}">
                <a16:creationId xmlns:a16="http://schemas.microsoft.com/office/drawing/2014/main" id="{5B5C37A9-4D5A-1AAD-A719-DBBD0259F3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0955" y="6927513"/>
            <a:ext cx="6612855" cy="151786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1036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VICE-DIREÇÃO CCSA</cp:lastModifiedBy>
  <cp:revision>172</cp:revision>
  <dcterms:created xsi:type="dcterms:W3CDTF">2015-12-02T19:07:00Z</dcterms:created>
  <dcterms:modified xsi:type="dcterms:W3CDTF">2024-08-15T21:56:58Z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